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75" r:id="rId3"/>
    <p:sldId id="276" r:id="rId4"/>
    <p:sldId id="274" r:id="rId5"/>
    <p:sldId id="261" r:id="rId6"/>
    <p:sldId id="260" r:id="rId7"/>
    <p:sldId id="258" r:id="rId8"/>
    <p:sldId id="257" r:id="rId9"/>
    <p:sldId id="266" r:id="rId10"/>
    <p:sldId id="269" r:id="rId11"/>
    <p:sldId id="277" r:id="rId12"/>
    <p:sldId id="279" r:id="rId13"/>
    <p:sldId id="281" r:id="rId14"/>
    <p:sldId id="273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99"/>
    <a:srgbClr val="0000CC"/>
    <a:srgbClr val="0066CC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6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88031-959D-44BB-B494-ADDC5175421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D6D9F-5673-4003-B16C-F9EDF5266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032A-ADD3-4943-BA5D-D780387A7C7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B261-9868-4F5C-9D8E-547449E9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032A-ADD3-4943-BA5D-D780387A7C7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B261-9868-4F5C-9D8E-547449E9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032A-ADD3-4943-BA5D-D780387A7C7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B261-9868-4F5C-9D8E-547449E9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032A-ADD3-4943-BA5D-D780387A7C7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B261-9868-4F5C-9D8E-547449E9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032A-ADD3-4943-BA5D-D780387A7C7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B261-9868-4F5C-9D8E-547449E9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032A-ADD3-4943-BA5D-D780387A7C7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B261-9868-4F5C-9D8E-547449E9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032A-ADD3-4943-BA5D-D780387A7C7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B261-9868-4F5C-9D8E-547449E9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032A-ADD3-4943-BA5D-D780387A7C7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B261-9868-4F5C-9D8E-547449E9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032A-ADD3-4943-BA5D-D780387A7C7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B261-9868-4F5C-9D8E-547449E9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032A-ADD3-4943-BA5D-D780387A7C7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B261-9868-4F5C-9D8E-547449E9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032A-ADD3-4943-BA5D-D780387A7C7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B261-9868-4F5C-9D8E-547449E9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032A-ADD3-4943-BA5D-D780387A7C72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7B261-9868-4F5C-9D8E-547449E9D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su.com.ua/search_article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wand.com/uk/%2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f2c1c03b898449776b32d98ea4ac8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 flipH="1">
            <a:off x="447675" y="2843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64371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uk-UA" altLang="ru-RU" sz="2400" b="1" dirty="0" smtClean="0">
                <a:latin typeface="Times New Roman" pitchFamily="18" charset="0"/>
                <a:cs typeface="Times New Roman" pitchFamily="18" charset="0"/>
              </a:rPr>
              <a:t>Всеукраїнський відкритий інтерактивний конкурс</a:t>
            </a:r>
            <a:br>
              <a:rPr lang="uk-UA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400" b="1" dirty="0" err="1" smtClean="0">
                <a:latin typeface="Times New Roman" pitchFamily="18" charset="0"/>
                <a:cs typeface="Times New Roman" pitchFamily="18" charset="0"/>
              </a:rPr>
              <a:t>“МАН−Юніор</a:t>
            </a:r>
            <a:r>
              <a:rPr lang="uk-UA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400" b="1" dirty="0" err="1" smtClean="0">
                <a:latin typeface="Times New Roman" pitchFamily="18" charset="0"/>
                <a:cs typeface="Times New Roman" pitchFamily="18" charset="0"/>
              </a:rPr>
              <a:t>Дослідник”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Номінація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“Технік−Юніор”</a:t>
            </a:r>
            <a:endParaRPr lang="ru-RU" sz="2400" dirty="0" smtClean="0"/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Дослідження капілярних властивостей серветок різних виробників.</a:t>
            </a: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</a:p>
          <a:p>
            <a:pPr algn="r">
              <a:lnSpc>
                <a:spcPct val="120000"/>
              </a:lnSpc>
              <a:buFont typeface="Wingdings" pitchFamily="2" charset="2"/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Виконав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 Орлов  В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ячеслав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Євгенович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учень 9 класу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Савинської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філії                                                                             Комунального закладу                                                                                                   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“Савинський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ліцей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Балаклійської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районної ради                                                                                           Харківської області</a:t>
            </a:r>
          </a:p>
          <a:p>
            <a:pPr algn="r">
              <a:lnSpc>
                <a:spcPct val="120000"/>
              </a:lnSpc>
              <a:buFont typeface="Wingdings" pitchFamily="2" charset="2"/>
              <a:buNone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endParaRPr lang="uk-UA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buFont typeface="Wingdings" pitchFamily="2" charset="2"/>
              <a:buNone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Науковий керівник :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Рудак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Микола Володимирович, вчитель фізики та математики                                                                                         категорія вища, старший учитель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lnSpc>
                <a:spcPct val="120000"/>
              </a:lnSpc>
              <a:buFont typeface="Wingdings" pitchFamily="2" charset="2"/>
              <a:buNone/>
            </a:pP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f2c1c03b898449776b32d98ea4ac8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 flipH="1">
            <a:off x="447675" y="2843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Підготовка експерименту.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Picture 2" descr="C:\Documents and Settings\Admin\Рабочий стол\фото МАН\Зображення10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214422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f2c1c03b898449776b32d98ea4ac8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 flipH="1">
            <a:off x="447675" y="2843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050" name="Picture 2" descr="C:\Documents and Settings\Admin\Рабочий стол\фото МАН\Зображення1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857232"/>
            <a:ext cx="3657600" cy="48768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фото МАН\Зображення10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928670"/>
            <a:ext cx="3657600" cy="4876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00166" y="285728"/>
            <a:ext cx="1834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Установка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5169" y="0"/>
            <a:ext cx="53288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>Рідини:</a:t>
            </a:r>
          </a:p>
          <a:p>
            <a:pPr algn="ctr"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> молоко, питна вода, соняшникова олія</a:t>
            </a:r>
            <a:endParaRPr lang="ru-RU" sz="2400" dirty="0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f2c1c03b898449776b32d98ea4ac8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 flipH="1">
            <a:off x="447675" y="2843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098" name="Picture 2" descr="C:\Documents and Settings\Admin\Рабочий стол\фото МАН\Зображення10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3657600" cy="48768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фото МАН\Зображення10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357298"/>
            <a:ext cx="3657600" cy="4876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57422" y="285728"/>
            <a:ext cx="4392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3200" dirty="0" smtClean="0">
                <a:solidFill>
                  <a:srgbClr val="002060"/>
                </a:solidFill>
              </a:rPr>
              <a:t>Результат експерименту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f2c1c03b898449776b32d98ea4ac8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286512" y="2428868"/>
          <a:ext cx="2857488" cy="4297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12906"/>
                <a:gridCol w="418770"/>
                <a:gridCol w="615838"/>
                <a:gridCol w="369503"/>
                <a:gridCol w="640471"/>
              </a:tblGrid>
              <a:tr h="410563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solidFill>
                            <a:srgbClr val="002060"/>
                          </a:solidFill>
                        </a:rPr>
                        <a:t>соняшникова</a:t>
                      </a:r>
                      <a:r>
                        <a:rPr lang="uk-UA" sz="1200" baseline="0" dirty="0" smtClean="0">
                          <a:solidFill>
                            <a:srgbClr val="002060"/>
                          </a:solidFill>
                        </a:rPr>
                        <a:t> олія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 smtClean="0"/>
                    </a:p>
                    <a:p>
                      <a:pPr algn="ctr"/>
                      <a:r>
                        <a:rPr lang="el-GR" sz="1050" dirty="0" smtClean="0"/>
                        <a:t>ρ</a:t>
                      </a:r>
                      <a:r>
                        <a:rPr lang="uk-UA" sz="1050" dirty="0" smtClean="0"/>
                        <a:t>, </a:t>
                      </a: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кг/м</a:t>
                      </a:r>
                      <a:r>
                        <a:rPr lang="uk-UA" sz="1050" baseline="30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σ ,</a:t>
                      </a:r>
                      <a:r>
                        <a:rPr lang="uk-UA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Н/м</a:t>
                      </a:r>
                      <a:endParaRPr lang="ru-RU" sz="1050" dirty="0" smtClean="0"/>
                    </a:p>
                    <a:p>
                      <a:pPr algn="ctr"/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rgbClr val="002060"/>
                          </a:solidFill>
                        </a:rPr>
                        <a:t>h</a:t>
                      </a: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, 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050" dirty="0" smtClean="0"/>
                    </a:p>
                    <a:p>
                      <a:pPr algn="ctr"/>
                      <a:r>
                        <a:rPr lang="en-US" sz="1050" dirty="0" smtClean="0">
                          <a:solidFill>
                            <a:srgbClr val="002060"/>
                          </a:solidFill>
                        </a:rPr>
                        <a:t>d</a:t>
                      </a:r>
                      <a:r>
                        <a:rPr lang="ru-RU" sz="1050" baseline="-250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, м</a:t>
                      </a:r>
                      <a:endParaRPr lang="ru-RU" sz="1050" dirty="0"/>
                    </a:p>
                  </a:txBody>
                  <a:tcPr/>
                </a:tc>
              </a:tr>
              <a:tr h="525521">
                <a:tc>
                  <a:txBody>
                    <a:bodyPr/>
                    <a:lstStyle/>
                    <a:p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Дослідний зразок №4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926 кг/м</a:t>
                      </a:r>
                      <a:r>
                        <a:rPr lang="uk-UA" sz="1050" baseline="30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050" dirty="0" smtClean="0"/>
                    </a:p>
                    <a:p>
                      <a:pPr algn="ctr"/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36 ·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uk-UA" sz="105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Н/м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0,1 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1,55 · 1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uk-UA" sz="105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-4 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ru-RU" sz="105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40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Дослідний зразок №3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926 кг/м</a:t>
                      </a:r>
                      <a:r>
                        <a:rPr lang="uk-UA" sz="1050" baseline="30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050" dirty="0" smtClean="0"/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36 ·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uk-UA" sz="105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Н/м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uk-UA" sz="1050" dirty="0" smtClean="0"/>
                    </a:p>
                    <a:p>
                      <a:pPr algn="ctr"/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0,08 м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1,94 · 1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uk-UA" sz="105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-4 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ru-RU" sz="105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40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Дослідний зразок №1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926 кг/м</a:t>
                      </a:r>
                      <a:r>
                        <a:rPr lang="uk-UA" sz="1050" baseline="30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050" dirty="0" smtClean="0"/>
                    </a:p>
                    <a:p>
                      <a:pPr algn="ctr"/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36 ·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uk-UA" sz="105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 Н/м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uk-UA" sz="1050" dirty="0" smtClean="0"/>
                    </a:p>
                    <a:p>
                      <a:pPr algn="ctr"/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0,07 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2,22 · 1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uk-UA" sz="105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-4 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ru-RU" sz="105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40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Дослідний зразок №2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926 кг/м</a:t>
                      </a:r>
                      <a:r>
                        <a:rPr lang="uk-UA" sz="1050" baseline="30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050" dirty="0" smtClean="0"/>
                    </a:p>
                    <a:p>
                      <a:pPr algn="ctr"/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36 ·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uk-UA" sz="105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Н/м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uk-UA" sz="1050" dirty="0" smtClean="0"/>
                    </a:p>
                    <a:p>
                      <a:pPr algn="ctr"/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0,06 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2,59 · 1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uk-UA" sz="105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-4  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ru-RU" sz="105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14679" y="1000108"/>
          <a:ext cx="2928957" cy="4297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58488"/>
                <a:gridCol w="504993"/>
                <a:gridCol w="530241"/>
                <a:gridCol w="504993"/>
                <a:gridCol w="530242"/>
              </a:tblGrid>
              <a:tr h="785818">
                <a:tc>
                  <a:txBody>
                    <a:bodyPr/>
                    <a:lstStyle/>
                    <a:p>
                      <a:pPr algn="ctr"/>
                      <a:endParaRPr lang="uk-UA" sz="12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uk-UA" sz="1200" dirty="0" smtClean="0">
                          <a:solidFill>
                            <a:srgbClr val="002060"/>
                          </a:solidFill>
                        </a:rPr>
                        <a:t>молоко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l-GR" sz="1050" dirty="0" smtClean="0">
                          <a:solidFill>
                            <a:srgbClr val="002060"/>
                          </a:solidFill>
                        </a:rPr>
                        <a:t>ρ</a:t>
                      </a: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, кг/м</a:t>
                      </a:r>
                      <a:r>
                        <a:rPr lang="uk-UA" sz="1050" baseline="30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σ ,</a:t>
                      </a:r>
                      <a:r>
                        <a:rPr lang="uk-UA" sz="105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Н/м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rgbClr val="002060"/>
                          </a:solidFill>
                        </a:rPr>
                        <a:t>h</a:t>
                      </a: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, 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050" dirty="0" smtClean="0">
                          <a:solidFill>
                            <a:srgbClr val="002060"/>
                          </a:solidFill>
                        </a:rPr>
                        <a:t>d</a:t>
                      </a:r>
                      <a:r>
                        <a:rPr lang="ru-RU" sz="1050" baseline="-250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, м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356">
                <a:tc>
                  <a:txBody>
                    <a:bodyPr/>
                    <a:lstStyle/>
                    <a:p>
                      <a:pPr algn="ctr"/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Дослідний зразок №4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1028 кг/м</a:t>
                      </a:r>
                      <a:r>
                        <a:rPr lang="uk-UA" sz="1050" baseline="30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46 ·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uk-UA" sz="105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-3 </a:t>
                      </a: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Н/м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0,12 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1,49 · 1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uk-UA" sz="105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-4 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Дослідний зразок №3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1028 кг/м</a:t>
                      </a:r>
                      <a:r>
                        <a:rPr lang="uk-UA" sz="1050" baseline="30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46 ·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uk-UA" sz="105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-3 </a:t>
                      </a: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Н/м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0,1 м</a:t>
                      </a:r>
                    </a:p>
                    <a:p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1,79· 1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uk-UA" sz="105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-4 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Дослідний зразок №1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1028 кг/м</a:t>
                      </a:r>
                      <a:r>
                        <a:rPr lang="uk-UA" sz="1050" baseline="30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46 ·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uk-UA" sz="105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-3 </a:t>
                      </a: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Н/м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0,08 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2,23· 1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uk-UA" sz="105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-4 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4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Дослідний зразок №2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1028 кг/м</a:t>
                      </a:r>
                      <a:r>
                        <a:rPr lang="uk-UA" sz="1050" baseline="30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46 ·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uk-UA" sz="105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-3 </a:t>
                      </a: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Н/м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0,07 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2,56· 1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uk-UA" sz="105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-4 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85728"/>
          <a:ext cx="3000396" cy="435198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79426"/>
                <a:gridCol w="517309"/>
                <a:gridCol w="543175"/>
                <a:gridCol w="517309"/>
                <a:gridCol w="543177"/>
              </a:tblGrid>
              <a:tr h="769411">
                <a:tc>
                  <a:txBody>
                    <a:bodyPr/>
                    <a:lstStyle/>
                    <a:p>
                      <a:pPr algn="ctr"/>
                      <a:endParaRPr lang="uk-UA" sz="12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uk-UA" sz="1200" dirty="0" smtClean="0">
                          <a:solidFill>
                            <a:srgbClr val="002060"/>
                          </a:solidFill>
                        </a:rPr>
                        <a:t>вода</a:t>
                      </a:r>
                      <a:r>
                        <a:rPr lang="uk-UA" sz="1200" baseline="0" dirty="0" smtClean="0">
                          <a:solidFill>
                            <a:srgbClr val="002060"/>
                          </a:solidFill>
                        </a:rPr>
                        <a:t> питна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l-GR" sz="1050" dirty="0" smtClean="0">
                          <a:solidFill>
                            <a:srgbClr val="002060"/>
                          </a:solidFill>
                        </a:rPr>
                        <a:t>ρ</a:t>
                      </a: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, кг/м</a:t>
                      </a:r>
                      <a:r>
                        <a:rPr lang="uk-UA" sz="1050" baseline="30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σ ,</a:t>
                      </a:r>
                      <a:r>
                        <a:rPr lang="uk-UA" sz="105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Н/м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rgbClr val="002060"/>
                          </a:solidFill>
                        </a:rPr>
                        <a:t>h</a:t>
                      </a: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, 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050" dirty="0" smtClean="0">
                          <a:solidFill>
                            <a:srgbClr val="002060"/>
                          </a:solidFill>
                        </a:rPr>
                        <a:t>d</a:t>
                      </a:r>
                      <a:r>
                        <a:rPr lang="ru-RU" sz="1050" baseline="-250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, м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69411">
                <a:tc>
                  <a:txBody>
                    <a:bodyPr/>
                    <a:lstStyle/>
                    <a:p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Дослідний зразок №4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1000 кг/м</a:t>
                      </a:r>
                      <a:r>
                        <a:rPr lang="uk-UA" sz="1050" baseline="30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0,16 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1,82 · 1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uk-UA" sz="105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-4 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37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Дослідний зразок №3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1000 кг/м</a:t>
                      </a:r>
                      <a:r>
                        <a:rPr lang="uk-UA" sz="1050" baseline="30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72,8·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uk-UA" sz="105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-3 </a:t>
                      </a: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Н/м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0,11 м</a:t>
                      </a:r>
                    </a:p>
                    <a:p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2,65 · 1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uk-UA" sz="105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-4 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37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Дослідний зразок №1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1000 кг/м</a:t>
                      </a:r>
                      <a:r>
                        <a:rPr lang="uk-UA" sz="1050" baseline="30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72,8·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uk-UA" sz="105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-3 </a:t>
                      </a: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Н/м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0,1 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2,91 · 1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uk-UA" sz="105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-4 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37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Дослідний зразок №2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1000 кг/м</a:t>
                      </a:r>
                      <a:r>
                        <a:rPr lang="uk-UA" sz="1050" baseline="30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72,8·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uk-UA" sz="105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-3 </a:t>
                      </a: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Н/м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smtClean="0">
                          <a:solidFill>
                            <a:srgbClr val="002060"/>
                          </a:solidFill>
                        </a:rPr>
                        <a:t>0,09 </a:t>
                      </a:r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м</a:t>
                      </a:r>
                      <a:endParaRPr lang="ru-RU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5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uk-UA" sz="1050" dirty="0" smtClean="0">
                          <a:solidFill>
                            <a:srgbClr val="002060"/>
                          </a:solidFill>
                        </a:rPr>
                        <a:t>3,24 · 1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uk-UA" sz="1050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-4 </a:t>
                      </a:r>
                      <a:r>
                        <a:rPr lang="uk-UA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ru-RU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f2c1c03b898449776b32d98ea4ac8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 flipH="1">
            <a:off x="447675" y="2843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err="1" smtClean="0">
                <a:solidFill>
                  <a:srgbClr val="002060"/>
                </a:solidFill>
              </a:rPr>
              <a:t>Висновки</a:t>
            </a:r>
            <a:r>
              <a:rPr lang="ru-RU" sz="4000" b="1" dirty="0" smtClean="0">
                <a:solidFill>
                  <a:srgbClr val="002060"/>
                </a:solidFill>
              </a:rPr>
              <a:t> по </a:t>
            </a:r>
            <a:r>
              <a:rPr lang="ru-RU" sz="4000" b="1" dirty="0" err="1" smtClean="0">
                <a:solidFill>
                  <a:srgbClr val="002060"/>
                </a:solidFill>
              </a:rPr>
              <a:t>роботі</a:t>
            </a:r>
            <a:r>
              <a:rPr lang="ru-RU" sz="4000" b="1" dirty="0" smtClean="0">
                <a:solidFill>
                  <a:srgbClr val="002060"/>
                </a:solidFill>
              </a:rPr>
              <a:t> </a:t>
            </a:r>
            <a:endParaRPr lang="ru-RU" sz="4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dirty="0" smtClean="0"/>
              <a:t>   </a:t>
            </a:r>
            <a:r>
              <a:rPr lang="uk-UA" dirty="0" smtClean="0">
                <a:solidFill>
                  <a:srgbClr val="002060"/>
                </a:solidFill>
              </a:rPr>
              <a:t>Результати, одержані внаслідок виконання дослідів показали: виробники серветок не повністю дотримуються технологій виготовлення своєї продукції. Свої дослідження я порівняв з табличними і похибка моїх обчислень становить менше 5 %. Однією з причин на мою думку є різниця температур. За довідниками висота піднімання рідин визначалася при температурі 20</a:t>
            </a:r>
            <a:r>
              <a:rPr lang="uk-UA" baseline="30000" dirty="0" smtClean="0">
                <a:solidFill>
                  <a:srgbClr val="002060"/>
                </a:solidFill>
              </a:rPr>
              <a:t>0</a:t>
            </a:r>
            <a:r>
              <a:rPr lang="uk-UA" dirty="0" smtClean="0">
                <a:solidFill>
                  <a:srgbClr val="002060"/>
                </a:solidFill>
              </a:rPr>
              <a:t>С , а в нашому кабінеті була нижчою.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f2c1c03b898449776b32d98ea4ac8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500034" y="928670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 flipH="1">
            <a:off x="447675" y="2843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" name="Text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28596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1418AC"/>
                </a:solidFill>
                <a:latin typeface="Arial Black" pitchFamily="34" charset="0"/>
              </a:rPr>
              <a:t>Використані джерела</a:t>
            </a:r>
          </a:p>
        </p:txBody>
      </p:sp>
      <p:sp>
        <p:nvSpPr>
          <p:cNvPr id="12" name="Прямоугольник 3"/>
          <p:cNvSpPr>
            <a:spLocks noGrp="1" noChangeArrowheads="1"/>
          </p:cNvSpPr>
          <p:nvPr>
            <p:ph idx="1"/>
          </p:nvPr>
        </p:nvSpPr>
        <p:spPr bwMode="auto">
          <a:xfrm>
            <a:off x="500034" y="1225689"/>
            <a:ext cx="8229600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uk-UA" sz="1800" b="1" dirty="0" smtClean="0">
                <a:solidFill>
                  <a:srgbClr val="0000CC"/>
                </a:solidFill>
                <a:latin typeface="Calibri" pitchFamily="34" charset="0"/>
              </a:rPr>
              <a:t>     </a:t>
            </a:r>
            <a:r>
              <a:rPr lang="uk-UA" sz="1800" b="1" dirty="0" err="1" smtClean="0">
                <a:solidFill>
                  <a:srgbClr val="0000CC"/>
                </a:solidFill>
                <a:latin typeface="Calibri" pitchFamily="34" charset="0"/>
              </a:rPr>
              <a:t>“Занимательная</a:t>
            </a:r>
            <a:r>
              <a:rPr lang="uk-UA" sz="1800" b="1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ru-RU" sz="1800" b="1" dirty="0" smtClean="0">
                <a:solidFill>
                  <a:srgbClr val="0000CC"/>
                </a:solidFill>
                <a:latin typeface="Calibri" pitchFamily="34" charset="0"/>
              </a:rPr>
              <a:t>физика. В двух книгах. Книга 1»; Издательство «Наука»;Москва; 1983.</a:t>
            </a:r>
          </a:p>
          <a:p>
            <a:pPr>
              <a:lnSpc>
                <a:spcPct val="200000"/>
              </a:lnSpc>
              <a:buNone/>
            </a:pPr>
            <a:r>
              <a:rPr lang="uk-UA" sz="1800" b="1" dirty="0" smtClean="0">
                <a:solidFill>
                  <a:srgbClr val="0000CC"/>
                </a:solidFill>
                <a:latin typeface="Calibri" pitchFamily="34" charset="0"/>
              </a:rPr>
              <a:t>     Фізика-10; за редакцією В.Г.Бар</a:t>
            </a:r>
            <a:r>
              <a:rPr lang="en-US" sz="1800" b="1" dirty="0" smtClean="0">
                <a:solidFill>
                  <a:srgbClr val="0000CC"/>
                </a:solidFill>
                <a:latin typeface="Calibri" pitchFamily="34" charset="0"/>
              </a:rPr>
              <a:t>’</a:t>
            </a:r>
            <a:r>
              <a:rPr lang="uk-UA" sz="1800" b="1" dirty="0" err="1" smtClean="0">
                <a:solidFill>
                  <a:srgbClr val="0000CC"/>
                </a:solidFill>
                <a:latin typeface="Calibri" pitchFamily="34" charset="0"/>
              </a:rPr>
              <a:t>яхтара</a:t>
            </a:r>
            <a:r>
              <a:rPr lang="uk-UA" sz="1800" b="1" dirty="0" smtClean="0">
                <a:solidFill>
                  <a:srgbClr val="0000CC"/>
                </a:solidFill>
                <a:latin typeface="Calibri" pitchFamily="34" charset="0"/>
              </a:rPr>
              <a:t>, С.О.Довгого; Харків; вид-во </a:t>
            </a:r>
            <a:r>
              <a:rPr lang="uk-UA" sz="1800" b="1" dirty="0" err="1" smtClean="0">
                <a:solidFill>
                  <a:srgbClr val="0000CC"/>
                </a:solidFill>
                <a:latin typeface="Calibri" pitchFamily="34" charset="0"/>
              </a:rPr>
              <a:t>“Ранок”</a:t>
            </a:r>
            <a:r>
              <a:rPr lang="uk-UA" sz="1800" b="1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endParaRPr lang="uk-UA" sz="18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2146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rgbClr val="0066FF"/>
                </a:solidFill>
              </a:rPr>
              <a:t> </a:t>
            </a:r>
            <a:r>
              <a:rPr lang="uk-UA" b="1" dirty="0" smtClean="0">
                <a:solidFill>
                  <a:srgbClr val="0066FF"/>
                </a:solidFill>
                <a:hlinkClick r:id="rId3"/>
              </a:rPr>
              <a:t>http</a:t>
            </a:r>
            <a:r>
              <a:rPr lang="uk-UA" b="1" u="sng" dirty="0" smtClean="0">
                <a:solidFill>
                  <a:srgbClr val="0066FF"/>
                </a:solidFill>
                <a:hlinkClick r:id="rId3"/>
              </a:rPr>
              <a:t>://esu.com.ua/search_articles.php</a:t>
            </a:r>
            <a:endParaRPr lang="uk-UA" b="1" u="sng" dirty="0" smtClean="0">
              <a:solidFill>
                <a:srgbClr val="0066FF"/>
              </a:solidFill>
            </a:endParaRPr>
          </a:p>
          <a:p>
            <a:r>
              <a:rPr lang="ru-RU" b="1" dirty="0" smtClean="0">
                <a:solidFill>
                  <a:srgbClr val="0066FF"/>
                </a:solidFill>
              </a:rPr>
              <a:t> </a:t>
            </a:r>
          </a:p>
          <a:p>
            <a:r>
              <a:rPr lang="en-US" b="1" u="sng" dirty="0" smtClean="0">
                <a:solidFill>
                  <a:srgbClr val="0066FF"/>
                </a:solidFill>
                <a:hlinkClick r:id="rId4"/>
              </a:rPr>
              <a:t>http</a:t>
            </a:r>
            <a:r>
              <a:rPr lang="uk-UA" b="1" u="sng" dirty="0" smtClean="0">
                <a:solidFill>
                  <a:srgbClr val="0066FF"/>
                </a:solidFill>
                <a:hlinkClick r:id="rId4"/>
              </a:rPr>
              <a:t>://</a:t>
            </a:r>
            <a:r>
              <a:rPr lang="en-US" b="1" u="sng" dirty="0" smtClean="0">
                <a:solidFill>
                  <a:srgbClr val="0066FF"/>
                </a:solidFill>
                <a:hlinkClick r:id="rId4"/>
              </a:rPr>
              <a:t>www</a:t>
            </a:r>
            <a:r>
              <a:rPr lang="uk-UA" b="1" u="sng" dirty="0" smtClean="0">
                <a:solidFill>
                  <a:srgbClr val="0066FF"/>
                </a:solidFill>
                <a:hlinkClick r:id="rId4"/>
              </a:rPr>
              <a:t>.</a:t>
            </a:r>
            <a:r>
              <a:rPr lang="en-US" b="1" u="sng" dirty="0" err="1" smtClean="0">
                <a:solidFill>
                  <a:srgbClr val="0066FF"/>
                </a:solidFill>
                <a:hlinkClick r:id="rId4"/>
              </a:rPr>
              <a:t>wikiwand</a:t>
            </a:r>
            <a:r>
              <a:rPr lang="uk-UA" b="1" u="sng" dirty="0" smtClean="0">
                <a:solidFill>
                  <a:srgbClr val="0066FF"/>
                </a:solidFill>
                <a:hlinkClick r:id="rId4"/>
              </a:rPr>
              <a:t>.</a:t>
            </a:r>
            <a:r>
              <a:rPr lang="en-US" b="1" u="sng" dirty="0" smtClean="0">
                <a:solidFill>
                  <a:srgbClr val="0066FF"/>
                </a:solidFill>
                <a:hlinkClick r:id="rId4"/>
              </a:rPr>
              <a:t>com</a:t>
            </a:r>
            <a:r>
              <a:rPr lang="uk-UA" b="1" u="sng" dirty="0" smtClean="0">
                <a:solidFill>
                  <a:srgbClr val="0066FF"/>
                </a:solidFill>
                <a:hlinkClick r:id="rId4"/>
              </a:rPr>
              <a:t>/</a:t>
            </a:r>
            <a:r>
              <a:rPr lang="en-US" b="1" u="sng" dirty="0" err="1" smtClean="0">
                <a:solidFill>
                  <a:srgbClr val="0066FF"/>
                </a:solidFill>
                <a:hlinkClick r:id="rId4"/>
              </a:rPr>
              <a:t>uk</a:t>
            </a:r>
            <a:r>
              <a:rPr lang="uk-UA" b="1" u="sng" dirty="0" smtClean="0">
                <a:solidFill>
                  <a:srgbClr val="0066FF"/>
                </a:solidFill>
                <a:hlinkClick r:id="rId4"/>
              </a:rPr>
              <a:t>/%</a:t>
            </a:r>
            <a:r>
              <a:rPr lang="ru-RU" b="1" dirty="0" smtClean="0">
                <a:solidFill>
                  <a:srgbClr val="0066FF"/>
                </a:solidFill>
              </a:rPr>
              <a:t> </a:t>
            </a:r>
            <a:endParaRPr lang="ru-RU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f2c1c03b898449776b32d98ea4ac8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500034" y="1142984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 flipH="1">
            <a:off x="447675" y="2843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Тема:   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Дослідження капілярних властивостей серветок різних виробників.</a:t>
            </a:r>
          </a:p>
          <a:p>
            <a:pPr marL="0" indent="0" algn="just">
              <a:buNone/>
              <a:defRPr/>
            </a:pPr>
            <a:r>
              <a:rPr lang="uk-UA" sz="2400" dirty="0" smtClean="0">
                <a:solidFill>
                  <a:srgbClr val="003366"/>
                </a:solidFill>
              </a:rPr>
              <a:t>Об'єкт: </a:t>
            </a:r>
            <a:r>
              <a:rPr lang="uk-UA" sz="2400" b="1" dirty="0" smtClean="0">
                <a:solidFill>
                  <a:srgbClr val="FF0000"/>
                </a:solidFill>
              </a:rPr>
              <a:t>серветки різних виробників.</a:t>
            </a:r>
          </a:p>
          <a:p>
            <a:pPr marL="0" indent="0">
              <a:buNone/>
              <a:defRPr/>
            </a:pPr>
            <a:r>
              <a:rPr lang="uk-UA" sz="2400" dirty="0" smtClean="0">
                <a:solidFill>
                  <a:srgbClr val="003366"/>
                </a:solidFill>
              </a:rPr>
              <a:t>Предмет: </a:t>
            </a:r>
            <a:r>
              <a:rPr lang="uk-UA" sz="2400" b="1" dirty="0" smtClean="0">
                <a:solidFill>
                  <a:srgbClr val="FF0000"/>
                </a:solidFill>
              </a:rPr>
              <a:t>порівняння діаметру капілярів серветок різних виробників.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571744"/>
            <a:ext cx="87154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2400" dirty="0" smtClean="0">
                <a:solidFill>
                  <a:srgbClr val="003366"/>
                </a:solidFill>
              </a:rPr>
              <a:t>Мета</a:t>
            </a:r>
            <a:r>
              <a:rPr lang="uk-UA" sz="2400" b="1" dirty="0" smtClean="0">
                <a:solidFill>
                  <a:srgbClr val="003366"/>
                </a:solidFill>
              </a:rPr>
              <a:t> </a:t>
            </a:r>
            <a:r>
              <a:rPr lang="uk-UA" dirty="0" smtClean="0">
                <a:solidFill>
                  <a:srgbClr val="003366"/>
                </a:solidFill>
              </a:rPr>
              <a:t>–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порівняти експериментальним шляхом одержані результати висоти   піднімання рідини по капілярам та діаметру капілярів.</a:t>
            </a:r>
          </a:p>
          <a:p>
            <a:pPr>
              <a:lnSpc>
                <a:spcPct val="80000"/>
              </a:lnSpc>
              <a:defRPr/>
            </a:pPr>
            <a:endParaRPr lang="uk-UA" dirty="0" smtClean="0"/>
          </a:p>
          <a:p>
            <a:pPr algn="ctr">
              <a:lnSpc>
                <a:spcPct val="80000"/>
              </a:lnSpc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>Для досягнення мети були поставлені наступні                 </a:t>
            </a:r>
            <a:r>
              <a:rPr lang="uk-UA" sz="2400" b="1" i="1" dirty="0" smtClean="0">
                <a:solidFill>
                  <a:srgbClr val="002060"/>
                </a:solidFill>
              </a:rPr>
              <a:t>завдання</a:t>
            </a:r>
            <a:r>
              <a:rPr lang="uk-UA" sz="2400" dirty="0" smtClean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80000"/>
              </a:lnSpc>
              <a:defRPr/>
            </a:pPr>
            <a:r>
              <a:rPr lang="uk-UA" sz="2400" dirty="0" smtClean="0">
                <a:solidFill>
                  <a:srgbClr val="003366"/>
                </a:solidFill>
              </a:rPr>
              <a:t>  - </a:t>
            </a:r>
            <a:r>
              <a:rPr lang="uk-UA" sz="2400" dirty="0" smtClean="0">
                <a:solidFill>
                  <a:srgbClr val="FF0000"/>
                </a:solidFill>
              </a:rPr>
              <a:t>ознайомитися з історією відкриття капілярних явищ;</a:t>
            </a:r>
          </a:p>
          <a:p>
            <a:pPr>
              <a:lnSpc>
                <a:spcPct val="80000"/>
              </a:lnSpc>
              <a:defRPr/>
            </a:pPr>
            <a:r>
              <a:rPr lang="uk-UA" sz="2400" dirty="0" smtClean="0">
                <a:solidFill>
                  <a:srgbClr val="FF0000"/>
                </a:solidFill>
              </a:rPr>
              <a:t>  </a:t>
            </a:r>
            <a:r>
              <a:rPr lang="uk-UA" sz="2400" dirty="0" smtClean="0">
                <a:solidFill>
                  <a:srgbClr val="003366"/>
                </a:solidFill>
              </a:rPr>
              <a:t>-</a:t>
            </a:r>
            <a:r>
              <a:rPr lang="uk-UA" sz="2400" dirty="0" smtClean="0">
                <a:solidFill>
                  <a:srgbClr val="FF0000"/>
                </a:solidFill>
              </a:rPr>
              <a:t> вивчити сучасну наукову теорію капілярних явищ; </a:t>
            </a:r>
          </a:p>
          <a:p>
            <a:pPr>
              <a:lnSpc>
                <a:spcPct val="80000"/>
              </a:lnSpc>
              <a:defRPr/>
            </a:pPr>
            <a:r>
              <a:rPr lang="uk-UA" sz="2400" dirty="0" smtClean="0">
                <a:solidFill>
                  <a:srgbClr val="FF0000"/>
                </a:solidFill>
              </a:rPr>
              <a:t>  - проаналізувати довідникову літературу про коефіцієнти поверхневого натягу та висоти піднімання рідин по капілярам; </a:t>
            </a:r>
          </a:p>
          <a:p>
            <a:pPr>
              <a:lnSpc>
                <a:spcPct val="80000"/>
              </a:lnSpc>
              <a:defRPr/>
            </a:pPr>
            <a:r>
              <a:rPr lang="uk-UA" sz="2400" dirty="0" smtClean="0">
                <a:solidFill>
                  <a:srgbClr val="FF0000"/>
                </a:solidFill>
              </a:rPr>
              <a:t>  - узагальнити застосування капілярності у природі, техніці, будівництві та повсякденному житті;</a:t>
            </a:r>
          </a:p>
          <a:p>
            <a:pPr>
              <a:lnSpc>
                <a:spcPct val="80000"/>
              </a:lnSpc>
              <a:defRPr/>
            </a:pPr>
            <a:r>
              <a:rPr lang="uk-UA" sz="2400" dirty="0" smtClean="0">
                <a:solidFill>
                  <a:srgbClr val="FF0000"/>
                </a:solidFill>
              </a:rPr>
              <a:t>  - провести експериментальне дослідження капілярності серветок різних виробників.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f2c1c03b898449776b32d98ea4ac8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 flipH="1">
            <a:off x="447675" y="2843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85720" y="5572140"/>
            <a:ext cx="7143800" cy="128586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Орлов В</a:t>
            </a:r>
            <a:r>
              <a:rPr lang="en-US" sz="2400" b="1" dirty="0" smtClean="0">
                <a:solidFill>
                  <a:srgbClr val="C00000"/>
                </a:solidFill>
              </a:rPr>
              <a:t>’</a:t>
            </a:r>
            <a:r>
              <a:rPr lang="ru-RU" sz="2400" b="1" dirty="0" err="1" smtClean="0">
                <a:solidFill>
                  <a:srgbClr val="C00000"/>
                </a:solidFill>
              </a:rPr>
              <a:t>ячеслав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         Рудак </a:t>
            </a:r>
            <a:r>
              <a:rPr lang="ru-RU" sz="2400" b="1" dirty="0" err="1" smtClean="0">
                <a:solidFill>
                  <a:srgbClr val="C00000"/>
                </a:solidFill>
              </a:rPr>
              <a:t>Микола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                             </a:t>
            </a:r>
            <a:r>
              <a:rPr lang="ru-RU" sz="2400" b="1" dirty="0" err="1" smtClean="0">
                <a:solidFill>
                  <a:srgbClr val="C00000"/>
                </a:solidFill>
              </a:rPr>
              <a:t>Володимирович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F:\Images\My photos\Фото-0001.jpg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4290"/>
            <a:ext cx="7072313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f2c1c03b898449776b32d98ea4ac8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 flipH="1">
            <a:off x="447675" y="2843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>
                <a:solidFill>
                  <a:srgbClr val="002060"/>
                </a:solidFill>
              </a:rPr>
              <a:t>Капіляри(від лат. </a:t>
            </a:r>
            <a:r>
              <a:rPr lang="en-US" sz="3600" dirty="0" err="1" smtClean="0">
                <a:solidFill>
                  <a:srgbClr val="002060"/>
                </a:solidFill>
              </a:rPr>
              <a:t>Capillaris</a:t>
            </a:r>
            <a:r>
              <a:rPr lang="uk-UA" sz="3600" dirty="0" smtClean="0">
                <a:solidFill>
                  <a:srgbClr val="002060"/>
                </a:solidFill>
              </a:rPr>
              <a:t> – </a:t>
            </a:r>
            <a:r>
              <a:rPr lang="uk-UA" sz="2700" dirty="0" smtClean="0">
                <a:solidFill>
                  <a:srgbClr val="002060"/>
                </a:solidFill>
              </a:rPr>
              <a:t>волосинка) - трубки з дуже вузьким каналом; система сполучених пор (наприклад, у гірських породах і пінопластах).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9" name="Picture 2" descr="C:\Documents and Settings\mala\Рабочий стол\Капилярные явления\XP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2428868"/>
            <a:ext cx="3357586" cy="4071966"/>
          </a:xfrm>
          <a:prstGeom prst="rect">
            <a:avLst/>
          </a:prstGeom>
          <a:noFill/>
        </p:spPr>
      </p:pic>
      <p:pic>
        <p:nvPicPr>
          <p:cNvPr id="10" name="Picture 3" descr="C:\Documents and Settings\mala\Рабочий стол\Капилярные явления\marlya-b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428868"/>
            <a:ext cx="3429024" cy="41459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f2c1c03b898449776b32d98ea4ac8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 flipH="1">
            <a:off x="447675" y="2843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9" name="Picture 2" descr="C:\Documents and Settings\mala\Рабочий стол\Капилярные явления\12a9125180c971c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2924175" cy="38290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000496" y="1428736"/>
            <a:ext cx="4572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solidFill>
                  <a:srgbClr val="002060"/>
                </a:solidFill>
              </a:rPr>
              <a:t>Явище підняття (чи опускання) рідини в капілярах називається капілярністю 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f2c1c03b898449776b32d98ea4ac8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 flipH="1">
            <a:off x="447675" y="2843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4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Капілярність  в природі, техніці, побуті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Фотка-0014.jpg"/>
          <p:cNvPicPr>
            <a:picLocks noGrp="1" noChangeAspect="1"/>
          </p:cNvPicPr>
          <p:nvPr>
            <p:ph idx="1"/>
          </p:nvPr>
        </p:nvPicPr>
        <p:blipFill>
          <a:blip r:embed="rId3"/>
          <a:srcRect l="12500" r="12500"/>
          <a:stretch>
            <a:fillRect/>
          </a:stretch>
        </p:blipFill>
        <p:spPr>
          <a:xfrm>
            <a:off x="0" y="1643050"/>
            <a:ext cx="4525963" cy="4525963"/>
          </a:xfrm>
        </p:spPr>
      </p:pic>
      <p:sp>
        <p:nvSpPr>
          <p:cNvPr id="10" name="Прямоугольник 9"/>
          <p:cNvSpPr/>
          <p:nvPr/>
        </p:nvSpPr>
        <p:spPr>
          <a:xfrm>
            <a:off x="4786314" y="1571612"/>
            <a:ext cx="43576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Капілярність поширена в природі, техніці, побуті. Вона відіграє велику роль у найрізноманітніших процесах. Так, проникнення поживних речовин із </a:t>
            </a:r>
            <a:r>
              <a:rPr lang="uk-UA" sz="2400" b="1" dirty="0" err="1" smtClean="0">
                <a:solidFill>
                  <a:srgbClr val="002060"/>
                </a:solidFill>
              </a:rPr>
              <a:t>грунту</a:t>
            </a:r>
            <a:r>
              <a:rPr lang="uk-UA" sz="2400" b="1" dirty="0" smtClean="0">
                <a:solidFill>
                  <a:srgbClr val="002060"/>
                </a:solidFill>
              </a:rPr>
              <a:t> в рослини (у стебла й листя) відбувається значною мірою завдяки капілярності. Тканини рослин пронизані великою кількістю вузьких каналів, якими розчини солі від коренів поширюються по всій рослині.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f2c1c03b898449776b32d98ea4ac8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 flipH="1">
            <a:off x="447675" y="2843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868" y="214290"/>
            <a:ext cx="5572132" cy="6357982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Піднімання вологи з глибинних шарів </a:t>
            </a:r>
            <a:r>
              <a:rPr lang="uk-UA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грунту</a:t>
            </a:r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також можливе завдяки капілярності, це необхідно враховувати в сільському господарстві. Зменшуючи діаметр капілярів шляхом ущільнення </a:t>
            </a:r>
            <a:r>
              <a:rPr lang="uk-UA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грунту</a:t>
            </a:r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збільшують приплив води до поверхні, до зони випаровування і тим самим прискорюють висушування </a:t>
            </a:r>
            <a:r>
              <a:rPr lang="uk-UA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грунту</a:t>
            </a:r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 розпушуючи її й руйнуючи тим самим систему </a:t>
            </a:r>
            <a:r>
              <a:rPr lang="uk-UA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грунтових</a:t>
            </a:r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капілярів, затримують приплив вологи до зони випаровування й уповільнюють висушування </a:t>
            </a:r>
            <a:r>
              <a:rPr lang="uk-UA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грунту</a:t>
            </a:r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Саме на цьому заснований відомий агротехнічний прийом регулювання водного режиму </a:t>
            </a:r>
            <a:r>
              <a:rPr lang="uk-UA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грунту</a:t>
            </a:r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боронування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" name="Рисунок 1" descr="Капилярность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21471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f2c1c03b898449776b32d98ea4ac8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 flipH="1">
            <a:off x="447675" y="2843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Висота підйому рідини в капілярах тим більша, чим менший його діаметр.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9" name="Picture 4" descr="C:\Documents and Settings\mala\Рабочий стол\Капилярные явления\24826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643182"/>
            <a:ext cx="3143272" cy="3286148"/>
          </a:xfrm>
          <a:prstGeom prst="rect">
            <a:avLst/>
          </a:prstGeom>
          <a:noFill/>
        </p:spPr>
      </p:pic>
      <p:pic>
        <p:nvPicPr>
          <p:cNvPr id="10" name="Picture 3" descr="C:\Documents and Settings\mala\Рабочий стол\Капилярные явления\image95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714620"/>
            <a:ext cx="2000264" cy="27728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f2c1c03b898449776b32d98ea4ac8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 flipH="1">
            <a:off x="447675" y="2843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00034" y="1928802"/>
            <a:ext cx="835824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Мета роботи: дослідити капілярні властивості     серветок  </a:t>
            </a:r>
            <a:r>
              <a:rPr lang="ru-RU" sz="2800" b="1" dirty="0" err="1" smtClean="0">
                <a:solidFill>
                  <a:srgbClr val="002060"/>
                </a:solidFill>
              </a:rPr>
              <a:t>різних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</a:rPr>
              <a:t>виробників</a:t>
            </a:r>
            <a:r>
              <a:rPr lang="uk-UA" sz="2800" b="1" dirty="0" smtClean="0">
                <a:solidFill>
                  <a:srgbClr val="002060"/>
                </a:solidFill>
              </a:rPr>
              <a:t>.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	</a:t>
            </a:r>
            <a:r>
              <a:rPr lang="uk-UA" sz="2800" dirty="0" smtClean="0">
                <a:solidFill>
                  <a:srgbClr val="002060"/>
                </a:solidFill>
              </a:rPr>
              <a:t>В даний час випускається багато видів серветок: одношарова, двошарова, гладка, перфорована, витиснена, кольорова і т.д. Виробники і продавці рекламують свій товар як тільки можуть, у тому числі і по телевізору. Але, на жаль, не завжди зміст реклами відповідає дійсності. Красиві епітети «легка, як пір'їнка» або «ніжна, немов оксамит» ні про що конкретне не говорять. 	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Мої дослідження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589</Words>
  <Application>Microsoft Office PowerPoint</Application>
  <PresentationFormat>Экран (4:3)</PresentationFormat>
  <Paragraphs>195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</vt:lpstr>
      <vt:lpstr>Слайд 2</vt:lpstr>
      <vt:lpstr>Орлов В’ячеслав                               Рудак Микола                                                                             Володимирович</vt:lpstr>
      <vt:lpstr> Капіляри(від лат. Capillaris – волосинка) - трубки з дуже вузьким каналом; система сполучених пор (наприклад, у гірських породах і пінопластах).</vt:lpstr>
      <vt:lpstr>Слайд 5</vt:lpstr>
      <vt:lpstr>Капілярність  в природі, техніці, побуті</vt:lpstr>
      <vt:lpstr>Слайд 7</vt:lpstr>
      <vt:lpstr>Висота підйому рідини в капілярах тим більша, чим менший його діаметр.</vt:lpstr>
      <vt:lpstr>Мої дослідження</vt:lpstr>
      <vt:lpstr>Підготовка експерименту.</vt:lpstr>
      <vt:lpstr>Слайд 11</vt:lpstr>
      <vt:lpstr>Слайд 12</vt:lpstr>
      <vt:lpstr>Слайд 13</vt:lpstr>
      <vt:lpstr>Слайд 14</vt:lpstr>
      <vt:lpstr>Використані джерела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Капіляри(від лат. Capillaris – волосинка) - трубки з дуже вузьким каналом; система сполучених пор (наприклад, у гірских породах і пінопластах).</dc:title>
  <dc:creator>Admin</dc:creator>
  <cp:lastModifiedBy>admin</cp:lastModifiedBy>
  <cp:revision>53</cp:revision>
  <dcterms:created xsi:type="dcterms:W3CDTF">2013-10-28T15:22:12Z</dcterms:created>
  <dcterms:modified xsi:type="dcterms:W3CDTF">2019-04-06T13:37:33Z</dcterms:modified>
</cp:coreProperties>
</file>