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60" r:id="rId4"/>
    <p:sldId id="261" r:id="rId5"/>
    <p:sldId id="278" r:id="rId6"/>
    <p:sldId id="265" r:id="rId7"/>
    <p:sldId id="272" r:id="rId8"/>
    <p:sldId id="263" r:id="rId9"/>
    <p:sldId id="273" r:id="rId10"/>
    <p:sldId id="274" r:id="rId11"/>
    <p:sldId id="275" r:id="rId12"/>
    <p:sldId id="276" r:id="rId13"/>
    <p:sldId id="277" r:id="rId14"/>
    <p:sldId id="280" r:id="rId15"/>
    <p:sldId id="279" r:id="rId16"/>
  </p:sldIdLst>
  <p:sldSz cx="9144000" cy="6858000" type="screen4x3"/>
  <p:notesSz cx="6858000" cy="91440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206" autoAdjust="0"/>
    <p:restoredTop sz="94145" autoAdjust="0"/>
  </p:normalViewPr>
  <p:slideViewPr>
    <p:cSldViewPr>
      <p:cViewPr varScale="1">
        <p:scale>
          <a:sx n="100" d="100"/>
          <a:sy n="100" d="100"/>
        </p:scale>
        <p:origin x="2112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E78126A3-ADFA-41A0-B63D-7A873FA58F26}" type="datetimeFigureOut">
              <a:rPr lang="ru-RU"/>
              <a:pPr>
                <a:defRPr/>
              </a:pPr>
              <a:t>13.04.2019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CE4AE3F-63C8-4E7F-A479-BD9EF778B48D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341571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219F44-947D-4CD7-AB78-B1370499CC3D}" type="datetime1">
              <a:rPr lang="ru-RU"/>
              <a:pPr>
                <a:defRPr/>
              </a:pPr>
              <a:t>13.04.2019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1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2F52736-5E27-423F-8246-E18BADB5DB87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  <p:transition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1D4637-4B5A-4FA8-9C54-E69135794172}" type="datetime1">
              <a:rPr lang="ru-RU"/>
              <a:pPr>
                <a:defRPr/>
              </a:pPr>
              <a:t>13.04.2019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1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14C091-C2D2-4356-9589-87AAC54A6BF8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  <p:transition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EBC1CD-D684-43CD-A299-E57D613EEF41}" type="datetime1">
              <a:rPr lang="ru-RU"/>
              <a:pPr>
                <a:defRPr/>
              </a:pPr>
              <a:t>13.04.2019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1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EA4402-0130-49A8-B356-6C77D975522E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  <p:transition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807970-D4A9-4C80-A7E2-EC7E8346C578}" type="datetime1">
              <a:rPr lang="ru-RU"/>
              <a:pPr>
                <a:defRPr/>
              </a:pPr>
              <a:t>13.04.2019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1</a:t>
            </a: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06B002-069B-4FBB-BDC9-AE1D106692DB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  <p:transition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801437-662B-4E92-A823-9866334D5B62}" type="datetime1">
              <a:rPr lang="ru-RU"/>
              <a:pPr>
                <a:defRPr/>
              </a:pPr>
              <a:t>13.04.2019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1</a:t>
            </a: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30A16F-FDA4-46F2-81D4-E9AAE9B1E9DC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  <p:transition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CD34B2-A6FB-4CDB-8627-E494958D76AD}" type="datetime1">
              <a:rPr lang="ru-RU"/>
              <a:pPr>
                <a:defRPr/>
              </a:pPr>
              <a:t>13.04.2019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1</a:t>
            </a: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907F89-8B0D-43AD-A5B2-E369B82EE77D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  <p:transition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CCB7BB-4143-447E-8FC7-FF1F8A344744}" type="datetime1">
              <a:rPr lang="ru-RU"/>
              <a:pPr>
                <a:defRPr/>
              </a:pPr>
              <a:t>13.04.2019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1</a:t>
            </a: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E8A9E5-8738-4FC5-9F40-68CF83D219E1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  <p:transition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0E05B6-1347-4501-A8C6-EBB67F1C59D4}" type="datetime1">
              <a:rPr lang="ru-RU"/>
              <a:pPr>
                <a:defRPr/>
              </a:pPr>
              <a:t>13.04.2019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1</a:t>
            </a: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CCB30E-22FB-4122-BCCD-051088DFDFDB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  <p:transition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BF5AE8-27A6-483B-B3C0-EEAE3FFE0B70}" type="datetime1">
              <a:rPr lang="ru-RU"/>
              <a:pPr>
                <a:defRPr/>
              </a:pPr>
              <a:t>13.04.2019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1</a:t>
            </a: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485CE5-1C35-43D2-8381-8F7EBCDE8890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  <p:transition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129A3C-7573-43B9-AC2D-4AE45BEB43FB}" type="datetime1">
              <a:rPr lang="ru-RU"/>
              <a:pPr>
                <a:defRPr/>
              </a:pPr>
              <a:t>13.04.2019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1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882BFE-112D-471E-B411-44EEC5F6FDF3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  <p:transition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C6540A-4305-44CD-A83A-685B01D85B89}" type="datetime1">
              <a:rPr lang="ru-RU"/>
              <a:pPr>
                <a:defRPr/>
              </a:pPr>
              <a:t>13.04.2019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1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414C94-85FB-42B5-9189-F7BBD21033EA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  <p:transition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7ABA7A5-F480-4B8B-91B8-C335BC556D26}" type="datetime1">
              <a:rPr lang="ru-RU"/>
              <a:pPr>
                <a:defRPr/>
              </a:pPr>
              <a:t>13.04.2019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ru-RU"/>
              <a:t>1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E18DD170-985E-472A-BC00-86BD6F6DEC32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wipe dir="r"/>
  </p:transition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288" y="1"/>
            <a:ext cx="8424862" cy="2071678"/>
          </a:xfrm>
        </p:spPr>
        <p:txBody>
          <a:bodyPr rtlCol="0">
            <a:normAutofit fontScale="90000"/>
          </a:bodyPr>
          <a:lstStyle/>
          <a:p>
            <a:pPr>
              <a:defRPr/>
            </a:pPr>
            <a:r>
              <a:rPr lang="uk-UA" sz="2800" b="1" dirty="0">
                <a:latin typeface="+mn-lt"/>
                <a:cs typeface="Times New Roman" pitchFamily="18" charset="0"/>
              </a:rPr>
              <a:t>Науково-дослідницька робота </a:t>
            </a:r>
            <a:br>
              <a:rPr lang="uk-UA" sz="2800" b="1" dirty="0">
                <a:latin typeface="+mn-lt"/>
                <a:cs typeface="Times New Roman" pitchFamily="18" charset="0"/>
              </a:rPr>
            </a:br>
            <a:r>
              <a:rPr lang="uk-UA" sz="2400" dirty="0">
                <a:latin typeface="+mn-lt"/>
                <a:cs typeface="Times New Roman" pitchFamily="18" charset="0"/>
              </a:rPr>
              <a:t>на Всеукраїнський інтерактивний конкурс </a:t>
            </a:r>
            <a:r>
              <a:rPr lang="en-US" sz="2400" dirty="0">
                <a:latin typeface="+mn-lt"/>
                <a:cs typeface="Times New Roman" pitchFamily="18" charset="0"/>
              </a:rPr>
              <a:t>&lt;&lt;</a:t>
            </a:r>
            <a:r>
              <a:rPr lang="ru-RU" sz="2400" dirty="0">
                <a:latin typeface="+mn-lt"/>
                <a:cs typeface="Times New Roman" pitchFamily="18" charset="0"/>
              </a:rPr>
              <a:t>МАН</a:t>
            </a:r>
            <a:r>
              <a:rPr lang="uk-UA" sz="2400" dirty="0">
                <a:latin typeface="+mn-lt"/>
                <a:cs typeface="Times New Roman" pitchFamily="18" charset="0"/>
              </a:rPr>
              <a:t>-Юніор Дослідник</a:t>
            </a:r>
            <a:r>
              <a:rPr lang="en-US" sz="2400" dirty="0">
                <a:latin typeface="+mn-lt"/>
                <a:cs typeface="Times New Roman" pitchFamily="18" charset="0"/>
              </a:rPr>
              <a:t>&gt;&gt;</a:t>
            </a:r>
            <a:br>
              <a:rPr lang="uk-UA" sz="2400" dirty="0">
                <a:latin typeface="+mn-lt"/>
                <a:cs typeface="Times New Roman" pitchFamily="18" charset="0"/>
              </a:rPr>
            </a:br>
            <a:r>
              <a:rPr lang="uk-UA" sz="2400" dirty="0">
                <a:latin typeface="+mn-lt"/>
                <a:cs typeface="Times New Roman" pitchFamily="18" charset="0"/>
              </a:rPr>
              <a:t>(мій внесок у музейну справу)</a:t>
            </a:r>
            <a:br>
              <a:rPr lang="uk-UA" sz="2400" dirty="0">
                <a:latin typeface="+mn-lt"/>
                <a:cs typeface="Times New Roman" pitchFamily="18" charset="0"/>
              </a:rPr>
            </a:br>
            <a:r>
              <a:rPr lang="uk-UA" sz="4000" dirty="0" err="1">
                <a:latin typeface="+mn-lt"/>
                <a:cs typeface="Times New Roman" pitchFamily="18" charset="0"/>
              </a:rPr>
              <a:t>Дмитрієвський</a:t>
            </a:r>
            <a:r>
              <a:rPr lang="uk-UA" sz="4000" dirty="0">
                <a:latin typeface="+mn-lt"/>
                <a:cs typeface="Times New Roman" pitchFamily="18" charset="0"/>
              </a:rPr>
              <a:t> храм</a:t>
            </a:r>
            <a:r>
              <a:rPr lang="uk-UA" sz="2400" dirty="0">
                <a:latin typeface="+mn-lt"/>
                <a:cs typeface="Times New Roman" pitchFamily="18" charset="0"/>
              </a:rPr>
              <a:t>.</a:t>
            </a:r>
            <a:endParaRPr lang="ru-RU" sz="2400" b="1" dirty="0">
              <a:latin typeface="+mn-lt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643306" y="1928802"/>
            <a:ext cx="5500694" cy="4643470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uk-UA" sz="2700" b="1" dirty="0">
                <a:solidFill>
                  <a:schemeClr val="tx1"/>
                </a:solidFill>
              </a:rPr>
              <a:t>Роботу виконала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uk-UA" sz="2400" dirty="0" err="1">
                <a:solidFill>
                  <a:schemeClr val="tx1"/>
                </a:solidFill>
              </a:rPr>
              <a:t>Опутіна</a:t>
            </a:r>
            <a:r>
              <a:rPr lang="uk-UA" sz="2400" dirty="0">
                <a:solidFill>
                  <a:schemeClr val="tx1"/>
                </a:solidFill>
              </a:rPr>
              <a:t> Анастасія Сергіївна,  учениця 7 класу ЗОШ №10</a:t>
            </a:r>
            <a:r>
              <a:rPr lang="en-US" sz="2400" dirty="0">
                <a:solidFill>
                  <a:schemeClr val="tx1"/>
                </a:solidFill>
              </a:rPr>
              <a:t> I-III </a:t>
            </a:r>
            <a:r>
              <a:rPr lang="uk-UA" sz="2400" dirty="0">
                <a:solidFill>
                  <a:schemeClr val="tx1"/>
                </a:solidFill>
              </a:rPr>
              <a:t>ступенів </a:t>
            </a:r>
            <a:r>
              <a:rPr lang="uk-UA" sz="2400" dirty="0" err="1">
                <a:solidFill>
                  <a:schemeClr val="tx1"/>
                </a:solidFill>
              </a:rPr>
              <a:t>Мирноградської</a:t>
            </a:r>
            <a:r>
              <a:rPr lang="uk-UA" sz="2400" dirty="0">
                <a:solidFill>
                  <a:schemeClr val="tx1"/>
                </a:solidFill>
              </a:rPr>
              <a:t> міської ради Донецької області.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uk-UA" sz="2700" b="1" dirty="0" err="1">
                <a:solidFill>
                  <a:schemeClr val="tx1"/>
                </a:solidFill>
              </a:rPr>
              <a:t>Педагогичний</a:t>
            </a:r>
            <a:r>
              <a:rPr lang="uk-UA" sz="2700" b="1" dirty="0">
                <a:solidFill>
                  <a:schemeClr val="tx1"/>
                </a:solidFill>
              </a:rPr>
              <a:t> керівник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uk-UA" sz="2400" dirty="0">
                <a:solidFill>
                  <a:schemeClr val="tx1"/>
                </a:solidFill>
              </a:rPr>
              <a:t>Медведєв Костянтин Володимирович,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uk-UA" sz="2400" dirty="0">
                <a:solidFill>
                  <a:schemeClr val="tx1"/>
                </a:solidFill>
              </a:rPr>
              <a:t>учитель історії ЗОШ №10</a:t>
            </a:r>
            <a:r>
              <a:rPr lang="en-US" sz="2400" dirty="0">
                <a:solidFill>
                  <a:schemeClr val="tx1"/>
                </a:solidFill>
              </a:rPr>
              <a:t> I-III </a:t>
            </a:r>
            <a:r>
              <a:rPr lang="uk-UA" sz="2400" dirty="0">
                <a:solidFill>
                  <a:schemeClr val="tx1"/>
                </a:solidFill>
              </a:rPr>
              <a:t>ступенів </a:t>
            </a:r>
            <a:r>
              <a:rPr lang="uk-UA" sz="2400" dirty="0" err="1">
                <a:solidFill>
                  <a:schemeClr val="tx1"/>
                </a:solidFill>
              </a:rPr>
              <a:t>Мирноградської</a:t>
            </a:r>
            <a:r>
              <a:rPr lang="uk-UA" sz="2400" dirty="0">
                <a:solidFill>
                  <a:schemeClr val="tx1"/>
                </a:solidFill>
              </a:rPr>
              <a:t> міської ради Донецької області.</a:t>
            </a:r>
            <a:endParaRPr lang="ru-RU" sz="2400" dirty="0">
              <a:solidFill>
                <a:schemeClr val="tx1"/>
              </a:solidFill>
            </a:endParaRPr>
          </a:p>
        </p:txBody>
      </p:sp>
      <p:pic>
        <p:nvPicPr>
          <p:cNvPr id="6" name="Picture 3">
            <a:extLst>
              <a:ext uri="{FF2B5EF4-FFF2-40B4-BE49-F238E27FC236}">
                <a16:creationId xmlns:a16="http://schemas.microsoft.com/office/drawing/2014/main" id="{48051E86-E3AC-4AF1-A13F-3EEF805473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313619" y="2226742"/>
            <a:ext cx="2283383" cy="1687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9A56B86-4B00-4648-88F9-5740DB7674D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58" y="4407934"/>
            <a:ext cx="2762237" cy="2071678"/>
          </a:xfrm>
          <a:prstGeom prst="rect">
            <a:avLst/>
          </a:prstGeom>
        </p:spPr>
      </p:pic>
    </p:spTree>
  </p:cSld>
  <p:clrMapOvr>
    <a:masterClrMapping/>
  </p:clrMapOvr>
  <p:transition>
    <p:wipe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632131-1EB0-40A0-AA8A-04CF4282E9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ru-RU" sz="2800" dirty="0"/>
            </a:br>
            <a:r>
              <a:rPr lang="ru-RU" sz="2800" b="1" dirty="0" err="1"/>
              <a:t>Об’єктом</a:t>
            </a:r>
            <a:r>
              <a:rPr lang="ru-RU" sz="2800" dirty="0"/>
              <a:t> </a:t>
            </a:r>
            <a:r>
              <a:rPr lang="ru-RU" sz="2800" dirty="0" err="1"/>
              <a:t>дослідження</a:t>
            </a:r>
            <a:r>
              <a:rPr lang="ru-RU" sz="2800" dirty="0"/>
              <a:t> </a:t>
            </a:r>
            <a:r>
              <a:rPr lang="ru-RU" sz="2800" dirty="0" err="1"/>
              <a:t>виступає</a:t>
            </a:r>
            <a:r>
              <a:rPr lang="ru-RU" sz="2800" dirty="0"/>
              <a:t> </a:t>
            </a:r>
            <a:r>
              <a:rPr lang="ru-RU" sz="2800" dirty="0" err="1"/>
              <a:t>Дмитрієвський</a:t>
            </a:r>
            <a:r>
              <a:rPr lang="ru-RU" sz="2800" dirty="0"/>
              <a:t> храм </a:t>
            </a:r>
            <a:r>
              <a:rPr lang="ru-RU" sz="2800" dirty="0" err="1"/>
              <a:t>міста</a:t>
            </a:r>
            <a:r>
              <a:rPr lang="ru-RU" sz="2800" dirty="0"/>
              <a:t> </a:t>
            </a:r>
            <a:r>
              <a:rPr lang="ru-RU" sz="2800" dirty="0" err="1"/>
              <a:t>Мирнограда</a:t>
            </a:r>
            <a:r>
              <a:rPr lang="ru-RU" sz="2800" dirty="0"/>
              <a:t> </a:t>
            </a:r>
            <a:r>
              <a:rPr lang="ru-RU" sz="2800" dirty="0" err="1"/>
              <a:t>Донецької</a:t>
            </a:r>
            <a:r>
              <a:rPr lang="ru-RU" sz="2800" dirty="0"/>
              <a:t> </a:t>
            </a:r>
            <a:r>
              <a:rPr lang="ru-RU" sz="2800" dirty="0" err="1"/>
              <a:t>області</a:t>
            </a:r>
            <a:r>
              <a:rPr lang="ru-RU" sz="2800" dirty="0"/>
              <a:t>.</a:t>
            </a:r>
            <a:br>
              <a:rPr lang="ru-RU" dirty="0"/>
            </a:br>
            <a:endParaRPr lang="ru-RU" dirty="0"/>
          </a:p>
        </p:txBody>
      </p:sp>
      <p:sp>
        <p:nvSpPr>
          <p:cNvPr id="7" name="Содержимое 6"/>
          <p:cNvSpPr>
            <a:spLocks noGrp="1"/>
          </p:cNvSpPr>
          <p:nvPr>
            <p:ph sz="half" idx="1"/>
          </p:nvPr>
        </p:nvSpPr>
        <p:spPr>
          <a:xfrm>
            <a:off x="457200" y="1417638"/>
            <a:ext cx="4038600" cy="5440362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uk-UA" sz="1800" b="1" dirty="0"/>
              <a:t>Предметом дослідження є формування, становлення християнства міста </a:t>
            </a:r>
            <a:r>
              <a:rPr lang="uk-UA" sz="1800" b="1" dirty="0" err="1"/>
              <a:t>Мирнограда</a:t>
            </a:r>
            <a:r>
              <a:rPr lang="uk-UA" sz="1800" b="1" dirty="0"/>
              <a:t>.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uk-UA" sz="1800" b="1" dirty="0"/>
              <a:t>Мета дослідницької роботи полягає у дослідженні процесу виникнення, формування, становлення та розвитку </a:t>
            </a:r>
            <a:r>
              <a:rPr lang="uk-UA" sz="1800" b="1" dirty="0" err="1"/>
              <a:t>Дмитрієвського</a:t>
            </a:r>
            <a:r>
              <a:rPr lang="uk-UA" sz="1800" b="1" dirty="0"/>
              <a:t> храму міста </a:t>
            </a:r>
            <a:r>
              <a:rPr lang="uk-UA" sz="1800" b="1" dirty="0" err="1"/>
              <a:t>Мирнограда</a:t>
            </a:r>
            <a:r>
              <a:rPr lang="uk-UA" sz="1800" b="1" dirty="0"/>
              <a:t>. Відповідно до поставленої мети передбачає вирішення таких завдань:  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uk-UA" sz="1800" b="1" dirty="0"/>
              <a:t>         - проаналізувати християнське життя людей у місті після встановлення незалежності України;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uk-UA" sz="1800" b="1" dirty="0"/>
              <a:t>        - розглянути процес становлення </a:t>
            </a:r>
            <a:r>
              <a:rPr lang="uk-UA" sz="1800" b="1" dirty="0" err="1"/>
              <a:t>Дмитрієвського</a:t>
            </a:r>
            <a:r>
              <a:rPr lang="uk-UA" sz="1800" b="1" dirty="0"/>
              <a:t> храму;</a:t>
            </a:r>
          </a:p>
          <a:p>
            <a:endParaRPr lang="ru-RU" dirty="0"/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A36E5E93-AC8C-406C-84DB-CEDE5FF991A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6350" y="1484784"/>
            <a:ext cx="4475271" cy="3240360"/>
          </a:xfrm>
        </p:spPr>
      </p:pic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1</a:t>
            </a:r>
          </a:p>
        </p:txBody>
      </p:sp>
    </p:spTree>
  </p:cSld>
  <p:clrMapOvr>
    <a:masterClrMapping/>
  </p:clrMapOvr>
  <p:transition>
    <p:wipe dir="r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6"/>
          <p:cNvSpPr>
            <a:spLocks noGrp="1"/>
          </p:cNvSpPr>
          <p:nvPr>
            <p:ph type="title"/>
          </p:nvPr>
        </p:nvSpPr>
        <p:spPr>
          <a:xfrm>
            <a:off x="0" y="0"/>
            <a:ext cx="4714876" cy="3500438"/>
          </a:xfrm>
        </p:spPr>
        <p:txBody>
          <a:bodyPr/>
          <a:lstStyle/>
          <a:p>
            <a:pPr eaLnBrk="1" hangingPunct="1">
              <a:defRPr/>
            </a:pPr>
            <a:r>
              <a:rPr lang="uk-UA" sz="2700" dirty="0"/>
              <a:t>- зробити інтерв’ювання місцевих жителів, парафіян та робітників храму;</a:t>
            </a:r>
            <a:br>
              <a:rPr lang="uk-UA" sz="3200" dirty="0"/>
            </a:br>
            <a:endParaRPr lang="ru-RU" sz="3200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1</a:t>
            </a:r>
          </a:p>
        </p:txBody>
      </p:sp>
      <p:pic>
        <p:nvPicPr>
          <p:cNvPr id="2050" name="Picture 2" descr="C:\Users\1\Desktop\фото храм\IMG_350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500439"/>
            <a:ext cx="4786314" cy="3357562"/>
          </a:xfrm>
          <a:prstGeom prst="rect">
            <a:avLst/>
          </a:prstGeom>
          <a:noFill/>
        </p:spPr>
      </p:pic>
      <p:pic>
        <p:nvPicPr>
          <p:cNvPr id="2052" name="Picture 4" descr="C:\Users\1\Desktop\фото храм\IMG_349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4876" y="0"/>
            <a:ext cx="4429124" cy="3500438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4786314" y="4143380"/>
            <a:ext cx="4357685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700" dirty="0"/>
              <a:t>- </a:t>
            </a:r>
            <a:r>
              <a:rPr lang="uk-UA" sz="2700" dirty="0"/>
              <a:t>узагальнити підсумки історії </a:t>
            </a:r>
            <a:r>
              <a:rPr lang="uk-UA" sz="2700" dirty="0" err="1"/>
              <a:t>Дмитрієвського</a:t>
            </a:r>
            <a:r>
              <a:rPr lang="uk-UA" sz="2700" dirty="0"/>
              <a:t>  храму міста </a:t>
            </a:r>
            <a:r>
              <a:rPr lang="uk-UA" sz="2700" dirty="0" err="1"/>
              <a:t>Мирнограда</a:t>
            </a:r>
            <a:endParaRPr lang="ru-RU" sz="2700" dirty="0"/>
          </a:p>
        </p:txBody>
      </p:sp>
    </p:spTree>
  </p:cSld>
  <p:clrMapOvr>
    <a:masterClrMapping/>
  </p:clrMapOvr>
  <p:transition>
    <p:wipe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>
          <a:xfrm>
            <a:off x="0" y="3284984"/>
            <a:ext cx="9144000" cy="3573016"/>
          </a:xfrm>
        </p:spPr>
        <p:txBody>
          <a:bodyPr/>
          <a:lstStyle/>
          <a:p>
            <a:pPr eaLnBrk="1" hangingPunct="1">
              <a:defRPr/>
            </a:pPr>
            <a:r>
              <a:rPr lang="uk-UA" sz="3600" b="1" dirty="0"/>
              <a:t>Наукова новизна дослідження </a:t>
            </a:r>
            <a:r>
              <a:rPr lang="uk-UA" sz="3600" dirty="0"/>
              <a:t>визначається тим, що проблема виникнення та розвиток християнського центру в місті </a:t>
            </a:r>
            <a:r>
              <a:rPr lang="uk-UA" sz="3600" dirty="0" err="1"/>
              <a:t>Мирноград</a:t>
            </a:r>
            <a:r>
              <a:rPr lang="uk-UA" sz="3600" dirty="0"/>
              <a:t> визначалося не тільки з історичних документів, а й з інтерв’ювання місцевих жителів. </a:t>
            </a:r>
            <a:endParaRPr lang="ru-RU" sz="3600" dirty="0"/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3C291CF7-9125-47B3-BB70-685DA9F9C3B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014" y="360040"/>
            <a:ext cx="4056461" cy="3042346"/>
          </a:xfr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C869D7F-A51F-4135-BD17-7B1C1540089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8527" y="360041"/>
            <a:ext cx="4091945" cy="3068959"/>
          </a:xfrm>
          <a:prstGeom prst="rect">
            <a:avLst/>
          </a:prstGeom>
        </p:spPr>
      </p:pic>
    </p:spTree>
  </p:cSld>
  <p:clrMapOvr>
    <a:masterClrMapping/>
  </p:clrMapOvr>
  <p:transition>
    <p:wipe dir="r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1299CF-CFB9-49C9-A3A8-9842F64A23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42900" lvl="0" indent="-342900" algn="l">
              <a:spcBef>
                <a:spcPct val="20000"/>
              </a:spcBef>
              <a:buFont typeface="Arial" charset="0"/>
              <a:buChar char="•"/>
            </a:pPr>
            <a:br>
              <a:rPr lang="uk-UA" sz="2800" dirty="0"/>
            </a:br>
            <a:r>
              <a:rPr lang="uk-UA" sz="2800" b="1" dirty="0" err="1"/>
              <a:t>Дмитрієвський</a:t>
            </a:r>
            <a:r>
              <a:rPr lang="uk-UA" sz="2800" b="1" dirty="0"/>
              <a:t> храм </a:t>
            </a:r>
            <a:r>
              <a:rPr lang="uk-UA" sz="2800" b="1" dirty="0">
                <a:solidFill>
                  <a:prstClr val="black"/>
                </a:solidFill>
                <a:ea typeface="+mn-ea"/>
                <a:cs typeface="+mn-cs"/>
              </a:rPr>
              <a:t>було засновано на честь Святителя </a:t>
            </a:r>
            <a:r>
              <a:rPr lang="uk-UA" sz="2800" b="1" dirty="0" err="1">
                <a:solidFill>
                  <a:prstClr val="black"/>
                </a:solidFill>
                <a:ea typeface="+mn-ea"/>
                <a:cs typeface="+mn-cs"/>
              </a:rPr>
              <a:t>Димитрія</a:t>
            </a:r>
            <a:r>
              <a:rPr lang="uk-UA" sz="2800" b="1" dirty="0">
                <a:solidFill>
                  <a:prstClr val="black"/>
                </a:solidFill>
                <a:ea typeface="+mn-ea"/>
                <a:cs typeface="+mn-cs"/>
              </a:rPr>
              <a:t> Ростовського</a:t>
            </a:r>
            <a:r>
              <a:rPr lang="uk-UA" sz="3200" dirty="0">
                <a:solidFill>
                  <a:prstClr val="black"/>
                </a:solidFill>
                <a:ea typeface="+mn-ea"/>
                <a:cs typeface="+mn-cs"/>
              </a:rPr>
              <a:t>.</a:t>
            </a:r>
            <a:br>
              <a:rPr lang="ru-RU" sz="3200" dirty="0">
                <a:solidFill>
                  <a:prstClr val="black"/>
                </a:solidFill>
                <a:ea typeface="+mn-ea"/>
                <a:cs typeface="+mn-cs"/>
              </a:rPr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1E730A9-0CEF-49F1-8429-3BF12943A1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400" dirty="0" err="1"/>
              <a:t>Який</a:t>
            </a:r>
            <a:r>
              <a:rPr lang="ru-RU" sz="2400" dirty="0"/>
              <a:t> </a:t>
            </a:r>
            <a:r>
              <a:rPr lang="ru-RU" sz="2400" dirty="0" err="1"/>
              <a:t>народився</a:t>
            </a:r>
            <a:r>
              <a:rPr lang="ru-RU" sz="2400" dirty="0"/>
              <a:t> в </a:t>
            </a:r>
            <a:r>
              <a:rPr lang="ru-RU" sz="2400" dirty="0" err="1"/>
              <a:t>невеличкому</a:t>
            </a:r>
            <a:r>
              <a:rPr lang="ru-RU" sz="2400" dirty="0"/>
              <a:t> </a:t>
            </a:r>
            <a:r>
              <a:rPr lang="ru-RU" sz="2400" dirty="0" err="1"/>
              <a:t>містечку</a:t>
            </a:r>
            <a:r>
              <a:rPr lang="ru-RU" sz="2400" dirty="0"/>
              <a:t> </a:t>
            </a:r>
            <a:r>
              <a:rPr lang="ru-RU" sz="2400" dirty="0" err="1"/>
              <a:t>Макарів</a:t>
            </a:r>
            <a:r>
              <a:rPr lang="ru-RU" sz="2400" dirty="0"/>
              <a:t> у </a:t>
            </a:r>
            <a:r>
              <a:rPr lang="ru-RU" sz="2400" dirty="0" err="1"/>
              <a:t>грудні</a:t>
            </a:r>
            <a:r>
              <a:rPr lang="ru-RU" sz="2400" dirty="0"/>
              <a:t> 1651 року  </a:t>
            </a:r>
            <a:r>
              <a:rPr lang="ru-RU" sz="2400" dirty="0" err="1"/>
              <a:t>від</a:t>
            </a:r>
            <a:r>
              <a:rPr lang="ru-RU" sz="2400" dirty="0"/>
              <a:t> не </a:t>
            </a:r>
            <a:r>
              <a:rPr lang="ru-RU" sz="2400" dirty="0" err="1"/>
              <a:t>відомих</a:t>
            </a:r>
            <a:r>
              <a:rPr lang="ru-RU" sz="2400" dirty="0"/>
              <a:t>, але </a:t>
            </a:r>
            <a:r>
              <a:rPr lang="ru-RU" sz="2400" dirty="0" err="1"/>
              <a:t>благочестивих</a:t>
            </a:r>
            <a:r>
              <a:rPr lang="ru-RU" sz="2400" dirty="0"/>
              <a:t> </a:t>
            </a:r>
            <a:r>
              <a:rPr lang="ru-RU" sz="2400" dirty="0" err="1"/>
              <a:t>батьків</a:t>
            </a:r>
            <a:r>
              <a:rPr lang="ru-RU" sz="2400" dirty="0"/>
              <a:t>. </a:t>
            </a:r>
            <a:r>
              <a:rPr lang="ru-RU" sz="2400" dirty="0" err="1"/>
              <a:t>Навчений</a:t>
            </a:r>
            <a:r>
              <a:rPr lang="ru-RU" sz="2400" dirty="0"/>
              <a:t> </a:t>
            </a:r>
            <a:r>
              <a:rPr lang="ru-RU" sz="2400" dirty="0" err="1"/>
              <a:t>грамоті</a:t>
            </a:r>
            <a:r>
              <a:rPr lang="ru-RU" sz="2400" dirty="0"/>
              <a:t> в </a:t>
            </a:r>
            <a:r>
              <a:rPr lang="ru-RU" sz="2400" dirty="0" err="1"/>
              <a:t>батьківському</a:t>
            </a:r>
            <a:r>
              <a:rPr lang="ru-RU" sz="2400" dirty="0"/>
              <a:t> </a:t>
            </a:r>
            <a:r>
              <a:rPr lang="ru-RU" sz="2400" dirty="0" err="1"/>
              <a:t>будинку</a:t>
            </a:r>
            <a:r>
              <a:rPr lang="ru-RU" sz="2400" dirty="0"/>
              <a:t> юнак Данило вступив до </a:t>
            </a:r>
            <a:r>
              <a:rPr lang="ru-RU" sz="2400" dirty="0" err="1"/>
              <a:t>Братського</a:t>
            </a:r>
            <a:r>
              <a:rPr lang="ru-RU" sz="2400" dirty="0"/>
              <a:t> училища при </a:t>
            </a:r>
            <a:r>
              <a:rPr lang="ru-RU" sz="2400" dirty="0" err="1"/>
              <a:t>Богоявленській</a:t>
            </a:r>
            <a:r>
              <a:rPr lang="ru-RU" sz="2400" dirty="0"/>
              <a:t> церкви, в </a:t>
            </a:r>
            <a:r>
              <a:rPr lang="ru-RU" sz="2400" dirty="0" err="1"/>
              <a:t>Києві</a:t>
            </a:r>
            <a:r>
              <a:rPr lang="ru-RU" sz="2400" dirty="0"/>
              <a:t>. </a:t>
            </a:r>
            <a:r>
              <a:rPr lang="ru-RU" sz="2400" dirty="0" err="1"/>
              <a:t>Це</a:t>
            </a:r>
            <a:r>
              <a:rPr lang="ru-RU" sz="2400" dirty="0"/>
              <a:t> </a:t>
            </a:r>
            <a:r>
              <a:rPr lang="ru-RU" sz="2400" dirty="0" err="1"/>
              <a:t>був</a:t>
            </a:r>
            <a:r>
              <a:rPr lang="ru-RU" sz="2400" dirty="0"/>
              <a:t> </a:t>
            </a:r>
            <a:r>
              <a:rPr lang="ru-RU" sz="2400" dirty="0" err="1"/>
              <a:t>єдиний</a:t>
            </a:r>
            <a:r>
              <a:rPr lang="ru-RU" sz="2400" dirty="0"/>
              <a:t> заклад </a:t>
            </a:r>
            <a:r>
              <a:rPr lang="ru-RU" sz="2400" dirty="0" err="1"/>
              <a:t>виховання</a:t>
            </a:r>
            <a:r>
              <a:rPr lang="ru-RU" sz="2400" dirty="0"/>
              <a:t> духовного </a:t>
            </a:r>
            <a:r>
              <a:rPr lang="ru-RU" sz="2400" dirty="0" err="1"/>
              <a:t>юнацтва</a:t>
            </a:r>
            <a:r>
              <a:rPr lang="ru-RU" sz="2400" dirty="0"/>
              <a:t>, </a:t>
            </a:r>
            <a:r>
              <a:rPr lang="ru-RU" sz="2400" dirty="0" err="1"/>
              <a:t>насаджений</a:t>
            </a:r>
            <a:r>
              <a:rPr lang="ru-RU" sz="2400" dirty="0"/>
              <a:t>, </a:t>
            </a:r>
            <a:r>
              <a:rPr lang="ru-RU" sz="2400" dirty="0" err="1"/>
              <a:t>або</a:t>
            </a:r>
            <a:r>
              <a:rPr lang="ru-RU" sz="2400" dirty="0"/>
              <a:t> </a:t>
            </a:r>
            <a:r>
              <a:rPr lang="ru-RU" sz="2400" dirty="0" err="1"/>
              <a:t>краще</a:t>
            </a:r>
            <a:r>
              <a:rPr lang="ru-RU" sz="2400" dirty="0"/>
              <a:t> </a:t>
            </a:r>
            <a:r>
              <a:rPr lang="ru-RU" sz="2400" dirty="0" err="1"/>
              <a:t>сказати</a:t>
            </a:r>
            <a:r>
              <a:rPr lang="ru-RU" sz="2400" dirty="0"/>
              <a:t>, </a:t>
            </a:r>
            <a:r>
              <a:rPr lang="ru-RU" sz="2400" dirty="0" err="1"/>
              <a:t>розширений</a:t>
            </a:r>
            <a:r>
              <a:rPr lang="ru-RU" sz="2400" dirty="0"/>
              <a:t> митрополитом Петром Могилою для </a:t>
            </a:r>
            <a:r>
              <a:rPr lang="ru-RU" sz="2400" dirty="0" err="1"/>
              <a:t>протидії</a:t>
            </a:r>
            <a:r>
              <a:rPr lang="ru-RU" sz="2400" dirty="0"/>
              <a:t> </a:t>
            </a:r>
            <a:r>
              <a:rPr lang="ru-RU" sz="2400" dirty="0" err="1"/>
              <a:t>підступам</a:t>
            </a:r>
            <a:r>
              <a:rPr lang="ru-RU" sz="2400" dirty="0"/>
              <a:t> </a:t>
            </a:r>
            <a:r>
              <a:rPr lang="ru-RU" sz="2400" dirty="0" err="1"/>
              <a:t>латинським</a:t>
            </a:r>
            <a:r>
              <a:rPr lang="ru-RU" sz="2400" dirty="0"/>
              <a:t>. </a:t>
            </a:r>
            <a:r>
              <a:rPr lang="ru-RU" sz="2400" dirty="0" err="1"/>
              <a:t>Хоча</a:t>
            </a:r>
            <a:r>
              <a:rPr lang="ru-RU" sz="2400" dirty="0"/>
              <a:t> в </a:t>
            </a:r>
            <a:r>
              <a:rPr lang="ru-RU" sz="2400" dirty="0" err="1"/>
              <a:t>юні</a:t>
            </a:r>
            <a:r>
              <a:rPr lang="ru-RU" sz="2400" dirty="0"/>
              <a:t> роки </a:t>
            </a:r>
            <a:r>
              <a:rPr lang="ru-RU" sz="2400" dirty="0" err="1"/>
              <a:t>починається</a:t>
            </a:r>
            <a:r>
              <a:rPr lang="ru-RU" sz="2400" dirty="0"/>
              <a:t> </a:t>
            </a:r>
            <a:r>
              <a:rPr lang="ru-RU" sz="2400" dirty="0" err="1"/>
              <a:t>вже</a:t>
            </a:r>
            <a:r>
              <a:rPr lang="ru-RU" sz="2400" dirty="0"/>
              <a:t> ряд </a:t>
            </a:r>
            <a:r>
              <a:rPr lang="ru-RU" sz="2400" dirty="0" err="1"/>
              <a:t>подвигів</a:t>
            </a:r>
            <a:r>
              <a:rPr lang="ru-RU" sz="2400" dirty="0"/>
              <a:t> </a:t>
            </a:r>
            <a:r>
              <a:rPr lang="ru-RU" sz="2400" dirty="0" err="1"/>
              <a:t>Димитрієва</a:t>
            </a:r>
            <a:r>
              <a:rPr lang="ru-RU" sz="2400" dirty="0"/>
              <a:t> на </a:t>
            </a:r>
            <a:r>
              <a:rPr lang="ru-RU" sz="2400" dirty="0" err="1"/>
              <a:t>терені</a:t>
            </a:r>
            <a:r>
              <a:rPr lang="ru-RU" sz="2400" dirty="0"/>
              <a:t> церковному і </a:t>
            </a:r>
            <a:r>
              <a:rPr lang="ru-RU" sz="2400" dirty="0" err="1"/>
              <a:t>богословському</a:t>
            </a:r>
            <a:r>
              <a:rPr lang="ru-RU" sz="2400" dirty="0"/>
              <a:t>, на </a:t>
            </a:r>
            <a:r>
              <a:rPr lang="ru-RU" sz="2400" dirty="0" err="1"/>
              <a:t>якому</a:t>
            </a:r>
            <a:r>
              <a:rPr lang="ru-RU" sz="2400" dirty="0"/>
              <a:t> </a:t>
            </a:r>
            <a:r>
              <a:rPr lang="ru-RU" sz="2400" dirty="0" err="1"/>
              <a:t>засяяв</a:t>
            </a:r>
            <a:r>
              <a:rPr lang="ru-RU" sz="2400" dirty="0"/>
              <a:t> </a:t>
            </a:r>
            <a:r>
              <a:rPr lang="ru-RU" sz="2400" dirty="0" err="1"/>
              <a:t>він</a:t>
            </a:r>
            <a:r>
              <a:rPr lang="ru-RU" sz="2400" dirty="0"/>
              <a:t>, як один </a:t>
            </a:r>
            <a:r>
              <a:rPr lang="ru-RU" sz="2400" dirty="0" err="1"/>
              <a:t>із</a:t>
            </a:r>
            <a:r>
              <a:rPr lang="ru-RU" sz="2400" dirty="0"/>
              <a:t> </a:t>
            </a:r>
            <a:r>
              <a:rPr lang="ru-RU" sz="2400" dirty="0" err="1"/>
              <a:t>стародавніх</a:t>
            </a:r>
            <a:r>
              <a:rPr lang="ru-RU" sz="2400" dirty="0"/>
              <a:t> </a:t>
            </a:r>
            <a:r>
              <a:rPr lang="ru-RU" sz="2400" dirty="0" err="1"/>
              <a:t>вчителів</a:t>
            </a:r>
            <a:r>
              <a:rPr lang="ru-RU" sz="2400" dirty="0"/>
              <a:t> Церкви </a:t>
            </a:r>
            <a:r>
              <a:rPr lang="ru-RU" sz="2400" dirty="0" err="1"/>
              <a:t>Вселенської</a:t>
            </a:r>
            <a:r>
              <a:rPr lang="ru-RU" sz="2400" dirty="0"/>
              <a:t>, нагадавши нам </a:t>
            </a:r>
            <a:r>
              <a:rPr lang="ru-RU" sz="2400" dirty="0" err="1"/>
              <a:t>світлий</a:t>
            </a:r>
            <a:r>
              <a:rPr lang="ru-RU" sz="2400" dirty="0"/>
              <a:t> лик </a:t>
            </a:r>
            <a:r>
              <a:rPr lang="ru-RU" sz="2400" dirty="0" err="1"/>
              <a:t>Василія</a:t>
            </a:r>
            <a:r>
              <a:rPr lang="ru-RU" sz="2400" dirty="0"/>
              <a:t>, </a:t>
            </a:r>
            <a:r>
              <a:rPr lang="ru-RU" sz="2400" dirty="0" err="1"/>
              <a:t>Григорія</a:t>
            </a:r>
            <a:r>
              <a:rPr lang="ru-RU" sz="2400" dirty="0"/>
              <a:t> і Златоуста.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D6694D4-44C1-42C6-9711-17116ABD07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1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6F126F8-62F4-4821-8782-69B29557C0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4C091-C2D2-4356-9589-87AAC54A6BF8}" type="slidenum">
              <a:rPr lang="ru-RU" altLang="ru-RU" smtClean="0"/>
              <a:pPr/>
              <a:t>5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51663179"/>
      </p:ext>
    </p:extLst>
  </p:cSld>
  <p:clrMapOvr>
    <a:masterClrMapping/>
  </p:clrMapOvr>
  <p:transition>
    <p:wipe dir="r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3" name="Picture 1" descr="C:\Users\1\Desktop\ib517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 bwMode="auto">
          <a:xfrm>
            <a:off x="4980045" y="836712"/>
            <a:ext cx="4103035" cy="5275330"/>
          </a:xfrm>
          <a:prstGeom prst="rect">
            <a:avLst/>
          </a:prstGeom>
          <a:noFill/>
        </p:spPr>
      </p:pic>
      <p:sp>
        <p:nvSpPr>
          <p:cNvPr id="13317" name="Номер слайда 1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D1BB369-7DC6-4AC1-A665-0219F171C8B8}" type="slidenum">
              <a:rPr lang="ru-RU" altLang="ru-RU"/>
              <a:pPr/>
              <a:t>6</a:t>
            </a:fld>
            <a:endParaRPr lang="ru-RU" alt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07504" y="980728"/>
            <a:ext cx="492919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err="1"/>
              <a:t>Після</a:t>
            </a:r>
            <a:r>
              <a:rPr lang="ru-RU" sz="2400" dirty="0"/>
              <a:t> 42 </a:t>
            </a:r>
            <a:r>
              <a:rPr lang="ru-RU" sz="2400" dirty="0" err="1"/>
              <a:t>років</a:t>
            </a:r>
            <a:r>
              <a:rPr lang="ru-RU" sz="2400" dirty="0"/>
              <a:t>, </a:t>
            </a:r>
            <a:r>
              <a:rPr lang="ru-RU" sz="2400" dirty="0" err="1"/>
              <a:t>що</a:t>
            </a:r>
            <a:r>
              <a:rPr lang="ru-RU" sz="2400" dirty="0"/>
              <a:t> минули </a:t>
            </a:r>
            <a:r>
              <a:rPr lang="ru-RU" sz="2400" dirty="0" err="1"/>
              <a:t>після</a:t>
            </a:r>
            <a:r>
              <a:rPr lang="ru-RU" sz="2400" dirty="0"/>
              <a:t> </a:t>
            </a:r>
            <a:r>
              <a:rPr lang="ru-RU" sz="2400" dirty="0" err="1"/>
              <a:t>його</a:t>
            </a:r>
            <a:r>
              <a:rPr lang="ru-RU" sz="2400" dirty="0"/>
              <a:t> </a:t>
            </a:r>
            <a:r>
              <a:rPr lang="ru-RU" sz="2400" dirty="0" err="1"/>
              <a:t>поховання</a:t>
            </a:r>
            <a:r>
              <a:rPr lang="ru-RU" sz="2400" dirty="0"/>
              <a:t>, 21 вересня 1752 року </a:t>
            </a:r>
            <a:r>
              <a:rPr lang="ru-RU" sz="2400" dirty="0" err="1"/>
              <a:t>під</a:t>
            </a:r>
            <a:r>
              <a:rPr lang="ru-RU" sz="2400" dirty="0"/>
              <a:t> час </a:t>
            </a:r>
            <a:r>
              <a:rPr lang="ru-RU" sz="2400" dirty="0" err="1"/>
              <a:t>розбирання</a:t>
            </a:r>
            <a:r>
              <a:rPr lang="ru-RU" sz="2400" dirty="0"/>
              <a:t> </a:t>
            </a:r>
            <a:r>
              <a:rPr lang="ru-RU" sz="2400" dirty="0" err="1"/>
              <a:t>неохайного</a:t>
            </a:r>
            <a:r>
              <a:rPr lang="ru-RU" sz="2400" dirty="0"/>
              <a:t> помосту в </a:t>
            </a:r>
            <a:r>
              <a:rPr lang="ru-RU" sz="2400" dirty="0" err="1"/>
              <a:t>церкві</a:t>
            </a:r>
            <a:r>
              <a:rPr lang="ru-RU" sz="2400" dirty="0"/>
              <a:t> </a:t>
            </a:r>
            <a:r>
              <a:rPr lang="ru-RU" sz="2400" dirty="0" err="1"/>
              <a:t>Зачаття</a:t>
            </a:r>
            <a:r>
              <a:rPr lang="ru-RU" sz="2400" dirty="0"/>
              <a:t> </a:t>
            </a:r>
            <a:r>
              <a:rPr lang="ru-RU" sz="2400" dirty="0" err="1"/>
              <a:t>Богоматері</a:t>
            </a:r>
            <a:r>
              <a:rPr lang="ru-RU" sz="2400" dirty="0"/>
              <a:t>,  </a:t>
            </a:r>
            <a:r>
              <a:rPr lang="ru-RU" sz="2400" dirty="0" err="1"/>
              <a:t>були</a:t>
            </a:r>
            <a:r>
              <a:rPr lang="ru-RU" sz="2400" dirty="0"/>
              <a:t> </a:t>
            </a:r>
            <a:r>
              <a:rPr lang="ru-RU" sz="2400" dirty="0" err="1"/>
              <a:t>знайдені</a:t>
            </a:r>
            <a:r>
              <a:rPr lang="ru-RU" sz="2400" dirty="0"/>
              <a:t>  </a:t>
            </a:r>
            <a:r>
              <a:rPr lang="ru-RU" sz="2400" dirty="0" err="1"/>
              <a:t>його</a:t>
            </a:r>
            <a:r>
              <a:rPr lang="ru-RU" sz="2400" dirty="0"/>
              <a:t> </a:t>
            </a:r>
            <a:r>
              <a:rPr lang="ru-RU" sz="2400" dirty="0" err="1"/>
              <a:t>святі</a:t>
            </a:r>
            <a:r>
              <a:rPr lang="ru-RU" sz="2400" dirty="0"/>
              <a:t> </a:t>
            </a:r>
            <a:r>
              <a:rPr lang="ru-RU" sz="2400" dirty="0" err="1"/>
              <a:t>мощі</a:t>
            </a:r>
            <a:r>
              <a:rPr lang="ru-RU" sz="2400" dirty="0"/>
              <a:t> в </a:t>
            </a:r>
            <a:r>
              <a:rPr lang="ru-RU" sz="2400" dirty="0" err="1"/>
              <a:t>труні</a:t>
            </a:r>
            <a:r>
              <a:rPr lang="ru-RU" sz="2400" dirty="0"/>
              <a:t>, так само, як і </a:t>
            </a:r>
            <a:r>
              <a:rPr lang="ru-RU" sz="2400" dirty="0" err="1"/>
              <a:t>святительський</a:t>
            </a:r>
            <a:r>
              <a:rPr lang="ru-RU" sz="2400" dirty="0"/>
              <a:t> </a:t>
            </a:r>
            <a:r>
              <a:rPr lang="ru-RU" sz="2400" dirty="0" err="1"/>
              <a:t>одяг</a:t>
            </a:r>
            <a:r>
              <a:rPr lang="ru-RU" sz="2400" dirty="0"/>
              <a:t>, і </a:t>
            </a:r>
            <a:r>
              <a:rPr lang="ru-RU" sz="2400" dirty="0" err="1"/>
              <a:t>від</a:t>
            </a:r>
            <a:r>
              <a:rPr lang="ru-RU" sz="2400" dirty="0"/>
              <a:t> них, як </a:t>
            </a:r>
            <a:r>
              <a:rPr lang="ru-RU" sz="2400" dirty="0" err="1"/>
              <a:t>від</a:t>
            </a:r>
            <a:r>
              <a:rPr lang="ru-RU" sz="2400" dirty="0"/>
              <a:t> благодатного </a:t>
            </a:r>
            <a:r>
              <a:rPr lang="ru-RU" sz="2400" dirty="0" err="1"/>
              <a:t>джерела</a:t>
            </a:r>
            <a:r>
              <a:rPr lang="ru-RU" sz="2400" dirty="0"/>
              <a:t>, почало </a:t>
            </a:r>
            <a:r>
              <a:rPr lang="ru-RU" sz="2400" dirty="0" err="1"/>
              <a:t>спливати</a:t>
            </a:r>
            <a:r>
              <a:rPr lang="ru-RU" sz="2400" dirty="0"/>
              <a:t> </a:t>
            </a:r>
            <a:r>
              <a:rPr lang="ru-RU" sz="2400" dirty="0" err="1"/>
              <a:t>зцілення</a:t>
            </a:r>
            <a:r>
              <a:rPr lang="ru-RU" sz="2400" dirty="0"/>
              <a:t>  </a:t>
            </a:r>
            <a:r>
              <a:rPr lang="ru-RU" sz="2400" dirty="0" err="1"/>
              <a:t>різних</a:t>
            </a:r>
            <a:r>
              <a:rPr lang="ru-RU" sz="2400" dirty="0"/>
              <a:t> хвороб: </a:t>
            </a:r>
            <a:r>
              <a:rPr lang="ru-RU" sz="2400" dirty="0" err="1"/>
              <a:t>сліпі</a:t>
            </a:r>
            <a:r>
              <a:rPr lang="ru-RU" sz="2400" dirty="0"/>
              <a:t> - </a:t>
            </a:r>
            <a:r>
              <a:rPr lang="ru-RU" sz="2400" dirty="0" err="1"/>
              <a:t>прозрівали</a:t>
            </a:r>
            <a:r>
              <a:rPr lang="ru-RU" sz="2400" dirty="0"/>
              <a:t>, </a:t>
            </a:r>
            <a:r>
              <a:rPr lang="ru-RU" sz="2400" dirty="0" err="1"/>
              <a:t>німі</a:t>
            </a:r>
            <a:r>
              <a:rPr lang="ru-RU" sz="2400" dirty="0"/>
              <a:t> - говорили, </a:t>
            </a:r>
            <a:r>
              <a:rPr lang="ru-RU" sz="2400" dirty="0" err="1"/>
              <a:t>ослаблені</a:t>
            </a:r>
            <a:r>
              <a:rPr lang="ru-RU" sz="2400" dirty="0"/>
              <a:t> - </a:t>
            </a:r>
            <a:r>
              <a:rPr lang="ru-RU" sz="2400" dirty="0" err="1"/>
              <a:t>рухалися</a:t>
            </a:r>
            <a:r>
              <a:rPr lang="ru-RU" sz="2400" dirty="0"/>
              <a:t>, і </a:t>
            </a:r>
            <a:r>
              <a:rPr lang="ru-RU" sz="2400" dirty="0" err="1"/>
              <a:t>бісів</a:t>
            </a:r>
            <a:r>
              <a:rPr lang="ru-RU" sz="2400" dirty="0"/>
              <a:t> </a:t>
            </a:r>
            <a:r>
              <a:rPr lang="ru-RU" sz="2400" dirty="0" err="1"/>
              <a:t>виганяли</a:t>
            </a:r>
            <a:r>
              <a:rPr lang="ru-RU" sz="2400" dirty="0"/>
              <a:t> молитвами, </a:t>
            </a:r>
            <a:r>
              <a:rPr lang="ru-RU" sz="2400" dirty="0" err="1"/>
              <a:t>що</a:t>
            </a:r>
            <a:r>
              <a:rPr lang="ru-RU" sz="2400" dirty="0"/>
              <a:t> </a:t>
            </a:r>
            <a:r>
              <a:rPr lang="ru-RU" sz="2400" dirty="0" err="1"/>
              <a:t>здійснювалися</a:t>
            </a:r>
            <a:r>
              <a:rPr lang="ru-RU" sz="2400" dirty="0"/>
              <a:t> при </a:t>
            </a:r>
            <a:r>
              <a:rPr lang="ru-RU" sz="2400" dirty="0" err="1"/>
              <a:t>святих</a:t>
            </a:r>
            <a:r>
              <a:rPr lang="ru-RU" sz="2400" dirty="0"/>
              <a:t> мощах.</a:t>
            </a:r>
          </a:p>
        </p:txBody>
      </p:sp>
    </p:spTree>
  </p:cSld>
  <p:clrMapOvr>
    <a:masterClrMapping/>
  </p:clrMapOvr>
  <p:transition>
    <p:wipe dir="r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8389440" y="1071546"/>
            <a:ext cx="8229600" cy="1143000"/>
          </a:xfrm>
        </p:spPr>
        <p:txBody>
          <a:bodyPr/>
          <a:lstStyle/>
          <a:p>
            <a:pPr>
              <a:defRPr/>
            </a:pPr>
            <a:r>
              <a:rPr lang="ru-RU" sz="3600" dirty="0"/>
              <a:t> 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0" y="1"/>
            <a:ext cx="4293295" cy="6721474"/>
          </a:xfrm>
        </p:spPr>
        <p:txBody>
          <a:bodyPr/>
          <a:lstStyle/>
          <a:p>
            <a:r>
              <a:rPr lang="ru-RU" dirty="0" err="1"/>
              <a:t>Дмитрієвський</a:t>
            </a:r>
            <a:r>
              <a:rPr lang="ru-RU" dirty="0"/>
              <a:t> </a:t>
            </a:r>
            <a:r>
              <a:rPr lang="ru-RU" dirty="0" err="1"/>
              <a:t>прихід</a:t>
            </a:r>
            <a:r>
              <a:rPr lang="ru-RU" dirty="0"/>
              <a:t> </a:t>
            </a:r>
            <a:r>
              <a:rPr lang="ru-RU" dirty="0" err="1"/>
              <a:t>було</a:t>
            </a:r>
            <a:r>
              <a:rPr lang="ru-RU" dirty="0"/>
              <a:t> </a:t>
            </a:r>
            <a:r>
              <a:rPr lang="ru-RU" dirty="0" err="1"/>
              <a:t>відкрито</a:t>
            </a:r>
            <a:r>
              <a:rPr lang="ru-RU" dirty="0"/>
              <a:t> в 1996 </a:t>
            </a:r>
            <a:r>
              <a:rPr lang="ru-RU" dirty="0" err="1"/>
              <a:t>році</a:t>
            </a:r>
            <a:r>
              <a:rPr lang="ru-RU" dirty="0"/>
              <a:t>. </a:t>
            </a:r>
            <a:r>
              <a:rPr lang="ru-RU" dirty="0" err="1"/>
              <a:t>Передану</a:t>
            </a:r>
            <a:r>
              <a:rPr lang="ru-RU" dirty="0"/>
              <a:t> </a:t>
            </a:r>
            <a:r>
              <a:rPr lang="ru-RU" dirty="0" err="1"/>
              <a:t>громаді</a:t>
            </a:r>
            <a:r>
              <a:rPr lang="ru-RU" dirty="0"/>
              <a:t> </a:t>
            </a:r>
            <a:r>
              <a:rPr lang="ru-RU" dirty="0" err="1"/>
              <a:t>нетипову</a:t>
            </a:r>
            <a:r>
              <a:rPr lang="ru-RU" dirty="0"/>
              <a:t> </a:t>
            </a:r>
            <a:r>
              <a:rPr lang="ru-RU" dirty="0" err="1"/>
              <a:t>будівлю</a:t>
            </a:r>
            <a:r>
              <a:rPr lang="ru-RU" dirty="0"/>
              <a:t> </a:t>
            </a:r>
            <a:r>
              <a:rPr lang="ru-RU" dirty="0" err="1"/>
              <a:t>було</a:t>
            </a:r>
            <a:r>
              <a:rPr lang="ru-RU" dirty="0"/>
              <a:t> </a:t>
            </a:r>
            <a:r>
              <a:rPr lang="ru-RU" dirty="0" err="1"/>
              <a:t>добудовано</a:t>
            </a:r>
            <a:r>
              <a:rPr lang="ru-RU" dirty="0"/>
              <a:t>. У 2000 </a:t>
            </a:r>
            <a:r>
              <a:rPr lang="ru-RU" dirty="0" err="1"/>
              <a:t>році</a:t>
            </a:r>
            <a:r>
              <a:rPr lang="ru-RU" dirty="0"/>
              <a:t> </a:t>
            </a:r>
            <a:r>
              <a:rPr lang="ru-RU" dirty="0" err="1"/>
              <a:t>відбулося</a:t>
            </a:r>
            <a:r>
              <a:rPr lang="ru-RU" dirty="0"/>
              <a:t> </a:t>
            </a:r>
            <a:r>
              <a:rPr lang="ru-RU" dirty="0" err="1"/>
              <a:t>освячення</a:t>
            </a:r>
            <a:r>
              <a:rPr lang="ru-RU" dirty="0"/>
              <a:t> </a:t>
            </a:r>
            <a:r>
              <a:rPr lang="ru-RU" dirty="0" err="1"/>
              <a:t>полутипового</a:t>
            </a:r>
            <a:r>
              <a:rPr lang="ru-RU" dirty="0"/>
              <a:t> храму, яке </a:t>
            </a:r>
            <a:r>
              <a:rPr lang="ru-RU" dirty="0" err="1"/>
              <a:t>звершив</a:t>
            </a:r>
            <a:r>
              <a:rPr lang="ru-RU" dirty="0"/>
              <a:t> митрополит </a:t>
            </a:r>
            <a:r>
              <a:rPr lang="ru-RU" dirty="0" err="1"/>
              <a:t>Донецький</a:t>
            </a:r>
            <a:r>
              <a:rPr lang="ru-RU" dirty="0"/>
              <a:t> і </a:t>
            </a:r>
            <a:r>
              <a:rPr lang="ru-RU" dirty="0" err="1"/>
              <a:t>Маріупольський</a:t>
            </a:r>
            <a:r>
              <a:rPr lang="ru-RU" dirty="0"/>
              <a:t>- </a:t>
            </a:r>
            <a:r>
              <a:rPr lang="ru-RU" dirty="0" err="1"/>
              <a:t>Іларіон</a:t>
            </a:r>
            <a:r>
              <a:rPr lang="ru-RU" dirty="0"/>
              <a:t>, </a:t>
            </a:r>
            <a:r>
              <a:rPr lang="ru-RU" dirty="0" err="1"/>
              <a:t>який</a:t>
            </a:r>
            <a:r>
              <a:rPr lang="ru-RU" dirty="0"/>
              <a:t> в той час </a:t>
            </a:r>
            <a:r>
              <a:rPr lang="ru-RU" dirty="0" err="1"/>
              <a:t>керував</a:t>
            </a:r>
            <a:r>
              <a:rPr lang="ru-RU" dirty="0"/>
              <a:t> </a:t>
            </a:r>
            <a:r>
              <a:rPr lang="ru-RU" dirty="0" err="1"/>
              <a:t>Горлівською</a:t>
            </a:r>
            <a:r>
              <a:rPr lang="ru-RU" dirty="0"/>
              <a:t> </a:t>
            </a:r>
            <a:r>
              <a:rPr lang="ru-RU" dirty="0" err="1"/>
              <a:t>єпархією</a:t>
            </a:r>
            <a:r>
              <a:rPr lang="ru-RU" dirty="0"/>
              <a:t>. Зараз у планах у </a:t>
            </a:r>
            <a:r>
              <a:rPr lang="ru-RU" dirty="0" err="1"/>
              <a:t>громади</a:t>
            </a:r>
            <a:r>
              <a:rPr lang="ru-RU" dirty="0"/>
              <a:t> - </a:t>
            </a:r>
            <a:r>
              <a:rPr lang="ru-RU" dirty="0" err="1"/>
              <a:t>будівництво</a:t>
            </a:r>
            <a:r>
              <a:rPr lang="ru-RU" dirty="0"/>
              <a:t> </a:t>
            </a:r>
            <a:r>
              <a:rPr lang="ru-RU" dirty="0" err="1"/>
              <a:t>дзвіниці</a:t>
            </a:r>
            <a:r>
              <a:rPr lang="ru-RU" dirty="0"/>
              <a:t>, для </a:t>
            </a:r>
            <a:r>
              <a:rPr lang="ru-RU" dirty="0" err="1"/>
              <a:t>якої</a:t>
            </a:r>
            <a:r>
              <a:rPr lang="ru-RU" dirty="0"/>
              <a:t> </a:t>
            </a:r>
            <a:r>
              <a:rPr lang="ru-RU" dirty="0" err="1"/>
              <a:t>вже</a:t>
            </a:r>
            <a:r>
              <a:rPr lang="ru-RU" dirty="0"/>
              <a:t> </a:t>
            </a:r>
            <a:r>
              <a:rPr lang="ru-RU" dirty="0" err="1"/>
              <a:t>виділили</a:t>
            </a:r>
            <a:r>
              <a:rPr lang="ru-RU" dirty="0"/>
              <a:t> землю, і </a:t>
            </a:r>
            <a:r>
              <a:rPr lang="ru-RU" dirty="0" err="1"/>
              <a:t>розширення</a:t>
            </a:r>
            <a:r>
              <a:rPr lang="ru-RU" dirty="0"/>
              <a:t> </a:t>
            </a:r>
            <a:r>
              <a:rPr lang="ru-RU" dirty="0" err="1"/>
              <a:t>території</a:t>
            </a:r>
            <a:r>
              <a:rPr lang="ru-RU" dirty="0"/>
              <a:t> церкви, де в </a:t>
            </a:r>
            <a:r>
              <a:rPr lang="ru-RU" dirty="0" err="1"/>
              <a:t>майбутньому</a:t>
            </a:r>
            <a:r>
              <a:rPr lang="ru-RU" dirty="0"/>
              <a:t> </a:t>
            </a:r>
            <a:r>
              <a:rPr lang="ru-RU" dirty="0" err="1"/>
              <a:t>планується</a:t>
            </a:r>
            <a:r>
              <a:rPr lang="ru-RU" dirty="0"/>
              <a:t> </a:t>
            </a:r>
            <a:r>
              <a:rPr lang="ru-RU" dirty="0" err="1"/>
              <a:t>облаштування</a:t>
            </a:r>
            <a:r>
              <a:rPr lang="ru-RU" dirty="0"/>
              <a:t> </a:t>
            </a:r>
            <a:r>
              <a:rPr lang="ru-RU" dirty="0" err="1"/>
              <a:t>дитячого</a:t>
            </a:r>
            <a:r>
              <a:rPr lang="ru-RU" dirty="0"/>
              <a:t> </a:t>
            </a:r>
            <a:r>
              <a:rPr lang="ru-RU" dirty="0" err="1"/>
              <a:t>майданчика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1</a:t>
            </a:r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906AE6CA-CB17-45A9-8659-113DEBFF23C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3135" y="330597"/>
            <a:ext cx="4131204" cy="3098403"/>
          </a:xfr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56A1073-AA16-4A6A-A122-CFBD3488179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3135" y="3623072"/>
            <a:ext cx="4131204" cy="3098403"/>
          </a:xfrm>
          <a:prstGeom prst="rect">
            <a:avLst/>
          </a:prstGeom>
        </p:spPr>
      </p:pic>
    </p:spTree>
  </p:cSld>
  <p:clrMapOvr>
    <a:masterClrMapping/>
  </p:clrMapOvr>
  <p:transition>
    <p:wipe dir="r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sz="half" idx="1"/>
          </p:nvPr>
        </p:nvSpPr>
        <p:spPr>
          <a:xfrm>
            <a:off x="-33391" y="0"/>
            <a:ext cx="4038600" cy="4525963"/>
          </a:xfrm>
        </p:spPr>
        <p:txBody>
          <a:bodyPr/>
          <a:lstStyle/>
          <a:p>
            <a:r>
              <a:rPr lang="ru-RU" sz="2400" dirty="0" err="1"/>
              <a:t>Димитрієвський</a:t>
            </a:r>
            <a:r>
              <a:rPr lang="ru-RU" sz="2400" dirty="0"/>
              <a:t> </a:t>
            </a:r>
            <a:r>
              <a:rPr lang="ru-RU" sz="2400" dirty="0" err="1"/>
              <a:t>прихід</a:t>
            </a:r>
            <a:r>
              <a:rPr lang="ru-RU" sz="2400" dirty="0"/>
              <a:t> </a:t>
            </a:r>
            <a:r>
              <a:rPr lang="ru-RU" sz="2400" dirty="0" err="1"/>
              <a:t>займається</a:t>
            </a:r>
            <a:r>
              <a:rPr lang="ru-RU" sz="2400" dirty="0"/>
              <a:t> активною </a:t>
            </a:r>
            <a:r>
              <a:rPr lang="ru-RU" sz="2400" dirty="0" err="1"/>
              <a:t>місіонерською</a:t>
            </a:r>
            <a:r>
              <a:rPr lang="ru-RU" sz="2400" dirty="0"/>
              <a:t> </a:t>
            </a:r>
            <a:r>
              <a:rPr lang="ru-RU" sz="2400" dirty="0" err="1"/>
              <a:t>роботою</a:t>
            </a:r>
            <a:r>
              <a:rPr lang="ru-RU" sz="2400" dirty="0"/>
              <a:t>. </a:t>
            </a:r>
            <a:r>
              <a:rPr lang="ru-RU" sz="2400" dirty="0" err="1"/>
              <a:t>Його</a:t>
            </a:r>
            <a:r>
              <a:rPr lang="ru-RU" sz="2400" dirty="0"/>
              <a:t> настоятель- </a:t>
            </a:r>
            <a:r>
              <a:rPr lang="ru-RU" sz="2400" dirty="0" err="1"/>
              <a:t>протоієрей</a:t>
            </a:r>
            <a:r>
              <a:rPr lang="ru-RU" sz="2400" dirty="0"/>
              <a:t> </a:t>
            </a:r>
            <a:r>
              <a:rPr lang="ru-RU" sz="2400" dirty="0" err="1"/>
              <a:t>Сергій</a:t>
            </a:r>
            <a:r>
              <a:rPr lang="ru-RU" sz="2400" dirty="0"/>
              <a:t> Карпенко </a:t>
            </a:r>
            <a:r>
              <a:rPr lang="ru-RU" sz="2400" dirty="0" err="1"/>
              <a:t>очолює</a:t>
            </a:r>
            <a:r>
              <a:rPr lang="ru-RU" sz="2400" dirty="0"/>
              <a:t> </a:t>
            </a:r>
            <a:r>
              <a:rPr lang="ru-RU" sz="2400" dirty="0" err="1"/>
              <a:t>місіонерський</a:t>
            </a:r>
            <a:r>
              <a:rPr lang="ru-RU" sz="2400" dirty="0"/>
              <a:t> </a:t>
            </a:r>
            <a:r>
              <a:rPr lang="ru-RU" sz="2400" dirty="0" err="1"/>
              <a:t>відділ</a:t>
            </a:r>
            <a:r>
              <a:rPr lang="ru-RU" sz="2400" dirty="0"/>
              <a:t> </a:t>
            </a:r>
            <a:r>
              <a:rPr lang="ru-RU" sz="2400" dirty="0" err="1"/>
              <a:t>благочиння</a:t>
            </a:r>
            <a:r>
              <a:rPr lang="ru-RU" sz="2400" dirty="0"/>
              <a:t>. </a:t>
            </a:r>
            <a:r>
              <a:rPr lang="ru-RU" sz="2400" dirty="0" err="1"/>
              <a:t>Він</a:t>
            </a:r>
            <a:r>
              <a:rPr lang="ru-RU" sz="2400" dirty="0"/>
              <a:t> проводить </a:t>
            </a:r>
            <a:r>
              <a:rPr lang="ru-RU" sz="2400" dirty="0" err="1"/>
              <a:t>бесіди</a:t>
            </a:r>
            <a:r>
              <a:rPr lang="ru-RU" sz="2400" dirty="0"/>
              <a:t> в школах і </a:t>
            </a:r>
            <a:r>
              <a:rPr lang="ru-RU" sz="2400" dirty="0" err="1"/>
              <a:t>установах</a:t>
            </a:r>
            <a:r>
              <a:rPr lang="ru-RU" sz="2400" dirty="0"/>
              <a:t> </a:t>
            </a:r>
            <a:r>
              <a:rPr lang="ru-RU" sz="2400" dirty="0" err="1"/>
              <a:t>міста</a:t>
            </a:r>
            <a:r>
              <a:rPr lang="ru-RU" sz="2400" dirty="0"/>
              <a:t>, </a:t>
            </a:r>
            <a:r>
              <a:rPr lang="ru-RU" sz="2400" dirty="0" err="1"/>
              <a:t>опікується</a:t>
            </a:r>
            <a:r>
              <a:rPr lang="ru-RU" sz="2400" dirty="0"/>
              <a:t> </a:t>
            </a:r>
            <a:r>
              <a:rPr lang="ru-RU" sz="2400" dirty="0" err="1"/>
              <a:t>дитячим</a:t>
            </a:r>
            <a:r>
              <a:rPr lang="ru-RU" sz="2400" dirty="0"/>
              <a:t> </a:t>
            </a:r>
            <a:r>
              <a:rPr lang="ru-RU" sz="2400" dirty="0" err="1"/>
              <a:t>відділенням</a:t>
            </a:r>
            <a:r>
              <a:rPr lang="ru-RU" sz="2400" dirty="0"/>
              <a:t> </a:t>
            </a:r>
            <a:r>
              <a:rPr lang="ru-RU" sz="2400" dirty="0" err="1"/>
              <a:t>міської</a:t>
            </a:r>
            <a:r>
              <a:rPr lang="ru-RU" sz="2400" dirty="0"/>
              <a:t> </a:t>
            </a:r>
            <a:r>
              <a:rPr lang="ru-RU" sz="2400" dirty="0" err="1"/>
              <a:t>лікарні</a:t>
            </a:r>
            <a:r>
              <a:rPr lang="ru-RU" sz="2400" dirty="0"/>
              <a:t>, де </a:t>
            </a:r>
            <a:r>
              <a:rPr lang="ru-RU" sz="2400" dirty="0" err="1"/>
              <a:t>також</a:t>
            </a:r>
            <a:r>
              <a:rPr lang="ru-RU" sz="2400" dirty="0"/>
              <a:t> </a:t>
            </a:r>
            <a:r>
              <a:rPr lang="ru-RU" sz="2400" dirty="0" err="1"/>
              <a:t>проводяться</a:t>
            </a:r>
            <a:r>
              <a:rPr lang="ru-RU" sz="2400" dirty="0"/>
              <a:t> </a:t>
            </a:r>
            <a:r>
              <a:rPr lang="ru-RU" sz="2400" dirty="0" err="1"/>
              <a:t>бесіди</a:t>
            </a:r>
            <a:r>
              <a:rPr lang="ru-RU" sz="2400" dirty="0"/>
              <a:t> і </a:t>
            </a:r>
            <a:r>
              <a:rPr lang="ru-RU" sz="2400" dirty="0" err="1"/>
              <a:t>відбуваються</a:t>
            </a:r>
            <a:r>
              <a:rPr lang="ru-RU" sz="2400" dirty="0"/>
              <a:t> </a:t>
            </a:r>
            <a:r>
              <a:rPr lang="ru-RU" sz="2400" dirty="0" err="1"/>
              <a:t>молебні</a:t>
            </a:r>
            <a:r>
              <a:rPr lang="ru-RU" sz="2400" dirty="0"/>
              <a:t> особам, </a:t>
            </a:r>
            <a:r>
              <a:rPr lang="ru-RU" sz="2400" dirty="0" err="1"/>
              <a:t>які</a:t>
            </a:r>
            <a:r>
              <a:rPr lang="ru-RU" sz="2400" dirty="0"/>
              <a:t> </a:t>
            </a:r>
            <a:r>
              <a:rPr lang="ru-RU" sz="2400" dirty="0" err="1"/>
              <a:t>потребують</a:t>
            </a:r>
            <a:r>
              <a:rPr lang="ru-RU" sz="2400" dirty="0"/>
              <a:t> </a:t>
            </a:r>
            <a:r>
              <a:rPr lang="ru-RU" sz="2400" dirty="0" err="1"/>
              <a:t>допомоги</a:t>
            </a:r>
            <a:r>
              <a:rPr lang="ru-RU" sz="2400" dirty="0"/>
              <a:t>, </a:t>
            </a:r>
            <a:r>
              <a:rPr lang="ru-RU" sz="2400" dirty="0" err="1"/>
              <a:t>її</a:t>
            </a:r>
            <a:r>
              <a:rPr lang="ru-RU" sz="2400" dirty="0"/>
              <a:t> </a:t>
            </a:r>
            <a:r>
              <a:rPr lang="ru-RU" sz="2400" dirty="0" err="1"/>
              <a:t>надають</a:t>
            </a:r>
            <a:r>
              <a:rPr lang="ru-RU" sz="2400" dirty="0"/>
              <a:t> </a:t>
            </a:r>
            <a:r>
              <a:rPr lang="ru-RU" sz="2400" dirty="0" err="1"/>
              <a:t>безкоштовно</a:t>
            </a:r>
            <a:r>
              <a:rPr lang="ru-RU" sz="2400" dirty="0"/>
              <a:t>.</a:t>
            </a: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DEEEF400-E086-4B04-8E64-B58FF77EE42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5077" y="292038"/>
            <a:ext cx="4182616" cy="3136962"/>
          </a:xfr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C16BBF9-DCD2-460F-96D9-BF7C38B5AAF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5077" y="3573016"/>
            <a:ext cx="4182616" cy="3136962"/>
          </a:xfrm>
          <a:prstGeom prst="rect">
            <a:avLst/>
          </a:prstGeom>
        </p:spPr>
      </p:pic>
    </p:spTree>
  </p:cSld>
  <p:clrMapOvr>
    <a:masterClrMapping/>
  </p:clrMapOvr>
  <p:transition>
    <p:wipe dir="r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ru-RU" sz="2700" dirty="0"/>
            </a:br>
            <a:br>
              <a:rPr lang="ru-RU" sz="2700" dirty="0"/>
            </a:br>
            <a:br>
              <a:rPr lang="ru-RU" sz="2700" dirty="0"/>
            </a:br>
            <a:br>
              <a:rPr lang="ru-RU" sz="2700" dirty="0"/>
            </a:br>
            <a:endParaRPr lang="ru-RU" sz="2700" dirty="0"/>
          </a:p>
        </p:txBody>
      </p:sp>
      <p:pic>
        <p:nvPicPr>
          <p:cNvPr id="1027" name="Picture 3" descr="C:\Users\1\Desktop\фото храм\S7RLb5mfFSM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 bwMode="auto">
          <a:xfrm>
            <a:off x="4139952" y="1556792"/>
            <a:ext cx="4879637" cy="3659728"/>
          </a:xfrm>
          <a:prstGeom prst="rect">
            <a:avLst/>
          </a:prstGeom>
          <a:noFill/>
        </p:spPr>
      </p:pic>
      <p:sp>
        <p:nvSpPr>
          <p:cNvPr id="3" name="Объект 2"/>
          <p:cNvSpPr>
            <a:spLocks noGrp="1"/>
          </p:cNvSpPr>
          <p:nvPr>
            <p:ph sz="half" idx="2"/>
          </p:nvPr>
        </p:nvSpPr>
        <p:spPr>
          <a:xfrm>
            <a:off x="107504" y="908720"/>
            <a:ext cx="4032448" cy="4824536"/>
          </a:xfrm>
        </p:spPr>
        <p:txBody>
          <a:bodyPr/>
          <a:lstStyle/>
          <a:p>
            <a:r>
              <a:rPr lang="ru-RU" sz="2400" dirty="0" err="1"/>
              <a:t>Також</a:t>
            </a:r>
            <a:r>
              <a:rPr lang="ru-RU" sz="2400" dirty="0"/>
              <a:t> в </a:t>
            </a:r>
            <a:r>
              <a:rPr lang="ru-RU" sz="2400" dirty="0" err="1"/>
              <a:t>храмі</a:t>
            </a:r>
            <a:r>
              <a:rPr lang="ru-RU" sz="2400" dirty="0"/>
              <a:t> є </a:t>
            </a:r>
            <a:r>
              <a:rPr lang="ru-RU" sz="2400" dirty="0" err="1"/>
              <a:t>недільна</a:t>
            </a:r>
            <a:r>
              <a:rPr lang="ru-RU" sz="2400" dirty="0"/>
              <a:t> школа. </a:t>
            </a:r>
            <a:r>
              <a:rPr lang="ru-RU" sz="2400" dirty="0" err="1"/>
              <a:t>Недільна</a:t>
            </a:r>
            <a:r>
              <a:rPr lang="ru-RU" sz="2400" dirty="0"/>
              <a:t> школа - </a:t>
            </a:r>
            <a:r>
              <a:rPr lang="ru-RU" sz="2400" dirty="0" err="1"/>
              <a:t>це</a:t>
            </a:r>
            <a:r>
              <a:rPr lang="ru-RU" sz="2400" dirty="0"/>
              <a:t> не школа в </a:t>
            </a:r>
            <a:r>
              <a:rPr lang="ru-RU" sz="2400" dirty="0" err="1"/>
              <a:t>нашому</a:t>
            </a:r>
            <a:r>
              <a:rPr lang="ru-RU" sz="2400" dirty="0"/>
              <a:t> </a:t>
            </a:r>
            <a:r>
              <a:rPr lang="ru-RU" sz="2400" dirty="0" err="1"/>
              <a:t>звичайному</a:t>
            </a:r>
            <a:r>
              <a:rPr lang="ru-RU" sz="2400" dirty="0"/>
              <a:t> </a:t>
            </a:r>
            <a:r>
              <a:rPr lang="ru-RU" sz="2400" dirty="0" err="1"/>
              <a:t>розумінні</a:t>
            </a:r>
            <a:r>
              <a:rPr lang="ru-RU" sz="2400" dirty="0"/>
              <a:t>. Тут </a:t>
            </a:r>
            <a:r>
              <a:rPr lang="ru-RU" sz="2400" dirty="0" err="1"/>
              <a:t>немає</a:t>
            </a:r>
            <a:r>
              <a:rPr lang="ru-RU" sz="2400" dirty="0"/>
              <a:t> </a:t>
            </a:r>
            <a:r>
              <a:rPr lang="ru-RU" sz="2400" dirty="0" err="1"/>
              <a:t>нескінченних</a:t>
            </a:r>
            <a:r>
              <a:rPr lang="ru-RU" sz="2400" dirty="0"/>
              <a:t> урок</a:t>
            </a:r>
            <a:r>
              <a:rPr lang="uk-UA" sz="2400" dirty="0" err="1"/>
              <a:t>ів</a:t>
            </a:r>
            <a:r>
              <a:rPr lang="uk-UA" sz="2400" dirty="0"/>
              <a:t> </a:t>
            </a:r>
            <a:r>
              <a:rPr lang="ru-RU" sz="2400" dirty="0"/>
              <a:t>та </a:t>
            </a:r>
            <a:r>
              <a:rPr lang="ru-RU" sz="2400" dirty="0" err="1"/>
              <a:t>контрольних</a:t>
            </a:r>
            <a:r>
              <a:rPr lang="ru-RU" sz="2400" dirty="0"/>
              <a:t>. Про школу тут </a:t>
            </a:r>
            <a:r>
              <a:rPr lang="ru-RU" sz="2400" dirty="0" err="1"/>
              <a:t>нагадують</a:t>
            </a:r>
            <a:r>
              <a:rPr lang="ru-RU" sz="2400" dirty="0"/>
              <a:t>, </a:t>
            </a:r>
            <a:r>
              <a:rPr lang="ru-RU" sz="2400" dirty="0" err="1"/>
              <a:t>хіба</a:t>
            </a:r>
            <a:r>
              <a:rPr lang="ru-RU" sz="2400" dirty="0"/>
              <a:t> </a:t>
            </a:r>
            <a:r>
              <a:rPr lang="ru-RU" sz="2400" dirty="0" err="1"/>
              <a:t>що</a:t>
            </a:r>
            <a:r>
              <a:rPr lang="ru-RU" sz="2400" dirty="0"/>
              <a:t> </a:t>
            </a:r>
            <a:r>
              <a:rPr lang="ru-RU" sz="2400" dirty="0" err="1"/>
              <a:t>поділ</a:t>
            </a:r>
            <a:r>
              <a:rPr lang="ru-RU" sz="2400" dirty="0"/>
              <a:t> на </a:t>
            </a:r>
            <a:r>
              <a:rPr lang="ru-RU" sz="2400" dirty="0" err="1"/>
              <a:t>класи</a:t>
            </a:r>
            <a:r>
              <a:rPr lang="ru-RU" sz="2400" dirty="0"/>
              <a:t> та </a:t>
            </a:r>
            <a:r>
              <a:rPr lang="ru-RU" sz="2400" dirty="0" err="1"/>
              <a:t>групи</a:t>
            </a:r>
            <a:r>
              <a:rPr lang="ru-RU" sz="2400" dirty="0"/>
              <a:t>. Перша </a:t>
            </a:r>
            <a:r>
              <a:rPr lang="ru-RU" sz="2400" dirty="0" err="1"/>
              <a:t>група-це</a:t>
            </a:r>
            <a:r>
              <a:rPr lang="ru-RU" sz="2400" dirty="0"/>
              <a:t> </a:t>
            </a:r>
            <a:r>
              <a:rPr lang="ru-RU" sz="2400" dirty="0" err="1"/>
              <a:t>діти</a:t>
            </a:r>
            <a:r>
              <a:rPr lang="ru-RU" sz="2400" dirty="0"/>
              <a:t>  </a:t>
            </a:r>
            <a:r>
              <a:rPr lang="ru-RU" sz="2400" dirty="0" err="1"/>
              <a:t>віком</a:t>
            </a:r>
            <a:r>
              <a:rPr lang="ru-RU" sz="2400" dirty="0"/>
              <a:t>  </a:t>
            </a:r>
            <a:r>
              <a:rPr lang="ru-RU" sz="2400" dirty="0" err="1"/>
              <a:t>від</a:t>
            </a:r>
            <a:r>
              <a:rPr lang="ru-RU" sz="2400" dirty="0"/>
              <a:t> 5 до 8 </a:t>
            </a:r>
            <a:r>
              <a:rPr lang="ru-RU" sz="2400" dirty="0" err="1"/>
              <a:t>років</a:t>
            </a:r>
            <a:r>
              <a:rPr lang="ru-RU" sz="2400" dirty="0"/>
              <a:t>, друга - </a:t>
            </a:r>
            <a:r>
              <a:rPr lang="ru-RU" sz="2400" dirty="0" err="1"/>
              <a:t>підліткова</a:t>
            </a:r>
            <a:r>
              <a:rPr lang="ru-RU" sz="2400" dirty="0"/>
              <a:t> з 9 до 11 </a:t>
            </a:r>
            <a:r>
              <a:rPr lang="ru-RU" sz="2400" dirty="0" err="1"/>
              <a:t>років</a:t>
            </a:r>
            <a:r>
              <a:rPr lang="ru-RU" sz="2400" dirty="0"/>
              <a:t> і </a:t>
            </a:r>
            <a:r>
              <a:rPr lang="ru-RU" sz="2400" dirty="0" err="1"/>
              <a:t>третя</a:t>
            </a:r>
            <a:r>
              <a:rPr lang="ru-RU" sz="2400" dirty="0"/>
              <a:t> - </a:t>
            </a:r>
            <a:r>
              <a:rPr lang="ru-RU" sz="2400" dirty="0" err="1"/>
              <a:t>юнацька</a:t>
            </a:r>
            <a:r>
              <a:rPr lang="ru-RU" sz="2400" dirty="0"/>
              <a:t>, з 12 до 15 </a:t>
            </a:r>
            <a:r>
              <a:rPr lang="ru-RU" sz="2400" dirty="0" err="1"/>
              <a:t>років</a:t>
            </a:r>
            <a:r>
              <a:rPr lang="ru-RU" sz="2400" dirty="0"/>
              <a:t>.</a:t>
            </a:r>
            <a:br>
              <a:rPr lang="ru-RU" dirty="0"/>
            </a:br>
            <a:br>
              <a:rPr lang="ru-RU" dirty="0"/>
            </a:b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1</a:t>
            </a:r>
          </a:p>
        </p:txBody>
      </p:sp>
    </p:spTree>
  </p:cSld>
  <p:clrMapOvr>
    <a:masterClrMapping/>
  </p:clrMapOvr>
  <p:transition>
    <p:wipe dir="r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1</a:t>
            </a:r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0" y="0"/>
            <a:ext cx="4643438" cy="6858000"/>
          </a:xfrm>
        </p:spPr>
        <p:txBody>
          <a:bodyPr/>
          <a:lstStyle/>
          <a:p>
            <a:r>
              <a:rPr lang="ru-RU" sz="2400" dirty="0"/>
              <a:t> Один раз на </a:t>
            </a:r>
            <a:r>
              <a:rPr lang="ru-RU" sz="2400" dirty="0" err="1"/>
              <a:t>тиждень</a:t>
            </a:r>
            <a:r>
              <a:rPr lang="ru-RU" sz="2400" dirty="0"/>
              <a:t> ,в </a:t>
            </a:r>
            <a:r>
              <a:rPr lang="ru-RU" sz="2400" dirty="0" err="1"/>
              <a:t>суботу</a:t>
            </a:r>
            <a:r>
              <a:rPr lang="ru-RU" sz="2400" dirty="0"/>
              <a:t>, </a:t>
            </a:r>
            <a:r>
              <a:rPr lang="ru-RU" sz="2400" dirty="0" err="1"/>
              <a:t>або</a:t>
            </a:r>
            <a:r>
              <a:rPr lang="ru-RU" sz="2400" dirty="0"/>
              <a:t> </a:t>
            </a:r>
            <a:r>
              <a:rPr lang="ru-RU" sz="2400" dirty="0" err="1"/>
              <a:t>неділю</a:t>
            </a:r>
            <a:r>
              <a:rPr lang="ru-RU" sz="2400" dirty="0"/>
              <a:t>, у </a:t>
            </a:r>
            <a:r>
              <a:rPr lang="ru-RU" sz="2400" dirty="0" err="1"/>
              <a:t>цій</a:t>
            </a:r>
            <a:r>
              <a:rPr lang="ru-RU" sz="2400" dirty="0"/>
              <a:t> </a:t>
            </a:r>
            <a:r>
              <a:rPr lang="ru-RU" sz="2400" dirty="0" err="1"/>
              <a:t>школі</a:t>
            </a:r>
            <a:r>
              <a:rPr lang="ru-RU" sz="2400" dirty="0"/>
              <a:t> </a:t>
            </a:r>
            <a:r>
              <a:rPr lang="ru-RU" sz="2400" dirty="0" err="1"/>
              <a:t>діти</a:t>
            </a:r>
            <a:r>
              <a:rPr lang="ru-RU" sz="2400" dirty="0"/>
              <a:t> </a:t>
            </a:r>
            <a:r>
              <a:rPr lang="ru-RU" sz="2400" dirty="0" err="1"/>
              <a:t>можуть</a:t>
            </a:r>
            <a:r>
              <a:rPr lang="ru-RU" sz="2400" dirty="0"/>
              <a:t> </a:t>
            </a:r>
            <a:r>
              <a:rPr lang="ru-RU" sz="2400" dirty="0" err="1"/>
              <a:t>зануритись</a:t>
            </a:r>
            <a:r>
              <a:rPr lang="ru-RU" sz="2400" dirty="0"/>
              <a:t> у </a:t>
            </a:r>
            <a:r>
              <a:rPr lang="ru-RU" sz="2400" dirty="0" err="1"/>
              <a:t>життя</a:t>
            </a:r>
            <a:r>
              <a:rPr lang="ru-RU" sz="2400" dirty="0"/>
              <a:t> </a:t>
            </a:r>
            <a:r>
              <a:rPr lang="ru-RU" sz="2400" dirty="0" err="1"/>
              <a:t>школи</a:t>
            </a:r>
            <a:r>
              <a:rPr lang="ru-RU" sz="2400" dirty="0"/>
              <a:t>, де </a:t>
            </a:r>
            <a:r>
              <a:rPr lang="ru-RU" sz="2400" dirty="0" err="1"/>
              <a:t>кожен</a:t>
            </a:r>
            <a:r>
              <a:rPr lang="ru-RU" sz="2400" dirty="0"/>
              <a:t> </a:t>
            </a:r>
            <a:r>
              <a:rPr lang="ru-RU" sz="2400" dirty="0" err="1"/>
              <a:t>знайде</a:t>
            </a:r>
            <a:r>
              <a:rPr lang="ru-RU" sz="2400" dirty="0"/>
              <a:t> себе. Кожного </a:t>
            </a:r>
            <a:r>
              <a:rPr lang="ru-RU" sz="2400" dirty="0" err="1"/>
              <a:t>зустрічають</a:t>
            </a:r>
            <a:r>
              <a:rPr lang="ru-RU" sz="2400" dirty="0"/>
              <a:t> з </a:t>
            </a:r>
            <a:r>
              <a:rPr lang="ru-RU" sz="2400" dirty="0" err="1"/>
              <a:t>радістю</a:t>
            </a:r>
            <a:r>
              <a:rPr lang="ru-RU" sz="2400" dirty="0"/>
              <a:t> та </a:t>
            </a:r>
            <a:r>
              <a:rPr lang="ru-RU" sz="2400" dirty="0" err="1"/>
              <a:t>привітністю</a:t>
            </a:r>
            <a:r>
              <a:rPr lang="ru-RU" sz="2400" dirty="0"/>
              <a:t>. Атмосфера </a:t>
            </a:r>
            <a:r>
              <a:rPr lang="ru-RU" sz="2400" dirty="0" err="1"/>
              <a:t>недільної</a:t>
            </a:r>
            <a:r>
              <a:rPr lang="ru-RU" sz="2400" dirty="0"/>
              <a:t> </a:t>
            </a:r>
            <a:r>
              <a:rPr lang="ru-RU" sz="2400" dirty="0" err="1"/>
              <a:t>школи</a:t>
            </a:r>
            <a:r>
              <a:rPr lang="ru-RU" sz="2400" dirty="0"/>
              <a:t> </a:t>
            </a:r>
            <a:r>
              <a:rPr lang="ru-RU" sz="2400" dirty="0" err="1"/>
              <a:t>багато</a:t>
            </a:r>
            <a:r>
              <a:rPr lang="ru-RU" sz="2400" dirty="0"/>
              <a:t> в </a:t>
            </a:r>
            <a:r>
              <a:rPr lang="ru-RU" sz="2400" dirty="0" err="1"/>
              <a:t>чому</a:t>
            </a:r>
            <a:r>
              <a:rPr lang="ru-RU" sz="2400" dirty="0"/>
              <a:t> </a:t>
            </a:r>
            <a:r>
              <a:rPr lang="ru-RU" sz="2400" dirty="0" err="1"/>
              <a:t>залежить</a:t>
            </a:r>
            <a:r>
              <a:rPr lang="ru-RU" sz="2400" dirty="0"/>
              <a:t> </a:t>
            </a:r>
            <a:r>
              <a:rPr lang="ru-RU" sz="2400" dirty="0" err="1"/>
              <a:t>від</a:t>
            </a:r>
            <a:r>
              <a:rPr lang="ru-RU" sz="2400" dirty="0"/>
              <a:t> </a:t>
            </a:r>
            <a:r>
              <a:rPr lang="ru-RU" sz="2400" dirty="0" err="1"/>
              <a:t>вчителя</a:t>
            </a:r>
            <a:r>
              <a:rPr lang="ru-RU" sz="2400" dirty="0"/>
              <a:t>. </a:t>
            </a:r>
            <a:r>
              <a:rPr lang="ru-RU" sz="2400" dirty="0" err="1"/>
              <a:t>Викладання</a:t>
            </a:r>
            <a:r>
              <a:rPr lang="ru-RU" sz="2400" dirty="0"/>
              <a:t> </a:t>
            </a:r>
            <a:r>
              <a:rPr lang="ru-RU" sz="2400" dirty="0" err="1"/>
              <a:t>йде</a:t>
            </a:r>
            <a:r>
              <a:rPr lang="ru-RU" sz="2400" dirty="0"/>
              <a:t> за </a:t>
            </a:r>
            <a:r>
              <a:rPr lang="ru-RU" sz="2400" dirty="0" err="1"/>
              <a:t>традиційною</a:t>
            </a:r>
            <a:r>
              <a:rPr lang="ru-RU" sz="2400" dirty="0"/>
              <a:t> </a:t>
            </a:r>
            <a:r>
              <a:rPr lang="ru-RU" sz="2400" dirty="0" err="1"/>
              <a:t>програмою</a:t>
            </a:r>
            <a:r>
              <a:rPr lang="ru-RU" sz="2400" dirty="0"/>
              <a:t>, </a:t>
            </a:r>
            <a:r>
              <a:rPr lang="ru-RU" sz="2400" dirty="0" err="1"/>
              <a:t>розробленою</a:t>
            </a:r>
            <a:r>
              <a:rPr lang="ru-RU" sz="2400" dirty="0"/>
              <a:t> в </a:t>
            </a:r>
            <a:r>
              <a:rPr lang="ru-RU" sz="2400" dirty="0" err="1"/>
              <a:t>повній</a:t>
            </a:r>
            <a:r>
              <a:rPr lang="ru-RU" sz="2400" dirty="0"/>
              <a:t> </a:t>
            </a:r>
            <a:r>
              <a:rPr lang="ru-RU" sz="2400" dirty="0" err="1"/>
              <a:t>відповідності</a:t>
            </a:r>
            <a:r>
              <a:rPr lang="ru-RU" sz="2400" dirty="0"/>
              <a:t> з </a:t>
            </a:r>
            <a:r>
              <a:rPr lang="ru-RU" sz="2400" dirty="0" err="1"/>
              <a:t>рекомендаціями</a:t>
            </a:r>
            <a:r>
              <a:rPr lang="ru-RU" sz="2400" dirty="0"/>
              <a:t> </a:t>
            </a:r>
            <a:r>
              <a:rPr lang="ru-RU" sz="2400" dirty="0" err="1"/>
              <a:t>відділу</a:t>
            </a:r>
            <a:r>
              <a:rPr lang="ru-RU" sz="2400" dirty="0"/>
              <a:t> </a:t>
            </a:r>
            <a:r>
              <a:rPr lang="ru-RU" sz="2400" dirty="0" err="1"/>
              <a:t>релігійної</a:t>
            </a:r>
            <a:r>
              <a:rPr lang="ru-RU" sz="2400" dirty="0"/>
              <a:t> </a:t>
            </a:r>
            <a:r>
              <a:rPr lang="ru-RU" sz="2400" dirty="0" err="1"/>
              <a:t>освіти</a:t>
            </a:r>
            <a:r>
              <a:rPr lang="ru-RU" sz="2700" dirty="0"/>
              <a:t>.</a:t>
            </a:r>
          </a:p>
        </p:txBody>
      </p:sp>
      <p:pic>
        <p:nvPicPr>
          <p:cNvPr id="1026" name="Picture 2" descr="C:\Users\1\Desktop\фото храм\gJTN66t5Omg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436096" y="236290"/>
            <a:ext cx="3024336" cy="2948530"/>
          </a:xfrm>
          <a:prstGeom prst="rect">
            <a:avLst/>
          </a:prstGeom>
          <a:noFill/>
        </p:spPr>
      </p:pic>
      <p:pic>
        <p:nvPicPr>
          <p:cNvPr id="1027" name="Picture 3" descr="C:\Users\1\Desktop\фото храм\f8Tt2tQzVWk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92081" y="3429000"/>
            <a:ext cx="3596508" cy="3168352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-675456"/>
            <a:ext cx="4176464" cy="7533456"/>
          </a:xfrm>
        </p:spPr>
        <p:txBody>
          <a:bodyPr/>
          <a:lstStyle/>
          <a:p>
            <a:r>
              <a:rPr lang="ru-RU" sz="2400" dirty="0"/>
              <a:t>У  </a:t>
            </a:r>
            <a:r>
              <a:rPr lang="ru-RU" sz="2400" dirty="0" err="1"/>
              <a:t>школі</a:t>
            </a:r>
            <a:r>
              <a:rPr lang="ru-RU" sz="2400" dirty="0"/>
              <a:t> не є </a:t>
            </a:r>
            <a:r>
              <a:rPr lang="ru-RU" sz="2400" dirty="0" err="1"/>
              <a:t>головним</a:t>
            </a:r>
            <a:r>
              <a:rPr lang="ru-RU" sz="2400" dirty="0"/>
              <a:t>   </a:t>
            </a:r>
            <a:r>
              <a:rPr lang="ru-RU" sz="2400" dirty="0" err="1"/>
              <a:t>привчити</a:t>
            </a:r>
            <a:r>
              <a:rPr lang="ru-RU" sz="2400" dirty="0"/>
              <a:t> до </a:t>
            </a:r>
            <a:r>
              <a:rPr lang="ru-RU" sz="2400" dirty="0" err="1"/>
              <a:t>дисципліни</a:t>
            </a:r>
            <a:r>
              <a:rPr lang="ru-RU" sz="2400" dirty="0"/>
              <a:t>, а головне - </a:t>
            </a:r>
            <a:r>
              <a:rPr lang="ru-RU" sz="2400" dirty="0" err="1"/>
              <a:t>зберігати</a:t>
            </a:r>
            <a:r>
              <a:rPr lang="ru-RU" sz="2400" dirty="0"/>
              <a:t> </a:t>
            </a:r>
            <a:r>
              <a:rPr lang="ru-RU" sz="2400" dirty="0" err="1"/>
              <a:t>вірність</a:t>
            </a:r>
            <a:r>
              <a:rPr lang="ru-RU" sz="2400" dirty="0"/>
              <a:t> основам, </a:t>
            </a:r>
            <a:r>
              <a:rPr lang="ru-RU" sz="2400" dirty="0" err="1"/>
              <a:t>показати</a:t>
            </a:r>
            <a:r>
              <a:rPr lang="ru-RU" sz="2400" dirty="0"/>
              <a:t>, </a:t>
            </a:r>
            <a:r>
              <a:rPr lang="ru-RU" sz="2400" dirty="0" err="1"/>
              <a:t>що</a:t>
            </a:r>
            <a:r>
              <a:rPr lang="ru-RU" sz="2400" dirty="0"/>
              <a:t> </a:t>
            </a:r>
            <a:r>
              <a:rPr lang="ru-RU" sz="2400" dirty="0" err="1"/>
              <a:t>віра</a:t>
            </a:r>
            <a:r>
              <a:rPr lang="ru-RU" sz="2400" dirty="0"/>
              <a:t> - </a:t>
            </a:r>
            <a:r>
              <a:rPr lang="ru-RU" sz="2400" dirty="0" err="1"/>
              <a:t>це</a:t>
            </a:r>
            <a:r>
              <a:rPr lang="ru-RU" sz="2400" dirty="0"/>
              <a:t>  </a:t>
            </a:r>
            <a:r>
              <a:rPr lang="ru-RU" sz="2400" dirty="0" err="1"/>
              <a:t>життя</a:t>
            </a:r>
            <a:r>
              <a:rPr lang="ru-RU" sz="2400" dirty="0"/>
              <a:t>, </a:t>
            </a:r>
            <a:r>
              <a:rPr lang="ru-RU" sz="2400" dirty="0" err="1"/>
              <a:t>що</a:t>
            </a:r>
            <a:r>
              <a:rPr lang="ru-RU" sz="2400" dirty="0"/>
              <a:t> </a:t>
            </a:r>
            <a:r>
              <a:rPr lang="ru-RU" sz="2400" dirty="0" err="1"/>
              <a:t>постійно</a:t>
            </a:r>
            <a:r>
              <a:rPr lang="ru-RU" sz="2400" dirty="0"/>
              <a:t> </a:t>
            </a:r>
            <a:r>
              <a:rPr lang="ru-RU" sz="2400" dirty="0" err="1"/>
              <a:t>змінюється</a:t>
            </a:r>
            <a:r>
              <a:rPr lang="ru-RU" sz="2400" dirty="0"/>
              <a:t>. У школу </a:t>
            </a:r>
            <a:r>
              <a:rPr lang="ru-RU" sz="2400" dirty="0" err="1"/>
              <a:t>діти</a:t>
            </a:r>
            <a:r>
              <a:rPr lang="ru-RU" sz="2400" dirty="0"/>
              <a:t> </a:t>
            </a:r>
            <a:r>
              <a:rPr lang="ru-RU" sz="2400" dirty="0" err="1"/>
              <a:t>можуть</a:t>
            </a:r>
            <a:r>
              <a:rPr lang="ru-RU" sz="2400" dirty="0"/>
              <a:t> </a:t>
            </a:r>
            <a:r>
              <a:rPr lang="ru-RU" sz="2400" dirty="0" err="1"/>
              <a:t>приходити</a:t>
            </a:r>
            <a:r>
              <a:rPr lang="ru-RU" sz="2400" dirty="0"/>
              <a:t> разом з батьками. </a:t>
            </a:r>
            <a:r>
              <a:rPr lang="ru-RU" sz="2400" dirty="0" err="1"/>
              <a:t>Заняття</a:t>
            </a:r>
            <a:r>
              <a:rPr lang="ru-RU" sz="2400" dirty="0"/>
              <a:t> не </a:t>
            </a:r>
            <a:r>
              <a:rPr lang="ru-RU" sz="2400" dirty="0" err="1"/>
              <a:t>схожі</a:t>
            </a:r>
            <a:r>
              <a:rPr lang="ru-RU" sz="2400" dirty="0"/>
              <a:t> на будь-</a:t>
            </a:r>
            <a:r>
              <a:rPr lang="ru-RU" sz="2400" dirty="0" err="1"/>
              <a:t>які</a:t>
            </a:r>
            <a:r>
              <a:rPr lang="ru-RU" sz="2400" dirty="0"/>
              <a:t> </a:t>
            </a:r>
            <a:r>
              <a:rPr lang="ru-RU" sz="2400" dirty="0" err="1"/>
              <a:t>інші</a:t>
            </a:r>
            <a:r>
              <a:rPr lang="ru-RU" sz="2400" dirty="0"/>
              <a:t>. Вони </a:t>
            </a:r>
            <a:r>
              <a:rPr lang="ru-RU" sz="2400" dirty="0" err="1"/>
              <a:t>починаються</a:t>
            </a:r>
            <a:r>
              <a:rPr lang="ru-RU" sz="2400" dirty="0"/>
              <a:t> і </a:t>
            </a:r>
            <a:r>
              <a:rPr lang="ru-RU" sz="2400" dirty="0" err="1"/>
              <a:t>закінчуються</a:t>
            </a:r>
            <a:r>
              <a:rPr lang="ru-RU" sz="2400" dirty="0"/>
              <a:t> невеликою молитвою. </a:t>
            </a:r>
            <a:r>
              <a:rPr lang="ru-RU" sz="2400" dirty="0" err="1"/>
              <a:t>Півгодини</a:t>
            </a:r>
            <a:r>
              <a:rPr lang="ru-RU" sz="2400" dirty="0"/>
              <a:t> </a:t>
            </a:r>
            <a:r>
              <a:rPr lang="ru-RU" sz="2400" dirty="0" err="1"/>
              <a:t>діти</a:t>
            </a:r>
            <a:r>
              <a:rPr lang="ru-RU" sz="2400" dirty="0"/>
              <a:t> </a:t>
            </a:r>
            <a:r>
              <a:rPr lang="ru-RU" sz="2400" dirty="0" err="1"/>
              <a:t>роблять</a:t>
            </a:r>
            <a:r>
              <a:rPr lang="ru-RU" sz="2400" dirty="0"/>
              <a:t> </a:t>
            </a:r>
            <a:r>
              <a:rPr lang="ru-RU" sz="2400" dirty="0" err="1"/>
              <a:t>вироби</a:t>
            </a:r>
            <a:r>
              <a:rPr lang="ru-RU" sz="2400" dirty="0"/>
              <a:t> </a:t>
            </a:r>
            <a:r>
              <a:rPr lang="ru-RU" sz="2400" dirty="0" err="1"/>
              <a:t>або</a:t>
            </a:r>
            <a:r>
              <a:rPr lang="ru-RU" sz="2400" dirty="0"/>
              <a:t> </a:t>
            </a:r>
            <a:r>
              <a:rPr lang="ru-RU" sz="2400" dirty="0" err="1"/>
              <a:t>малюють</a:t>
            </a:r>
            <a:r>
              <a:rPr lang="ru-RU" sz="2400" dirty="0"/>
              <a:t>.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1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4C091-C2D2-4356-9589-87AAC54A6BF8}" type="slidenum">
              <a:rPr lang="ru-RU" altLang="ru-RU" smtClean="0"/>
              <a:pPr/>
              <a:t>11</a:t>
            </a:fld>
            <a:endParaRPr lang="ru-RU" altLang="ru-RU"/>
          </a:p>
        </p:txBody>
      </p:sp>
      <p:pic>
        <p:nvPicPr>
          <p:cNvPr id="1026" name="Picture 2" descr="C:\Users\1\Desktop\фото храм\Xzo7T8WtXeg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87093" y="3789040"/>
            <a:ext cx="3547681" cy="2660760"/>
          </a:xfrm>
          <a:prstGeom prst="rect">
            <a:avLst/>
          </a:prstGeom>
          <a:noFill/>
        </p:spPr>
      </p:pic>
      <p:pic>
        <p:nvPicPr>
          <p:cNvPr id="1027" name="Picture 3" descr="C:\Users\1\Desktop\фото храм\Tt_UizZGjtQ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64088" y="404663"/>
            <a:ext cx="2993692" cy="3060219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4857752" cy="6858000"/>
          </a:xfrm>
        </p:spPr>
        <p:txBody>
          <a:bodyPr/>
          <a:lstStyle/>
          <a:p>
            <a:r>
              <a:rPr lang="ru-RU" sz="2400" dirty="0"/>
              <a:t>Підлітки </a:t>
            </a:r>
            <a:r>
              <a:rPr lang="ru-RU" sz="2400" dirty="0" err="1"/>
              <a:t>знаходяться</a:t>
            </a:r>
            <a:r>
              <a:rPr lang="ru-RU" sz="2400" dirty="0"/>
              <a:t> в </a:t>
            </a:r>
            <a:r>
              <a:rPr lang="ru-RU" sz="2400" dirty="0" err="1"/>
              <a:t>оточенні</a:t>
            </a:r>
            <a:r>
              <a:rPr lang="ru-RU" sz="2400" dirty="0"/>
              <a:t> </a:t>
            </a:r>
            <a:r>
              <a:rPr lang="ru-RU" sz="2400" dirty="0" err="1"/>
              <a:t>віруючих</a:t>
            </a:r>
            <a:r>
              <a:rPr lang="ru-RU" sz="2400" dirty="0"/>
              <a:t>, </a:t>
            </a:r>
            <a:r>
              <a:rPr lang="ru-RU" sz="2400" dirty="0" err="1"/>
              <a:t>світлих</a:t>
            </a:r>
            <a:r>
              <a:rPr lang="ru-RU" sz="2400" dirty="0"/>
              <a:t> людей. Вони </a:t>
            </a:r>
            <a:r>
              <a:rPr lang="ru-RU" sz="2400" dirty="0" err="1"/>
              <a:t>сприймають</a:t>
            </a:r>
            <a:r>
              <a:rPr lang="ru-RU" sz="2400" dirty="0"/>
              <a:t> молитву, як </a:t>
            </a:r>
            <a:r>
              <a:rPr lang="ru-RU" sz="2400" dirty="0" err="1"/>
              <a:t>занурення</a:t>
            </a:r>
            <a:r>
              <a:rPr lang="ru-RU" sz="2400" dirty="0"/>
              <a:t> в </a:t>
            </a:r>
            <a:r>
              <a:rPr lang="ru-RU" sz="2400" dirty="0" err="1"/>
              <a:t>свій</a:t>
            </a:r>
            <a:r>
              <a:rPr lang="ru-RU" sz="2400" dirty="0"/>
              <a:t> </a:t>
            </a:r>
            <a:r>
              <a:rPr lang="ru-RU" sz="2400" dirty="0" err="1"/>
              <a:t>неповторний</a:t>
            </a:r>
            <a:r>
              <a:rPr lang="ru-RU" sz="2400" dirty="0"/>
              <a:t> </a:t>
            </a:r>
            <a:r>
              <a:rPr lang="ru-RU" sz="2400" dirty="0" err="1"/>
              <a:t>духовний</a:t>
            </a:r>
            <a:r>
              <a:rPr lang="ru-RU" sz="2400" dirty="0"/>
              <a:t> </a:t>
            </a:r>
            <a:r>
              <a:rPr lang="ru-RU" sz="2400" dirty="0" err="1"/>
              <a:t>світ</a:t>
            </a:r>
            <a:r>
              <a:rPr lang="ru-RU" sz="2400" dirty="0"/>
              <a:t>, не як </a:t>
            </a:r>
            <a:r>
              <a:rPr lang="ru-RU" sz="2400" dirty="0" err="1"/>
              <a:t>якусь</a:t>
            </a:r>
            <a:r>
              <a:rPr lang="ru-RU" sz="2400" dirty="0"/>
              <a:t> </a:t>
            </a:r>
            <a:r>
              <a:rPr lang="ru-RU" sz="2400" dirty="0" err="1"/>
              <a:t>екзотику</a:t>
            </a:r>
            <a:r>
              <a:rPr lang="ru-RU" sz="2400" dirty="0"/>
              <a:t>, а як </a:t>
            </a:r>
            <a:r>
              <a:rPr lang="ru-RU" sz="2400" dirty="0" err="1"/>
              <a:t>нормальне</a:t>
            </a:r>
            <a:r>
              <a:rPr lang="ru-RU" sz="2400" dirty="0"/>
              <a:t> </a:t>
            </a:r>
            <a:r>
              <a:rPr lang="ru-RU" sz="2400" dirty="0" err="1"/>
              <a:t>повне</a:t>
            </a:r>
            <a:r>
              <a:rPr lang="ru-RU" sz="2400" dirty="0"/>
              <a:t> </a:t>
            </a:r>
            <a:r>
              <a:rPr lang="ru-RU" sz="2400" dirty="0" err="1"/>
              <a:t>життя</a:t>
            </a:r>
            <a:r>
              <a:rPr lang="ru-RU" sz="2400" dirty="0"/>
              <a:t>. Головне правило </a:t>
            </a:r>
            <a:r>
              <a:rPr lang="ru-RU" sz="2400" dirty="0" err="1"/>
              <a:t>нашого</a:t>
            </a:r>
            <a:r>
              <a:rPr lang="ru-RU" sz="2400" dirty="0"/>
              <a:t> загону: "</a:t>
            </a:r>
            <a:r>
              <a:rPr lang="ru-RU" sz="2400" dirty="0" err="1"/>
              <a:t>Ніколи</a:t>
            </a:r>
            <a:r>
              <a:rPr lang="ru-RU" sz="2400" dirty="0"/>
              <a:t> не став себе </a:t>
            </a:r>
            <a:r>
              <a:rPr lang="ru-RU" sz="2400" dirty="0" err="1"/>
              <a:t>вище</a:t>
            </a:r>
            <a:r>
              <a:rPr lang="ru-RU" sz="2400" dirty="0"/>
              <a:t> </a:t>
            </a:r>
            <a:r>
              <a:rPr lang="ru-RU" sz="2400" dirty="0" err="1"/>
              <a:t>іншого</a:t>
            </a:r>
            <a:r>
              <a:rPr lang="ru-RU" sz="2400" dirty="0"/>
              <a:t>". В саму </a:t>
            </a:r>
            <a:r>
              <a:rPr lang="ru-RU" sz="2400" dirty="0" err="1"/>
              <a:t>недільну</a:t>
            </a:r>
            <a:r>
              <a:rPr lang="ru-RU" sz="2400" dirty="0"/>
              <a:t> школу </a:t>
            </a:r>
            <a:r>
              <a:rPr lang="ru-RU" sz="2400" dirty="0" err="1"/>
              <a:t>можуть</a:t>
            </a:r>
            <a:r>
              <a:rPr lang="ru-RU" sz="2400" dirty="0"/>
              <a:t> </a:t>
            </a:r>
            <a:r>
              <a:rPr lang="ru-RU" sz="2400" dirty="0" err="1"/>
              <a:t>ходити</a:t>
            </a:r>
            <a:r>
              <a:rPr lang="ru-RU" sz="2400" dirty="0"/>
              <a:t> </a:t>
            </a:r>
            <a:r>
              <a:rPr lang="ru-RU" sz="2400" dirty="0" err="1"/>
              <a:t>діти</a:t>
            </a:r>
            <a:r>
              <a:rPr lang="ru-RU" sz="2400" dirty="0"/>
              <a:t> й з </a:t>
            </a:r>
            <a:r>
              <a:rPr lang="ru-RU" sz="2400" dirty="0" err="1"/>
              <a:t>фізичними</a:t>
            </a:r>
            <a:r>
              <a:rPr lang="ru-RU" sz="2400" dirty="0"/>
              <a:t> </a:t>
            </a:r>
            <a:r>
              <a:rPr lang="ru-RU" sz="2400" dirty="0" err="1"/>
              <a:t>відхиленнями</a:t>
            </a:r>
            <a:r>
              <a:rPr lang="ru-RU" sz="2400" dirty="0"/>
              <a:t>.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1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4C091-C2D2-4356-9589-87AAC54A6BF8}" type="slidenum">
              <a:rPr lang="ru-RU" altLang="ru-RU" smtClean="0"/>
              <a:pPr/>
              <a:t>12</a:t>
            </a:fld>
            <a:endParaRPr lang="ru-RU" altLang="ru-RU"/>
          </a:p>
        </p:txBody>
      </p:sp>
      <p:pic>
        <p:nvPicPr>
          <p:cNvPr id="6" name="Picture 2" descr="C:\Users\1\Desktop\фото храм\IMG-9e366745844bb4d5974f08247f6f775e-V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20072" y="3645024"/>
            <a:ext cx="3419146" cy="3085604"/>
          </a:xfrm>
          <a:prstGeom prst="rect">
            <a:avLst/>
          </a:prstGeom>
          <a:noFill/>
        </p:spPr>
      </p:pic>
      <p:pic>
        <p:nvPicPr>
          <p:cNvPr id="1027" name="Picture 3" descr="C:\Users\1\Desktop\фото храм\IMG-36f57720e6db3caab2dd50763dc53128-V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4048" y="260648"/>
            <a:ext cx="3851194" cy="3198526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00496" y="274638"/>
            <a:ext cx="5143504" cy="6583362"/>
          </a:xfrm>
        </p:spPr>
        <p:txBody>
          <a:bodyPr/>
          <a:lstStyle/>
          <a:p>
            <a:r>
              <a:rPr lang="ru-RU" sz="2400" dirty="0" err="1"/>
              <a:t>Маляті</a:t>
            </a:r>
            <a:r>
              <a:rPr lang="ru-RU" sz="2400" dirty="0"/>
              <a:t> не </a:t>
            </a:r>
            <a:r>
              <a:rPr lang="ru-RU" sz="2400" dirty="0" err="1"/>
              <a:t>поясниш</a:t>
            </a:r>
            <a:r>
              <a:rPr lang="ru-RU" sz="2400" dirty="0"/>
              <a:t>, </a:t>
            </a:r>
            <a:r>
              <a:rPr lang="ru-RU" sz="2400" dirty="0" err="1"/>
              <a:t>чому</a:t>
            </a:r>
            <a:r>
              <a:rPr lang="ru-RU" sz="2400" dirty="0"/>
              <a:t> не </a:t>
            </a:r>
            <a:r>
              <a:rPr lang="ru-RU" sz="2400" dirty="0" err="1"/>
              <a:t>можна</a:t>
            </a:r>
            <a:r>
              <a:rPr lang="ru-RU" sz="2400" dirty="0"/>
              <a:t> </a:t>
            </a:r>
            <a:r>
              <a:rPr lang="ru-RU" sz="2400" dirty="0" err="1"/>
              <a:t>під</a:t>
            </a:r>
            <a:r>
              <a:rPr lang="ru-RU" sz="2400" dirty="0"/>
              <a:t> час </a:t>
            </a:r>
            <a:r>
              <a:rPr lang="ru-RU" sz="2400" dirty="0" err="1"/>
              <a:t>служби</a:t>
            </a:r>
            <a:r>
              <a:rPr lang="ru-RU" sz="2400" dirty="0"/>
              <a:t> </a:t>
            </a:r>
            <a:r>
              <a:rPr lang="ru-RU" sz="2400" dirty="0" err="1"/>
              <a:t>співати</a:t>
            </a:r>
            <a:r>
              <a:rPr lang="ru-RU" sz="2400" dirty="0"/>
              <a:t> </a:t>
            </a:r>
            <a:r>
              <a:rPr lang="ru-RU" sz="2400" dirty="0" err="1"/>
              <a:t>або</a:t>
            </a:r>
            <a:r>
              <a:rPr lang="ru-RU" sz="2400" dirty="0"/>
              <a:t> </a:t>
            </a:r>
            <a:r>
              <a:rPr lang="ru-RU" sz="2400" dirty="0" err="1"/>
              <a:t>щось</a:t>
            </a:r>
            <a:r>
              <a:rPr lang="ru-RU" sz="2400" dirty="0"/>
              <a:t> </a:t>
            </a:r>
            <a:r>
              <a:rPr lang="ru-RU" sz="2400" dirty="0" err="1"/>
              <a:t>запитувати</a:t>
            </a:r>
            <a:r>
              <a:rPr lang="ru-RU" sz="2400" dirty="0"/>
              <a:t>. </a:t>
            </a:r>
            <a:r>
              <a:rPr lang="ru-RU" sz="2400" dirty="0" err="1"/>
              <a:t>Якщо</a:t>
            </a:r>
            <a:r>
              <a:rPr lang="ru-RU" sz="2400" dirty="0"/>
              <a:t> </a:t>
            </a:r>
            <a:r>
              <a:rPr lang="ru-RU" sz="2400" dirty="0" err="1"/>
              <a:t>дитина</a:t>
            </a:r>
            <a:r>
              <a:rPr lang="ru-RU" sz="2400" dirty="0"/>
              <a:t> почала </a:t>
            </a:r>
            <a:r>
              <a:rPr lang="ru-RU" sz="2400" dirty="0" err="1"/>
              <a:t>вередувати</a:t>
            </a:r>
            <a:r>
              <a:rPr lang="ru-RU" sz="2400" dirty="0"/>
              <a:t> , </a:t>
            </a:r>
            <a:r>
              <a:rPr lang="ru-RU" sz="2400" dirty="0" err="1"/>
              <a:t>її</a:t>
            </a:r>
            <a:r>
              <a:rPr lang="ru-RU" sz="2400" dirty="0"/>
              <a:t> не </a:t>
            </a:r>
            <a:r>
              <a:rPr lang="ru-RU" sz="2400" dirty="0" err="1"/>
              <a:t>змушують</a:t>
            </a:r>
            <a:r>
              <a:rPr lang="ru-RU" sz="2400" dirty="0"/>
              <a:t> </a:t>
            </a:r>
            <a:r>
              <a:rPr lang="ru-RU" sz="2400" dirty="0" err="1"/>
              <a:t>сидіти</a:t>
            </a:r>
            <a:r>
              <a:rPr lang="ru-RU" sz="2400" dirty="0"/>
              <a:t>,  </a:t>
            </a:r>
            <a:r>
              <a:rPr lang="ru-RU" sz="2400" dirty="0" err="1"/>
              <a:t>робити</a:t>
            </a:r>
            <a:r>
              <a:rPr lang="ru-RU" sz="2400" dirty="0"/>
              <a:t> </a:t>
            </a:r>
            <a:r>
              <a:rPr lang="ru-RU" sz="2400" dirty="0" err="1"/>
              <a:t>саморобку</a:t>
            </a:r>
            <a:r>
              <a:rPr lang="ru-RU" sz="2400" dirty="0"/>
              <a:t> </a:t>
            </a:r>
            <a:r>
              <a:rPr lang="ru-RU" sz="2400" dirty="0" err="1"/>
              <a:t>або</a:t>
            </a:r>
            <a:r>
              <a:rPr lang="ru-RU" sz="2400" dirty="0"/>
              <a:t> </a:t>
            </a:r>
            <a:r>
              <a:rPr lang="ru-RU" sz="2400" dirty="0" err="1"/>
              <a:t>стояти</a:t>
            </a:r>
            <a:r>
              <a:rPr lang="ru-RU" sz="2400" dirty="0"/>
              <a:t> на одному </a:t>
            </a:r>
            <a:r>
              <a:rPr lang="ru-RU" sz="2400" dirty="0" err="1"/>
              <a:t>місці</a:t>
            </a:r>
            <a:r>
              <a:rPr lang="ru-RU" sz="2400" dirty="0"/>
              <a:t>. Будь-яке </a:t>
            </a:r>
            <a:r>
              <a:rPr lang="ru-RU" sz="2400" dirty="0" err="1"/>
              <a:t>насильство</a:t>
            </a:r>
            <a:r>
              <a:rPr lang="ru-RU" sz="2400" dirty="0"/>
              <a:t> </a:t>
            </a:r>
            <a:r>
              <a:rPr lang="ru-RU" sz="2400" dirty="0" err="1"/>
              <a:t>або</a:t>
            </a:r>
            <a:r>
              <a:rPr lang="ru-RU" sz="2400" dirty="0"/>
              <a:t>  </a:t>
            </a:r>
            <a:r>
              <a:rPr lang="ru-RU" sz="2400" dirty="0" err="1"/>
              <a:t>строгість</a:t>
            </a:r>
            <a:r>
              <a:rPr lang="ru-RU" sz="2400" dirty="0"/>
              <a:t> тут </a:t>
            </a:r>
            <a:r>
              <a:rPr lang="ru-RU" sz="2400" dirty="0" err="1"/>
              <a:t>недоречна</a:t>
            </a:r>
            <a:r>
              <a:rPr lang="ru-RU" sz="2400" dirty="0"/>
              <a:t>. У </a:t>
            </a:r>
            <a:r>
              <a:rPr lang="ru-RU" sz="2400" dirty="0" err="1"/>
              <a:t>середній</a:t>
            </a:r>
            <a:r>
              <a:rPr lang="ru-RU" sz="2400" dirty="0"/>
              <a:t> </a:t>
            </a:r>
            <a:r>
              <a:rPr lang="ru-RU" sz="2400" dirty="0" err="1"/>
              <a:t>групі</a:t>
            </a:r>
            <a:r>
              <a:rPr lang="ru-RU" sz="2400" dirty="0"/>
              <a:t> </a:t>
            </a:r>
            <a:r>
              <a:rPr lang="ru-RU" sz="2400" dirty="0" err="1"/>
              <a:t>діти</a:t>
            </a:r>
            <a:r>
              <a:rPr lang="ru-RU" sz="2400" dirty="0"/>
              <a:t> </a:t>
            </a:r>
            <a:r>
              <a:rPr lang="ru-RU" sz="2400" dirty="0" err="1"/>
              <a:t>вже</a:t>
            </a:r>
            <a:r>
              <a:rPr lang="ru-RU" sz="2400" dirty="0"/>
              <a:t> </a:t>
            </a:r>
            <a:r>
              <a:rPr lang="ru-RU" sz="2400" dirty="0" err="1"/>
              <a:t>навчаються</a:t>
            </a:r>
            <a:r>
              <a:rPr lang="ru-RU" sz="2400" dirty="0"/>
              <a:t> </a:t>
            </a:r>
            <a:r>
              <a:rPr lang="ru-RU" sz="2400" dirty="0" err="1"/>
              <a:t>відповідальності</a:t>
            </a:r>
            <a:r>
              <a:rPr lang="ru-RU" sz="2400" dirty="0"/>
              <a:t>. Вони не </a:t>
            </a:r>
            <a:r>
              <a:rPr lang="ru-RU" sz="2400" dirty="0" err="1"/>
              <a:t>тільки</a:t>
            </a:r>
            <a:r>
              <a:rPr lang="ru-RU" sz="2400" dirty="0"/>
              <a:t> </a:t>
            </a:r>
            <a:r>
              <a:rPr lang="ru-RU" sz="2400" dirty="0" err="1"/>
              <a:t>беруть</a:t>
            </a:r>
            <a:r>
              <a:rPr lang="ru-RU" sz="2400" dirty="0"/>
              <a:t>, а й </a:t>
            </a:r>
            <a:r>
              <a:rPr lang="ru-RU" sz="2400" dirty="0" err="1"/>
              <a:t>вчаться</a:t>
            </a:r>
            <a:r>
              <a:rPr lang="ru-RU" sz="2400" dirty="0"/>
              <a:t> </a:t>
            </a:r>
            <a:r>
              <a:rPr lang="ru-RU" sz="2400" dirty="0" err="1"/>
              <a:t>повертати</a:t>
            </a:r>
            <a:r>
              <a:rPr lang="ru-RU" sz="2400" dirty="0"/>
              <a:t>. </a:t>
            </a:r>
            <a:r>
              <a:rPr lang="ru-RU" sz="2400" dirty="0" err="1"/>
              <a:t>Всі</a:t>
            </a:r>
            <a:r>
              <a:rPr lang="ru-RU" sz="2400" dirty="0"/>
              <a:t> </a:t>
            </a:r>
            <a:r>
              <a:rPr lang="ru-RU" sz="2400" dirty="0" err="1"/>
              <a:t>заняття</a:t>
            </a:r>
            <a:r>
              <a:rPr lang="ru-RU" sz="2400" dirty="0"/>
              <a:t> – </a:t>
            </a:r>
            <a:r>
              <a:rPr lang="ru-RU" sz="2400" dirty="0" err="1"/>
              <a:t>це</a:t>
            </a:r>
            <a:r>
              <a:rPr lang="ru-RU" sz="2400" dirty="0"/>
              <a:t> не </a:t>
            </a:r>
            <a:r>
              <a:rPr lang="ru-RU" sz="2400" dirty="0" err="1"/>
              <a:t>тільки</a:t>
            </a:r>
            <a:r>
              <a:rPr lang="ru-RU" sz="2400" dirty="0"/>
              <a:t> </a:t>
            </a:r>
            <a:r>
              <a:rPr lang="ru-RU" sz="2400" dirty="0" err="1"/>
              <a:t>розвага</a:t>
            </a:r>
            <a:r>
              <a:rPr lang="ru-RU" sz="2400" dirty="0"/>
              <a:t>, але й </a:t>
            </a:r>
            <a:r>
              <a:rPr lang="ru-RU" sz="2400" dirty="0" err="1"/>
              <a:t>праця</a:t>
            </a:r>
            <a:r>
              <a:rPr lang="ru-RU" sz="2400" dirty="0"/>
              <a:t>  </a:t>
            </a:r>
            <a:r>
              <a:rPr lang="ru-RU" sz="2400" dirty="0" err="1"/>
              <a:t>заради</a:t>
            </a:r>
            <a:r>
              <a:rPr lang="ru-RU" sz="2400" dirty="0"/>
              <a:t> </a:t>
            </a:r>
            <a:r>
              <a:rPr lang="ru-RU" sz="2400" dirty="0" err="1"/>
              <a:t>інших</a:t>
            </a:r>
            <a:r>
              <a:rPr lang="ru-RU" sz="2400" dirty="0"/>
              <a:t>.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1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4C091-C2D2-4356-9589-87AAC54A6BF8}" type="slidenum">
              <a:rPr lang="ru-RU" altLang="ru-RU" smtClean="0"/>
              <a:pPr/>
              <a:t>13</a:t>
            </a:fld>
            <a:endParaRPr lang="ru-RU" altLang="ru-RU"/>
          </a:p>
        </p:txBody>
      </p:sp>
      <p:pic>
        <p:nvPicPr>
          <p:cNvPr id="6" name="Picture 2" descr="C:\Users\1\Desktop\фото храм\MoBEZuYNruc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4282" y="1206247"/>
            <a:ext cx="3349606" cy="4723083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CB085E-F549-4B37-9B5A-6AFF77276B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1143000"/>
          </a:xfrm>
        </p:spPr>
        <p:txBody>
          <a:bodyPr/>
          <a:lstStyle/>
          <a:p>
            <a:br>
              <a:rPr lang="uk-UA" sz="3600" dirty="0"/>
            </a:br>
            <a:r>
              <a:rPr lang="uk-UA" sz="2800" dirty="0"/>
              <a:t>Настоятель храму передав у шкільний музей деякі документи та старі фото для створення експозиції</a:t>
            </a:r>
            <a:r>
              <a:rPr lang="uk-UA" sz="3600" dirty="0"/>
              <a:t>. </a:t>
            </a:r>
            <a:br>
              <a:rPr lang="ru-RU" dirty="0"/>
            </a:br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73704A22-25F1-4D05-8413-FF5E604269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1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0E9D269-1510-4906-84B3-476508FCFE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4C091-C2D2-4356-9589-87AAC54A6BF8}" type="slidenum">
              <a:rPr lang="ru-RU" altLang="ru-RU" smtClean="0"/>
              <a:pPr/>
              <a:t>14</a:t>
            </a:fld>
            <a:endParaRPr lang="ru-RU" altLang="ru-RU"/>
          </a:p>
        </p:txBody>
      </p:sp>
      <p:pic>
        <p:nvPicPr>
          <p:cNvPr id="6" name="Picture 3" descr="C:\Users\1\Desktop\фото храм\IMG_20190409_120000.jpg">
            <a:extLst>
              <a:ext uri="{FF2B5EF4-FFF2-40B4-BE49-F238E27FC236}">
                <a16:creationId xmlns:a16="http://schemas.microsoft.com/office/drawing/2014/main" id="{B0734D4E-BD2F-4974-96B3-33829B08E23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501060" y="1880092"/>
            <a:ext cx="2741279" cy="2088232"/>
          </a:xfrm>
          <a:prstGeom prst="rect">
            <a:avLst/>
          </a:prstGeom>
          <a:noFill/>
        </p:spPr>
      </p:pic>
      <p:pic>
        <p:nvPicPr>
          <p:cNvPr id="7" name="Picture 4" descr="C:\Users\1\Desktop\фото храм\IMG_20190409_120037.jpg">
            <a:extLst>
              <a:ext uri="{FF2B5EF4-FFF2-40B4-BE49-F238E27FC236}">
                <a16:creationId xmlns:a16="http://schemas.microsoft.com/office/drawing/2014/main" id="{7E34D566-D031-4865-BFA0-1C909771CD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5160726" y="1667833"/>
            <a:ext cx="2758370" cy="2495662"/>
          </a:xfrm>
          <a:prstGeom prst="rect">
            <a:avLst/>
          </a:prstGeom>
          <a:noFill/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ED4BB5B-00C9-4345-8D3F-6525E6C4D062}"/>
              </a:ext>
            </a:extLst>
          </p:cNvPr>
          <p:cNvSpPr txBox="1"/>
          <p:nvPr/>
        </p:nvSpPr>
        <p:spPr>
          <a:xfrm>
            <a:off x="611558" y="4441315"/>
            <a:ext cx="792088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   В </a:t>
            </a:r>
            <a:r>
              <a:rPr lang="ru-RU" dirty="0" err="1"/>
              <a:t>останній</a:t>
            </a:r>
            <a:r>
              <a:rPr lang="ru-RU" dirty="0"/>
              <a:t> час </a:t>
            </a:r>
            <a:r>
              <a:rPr lang="ru-RU" dirty="0" err="1"/>
              <a:t>велике</a:t>
            </a:r>
            <a:r>
              <a:rPr lang="ru-RU" dirty="0"/>
              <a:t> </a:t>
            </a:r>
            <a:r>
              <a:rPr lang="ru-RU" dirty="0" err="1"/>
              <a:t>значення</a:t>
            </a:r>
            <a:r>
              <a:rPr lang="ru-RU" dirty="0"/>
              <a:t>  </a:t>
            </a:r>
            <a:r>
              <a:rPr lang="ru-RU" dirty="0" err="1"/>
              <a:t>надається</a:t>
            </a:r>
            <a:r>
              <a:rPr lang="ru-RU" dirty="0"/>
              <a:t>  </a:t>
            </a:r>
            <a:r>
              <a:rPr lang="ru-RU" dirty="0" err="1"/>
              <a:t>відродженню</a:t>
            </a:r>
            <a:r>
              <a:rPr lang="ru-RU" dirty="0"/>
              <a:t> та </a:t>
            </a:r>
            <a:r>
              <a:rPr lang="ru-RU" dirty="0" err="1"/>
              <a:t>реставрації</a:t>
            </a:r>
            <a:r>
              <a:rPr lang="ru-RU" dirty="0"/>
              <a:t> </a:t>
            </a:r>
            <a:r>
              <a:rPr lang="ru-RU" dirty="0" err="1"/>
              <a:t>храмів</a:t>
            </a:r>
            <a:r>
              <a:rPr lang="ru-RU" dirty="0"/>
              <a:t>, </a:t>
            </a:r>
            <a:r>
              <a:rPr lang="ru-RU" dirty="0" err="1"/>
              <a:t>вивченню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виникнення</a:t>
            </a:r>
            <a:r>
              <a:rPr lang="ru-RU" dirty="0"/>
              <a:t> та </a:t>
            </a:r>
            <a:r>
              <a:rPr lang="ru-RU" dirty="0" err="1"/>
              <a:t>подальшої</a:t>
            </a:r>
            <a:r>
              <a:rPr lang="ru-RU" dirty="0"/>
              <a:t> </a:t>
            </a:r>
            <a:r>
              <a:rPr lang="ru-RU" dirty="0" err="1"/>
              <a:t>діяльності</a:t>
            </a:r>
            <a:r>
              <a:rPr lang="ru-RU" dirty="0"/>
              <a:t>. Велика </a:t>
            </a:r>
            <a:r>
              <a:rPr lang="ru-RU" dirty="0" err="1"/>
              <a:t>увага</a:t>
            </a:r>
            <a:r>
              <a:rPr lang="ru-RU" dirty="0"/>
              <a:t> </a:t>
            </a:r>
            <a:r>
              <a:rPr lang="ru-RU" dirty="0" err="1"/>
              <a:t>приділяється</a:t>
            </a:r>
            <a:r>
              <a:rPr lang="ru-RU" dirty="0"/>
              <a:t> </a:t>
            </a:r>
            <a:r>
              <a:rPr lang="ru-RU" dirty="0" err="1"/>
              <a:t>будівництву</a:t>
            </a:r>
            <a:r>
              <a:rPr lang="ru-RU" dirty="0"/>
              <a:t> </a:t>
            </a:r>
            <a:r>
              <a:rPr lang="ru-RU" dirty="0" err="1"/>
              <a:t>нових</a:t>
            </a:r>
            <a:r>
              <a:rPr lang="ru-RU" dirty="0"/>
              <a:t> </a:t>
            </a:r>
            <a:r>
              <a:rPr lang="ru-RU" dirty="0" err="1"/>
              <a:t>храмів</a:t>
            </a:r>
            <a:r>
              <a:rPr lang="ru-RU" dirty="0"/>
              <a:t>. Під час </a:t>
            </a:r>
            <a:r>
              <a:rPr lang="ru-RU" dirty="0" err="1"/>
              <a:t>нашого</a:t>
            </a:r>
            <a:r>
              <a:rPr lang="ru-RU" dirty="0"/>
              <a:t> </a:t>
            </a:r>
            <a:r>
              <a:rPr lang="ru-RU" dirty="0" err="1"/>
              <a:t>дослідження</a:t>
            </a:r>
            <a:r>
              <a:rPr lang="ru-RU" dirty="0"/>
              <a:t> ми </a:t>
            </a:r>
            <a:r>
              <a:rPr lang="ru-RU" dirty="0" err="1"/>
              <a:t>заглиблювались</a:t>
            </a:r>
            <a:r>
              <a:rPr lang="ru-RU" dirty="0"/>
              <a:t>  у </a:t>
            </a:r>
            <a:r>
              <a:rPr lang="ru-RU" dirty="0" err="1"/>
              <a:t>соціально-економічний</a:t>
            </a:r>
            <a:r>
              <a:rPr lang="ru-RU" dirty="0"/>
              <a:t> </a:t>
            </a:r>
            <a:r>
              <a:rPr lang="ru-RU" dirty="0" err="1"/>
              <a:t>розвиток</a:t>
            </a:r>
            <a:r>
              <a:rPr lang="ru-RU" dirty="0"/>
              <a:t> </a:t>
            </a:r>
            <a:r>
              <a:rPr lang="ru-RU" dirty="0" err="1"/>
              <a:t>міста</a:t>
            </a:r>
            <a:r>
              <a:rPr lang="ru-RU" dirty="0"/>
              <a:t>, </a:t>
            </a:r>
            <a:r>
              <a:rPr lang="ru-RU" dirty="0" err="1"/>
              <a:t>культурне</a:t>
            </a:r>
            <a:r>
              <a:rPr lang="ru-RU" dirty="0"/>
              <a:t> та </a:t>
            </a:r>
            <a:r>
              <a:rPr lang="ru-RU" dirty="0" err="1"/>
              <a:t>християнське</a:t>
            </a:r>
            <a:r>
              <a:rPr lang="ru-RU" dirty="0"/>
              <a:t>  </a:t>
            </a:r>
            <a:r>
              <a:rPr lang="ru-RU" dirty="0" err="1"/>
              <a:t>життя</a:t>
            </a:r>
            <a:r>
              <a:rPr lang="ru-RU" dirty="0"/>
              <a:t> </a:t>
            </a:r>
            <a:r>
              <a:rPr lang="ru-RU" dirty="0" err="1"/>
              <a:t>громадян</a:t>
            </a:r>
            <a:r>
              <a:rPr lang="ru-RU" dirty="0"/>
              <a:t>, </a:t>
            </a:r>
            <a:r>
              <a:rPr lang="ru-RU" dirty="0" err="1"/>
              <a:t>з'ясували</a:t>
            </a:r>
            <a:r>
              <a:rPr lang="ru-RU" dirty="0"/>
              <a:t> те як роль </a:t>
            </a:r>
            <a:r>
              <a:rPr lang="ru-RU" dirty="0" err="1"/>
              <a:t>відіграє</a:t>
            </a:r>
            <a:r>
              <a:rPr lang="ru-RU" dirty="0"/>
              <a:t> </a:t>
            </a:r>
            <a:r>
              <a:rPr lang="ru-RU" dirty="0" err="1"/>
              <a:t>Дмитрієвський</a:t>
            </a:r>
            <a:r>
              <a:rPr lang="ru-RU" dirty="0"/>
              <a:t> храм у </a:t>
            </a:r>
            <a:r>
              <a:rPr lang="ru-RU" dirty="0" err="1"/>
              <a:t>житті</a:t>
            </a:r>
            <a:r>
              <a:rPr lang="ru-RU" dirty="0"/>
              <a:t> </a:t>
            </a:r>
            <a:r>
              <a:rPr lang="ru-RU" dirty="0" err="1"/>
              <a:t>мешканців</a:t>
            </a:r>
            <a:r>
              <a:rPr lang="ru-RU" dirty="0"/>
              <a:t> </a:t>
            </a:r>
            <a:r>
              <a:rPr lang="ru-RU" dirty="0" err="1"/>
              <a:t>міста</a:t>
            </a:r>
            <a:r>
              <a:rPr lang="ru-RU" dirty="0"/>
              <a:t>.  </a:t>
            </a:r>
            <a:r>
              <a:rPr lang="ru-RU" dirty="0" err="1"/>
              <a:t>Християнство</a:t>
            </a:r>
            <a:r>
              <a:rPr lang="ru-RU" dirty="0"/>
              <a:t> мало </a:t>
            </a:r>
            <a:r>
              <a:rPr lang="ru-RU" dirty="0" err="1"/>
              <a:t>величезний</a:t>
            </a:r>
            <a:r>
              <a:rPr lang="ru-RU" dirty="0"/>
              <a:t> </a:t>
            </a:r>
            <a:r>
              <a:rPr lang="ru-RU" dirty="0" err="1"/>
              <a:t>вплив</a:t>
            </a:r>
            <a:r>
              <a:rPr lang="ru-RU" dirty="0"/>
              <a:t> на </a:t>
            </a:r>
            <a:r>
              <a:rPr lang="ru-RU" dirty="0" err="1"/>
              <a:t>розвиток</a:t>
            </a:r>
            <a:r>
              <a:rPr lang="ru-RU" dirty="0"/>
              <a:t>  </a:t>
            </a:r>
            <a:r>
              <a:rPr lang="ru-RU" dirty="0" err="1"/>
              <a:t>людства</a:t>
            </a:r>
            <a:r>
              <a:rPr lang="ru-RU" dirty="0"/>
              <a:t>, </a:t>
            </a:r>
            <a:r>
              <a:rPr lang="ru-RU" dirty="0" err="1"/>
              <a:t>воно</a:t>
            </a:r>
            <a:r>
              <a:rPr lang="ru-RU" dirty="0"/>
              <a:t> стало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духовним</a:t>
            </a:r>
            <a:r>
              <a:rPr lang="ru-RU" dirty="0"/>
              <a:t> </a:t>
            </a:r>
            <a:r>
              <a:rPr lang="ru-RU" dirty="0" err="1"/>
              <a:t>надбанням</a:t>
            </a:r>
            <a:r>
              <a:rPr lang="ru-RU" dirty="0"/>
              <a:t>. І </a:t>
            </a:r>
            <a:r>
              <a:rPr lang="ru-RU" dirty="0" err="1"/>
              <a:t>Дмитрієвський</a:t>
            </a:r>
            <a:r>
              <a:rPr lang="ru-RU" dirty="0"/>
              <a:t> храм є </a:t>
            </a:r>
            <a:r>
              <a:rPr lang="ru-RU" dirty="0" err="1"/>
              <a:t>однією</a:t>
            </a:r>
            <a:r>
              <a:rPr lang="ru-RU" dirty="0"/>
              <a:t> з </a:t>
            </a:r>
            <a:r>
              <a:rPr lang="ru-RU" dirty="0" err="1"/>
              <a:t>духовних</a:t>
            </a:r>
            <a:r>
              <a:rPr lang="ru-RU" dirty="0"/>
              <a:t> </a:t>
            </a:r>
            <a:r>
              <a:rPr lang="ru-RU" dirty="0" err="1"/>
              <a:t>перлин</a:t>
            </a:r>
            <a:r>
              <a:rPr lang="ru-RU" dirty="0"/>
              <a:t> </a:t>
            </a:r>
            <a:r>
              <a:rPr lang="ru-RU" dirty="0" err="1"/>
              <a:t>міста</a:t>
            </a:r>
            <a:r>
              <a:rPr lang="ru-RU" dirty="0"/>
              <a:t>.  </a:t>
            </a:r>
          </a:p>
        </p:txBody>
      </p:sp>
    </p:spTree>
    <p:extLst>
      <p:ext uri="{BB962C8B-B14F-4D97-AF65-F5344CB8AC3E}">
        <p14:creationId xmlns:p14="http://schemas.microsoft.com/office/powerpoint/2010/main" val="3125749647"/>
      </p:ext>
    </p:extLst>
  </p:cSld>
  <p:clrMapOvr>
    <a:masterClrMapping/>
  </p:clrMapOvr>
  <p:transition>
    <p:wipe dir="r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90434B0-C05D-41D5-9DDF-A17AF52041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Джерела.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0EEEA15-09A7-433F-8B3E-B8809885D6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2000" dirty="0"/>
              <a:t>1. </a:t>
            </a:r>
            <a:r>
              <a:rPr lang="ru-RU" sz="2000" dirty="0" err="1"/>
              <a:t>Інтерв’ю</a:t>
            </a:r>
            <a:r>
              <a:rPr lang="ru-RU" sz="2000" dirty="0"/>
              <a:t> з настоятелем </a:t>
            </a:r>
            <a:r>
              <a:rPr lang="ru-RU" sz="2000" dirty="0" err="1"/>
              <a:t>Дмитрієвського</a:t>
            </a:r>
            <a:r>
              <a:rPr lang="ru-RU" sz="2000" dirty="0"/>
              <a:t> храму </a:t>
            </a:r>
            <a:r>
              <a:rPr lang="ru-RU" sz="2000" dirty="0" err="1"/>
              <a:t>протоієреєм</a:t>
            </a:r>
            <a:r>
              <a:rPr lang="ru-RU" sz="2000" dirty="0"/>
              <a:t> </a:t>
            </a:r>
            <a:r>
              <a:rPr lang="ru-RU" sz="2000" dirty="0" err="1"/>
              <a:t>Сергієм</a:t>
            </a:r>
            <a:r>
              <a:rPr lang="ru-RU" sz="2000" dirty="0"/>
              <a:t>  (Карпенко), запис </a:t>
            </a:r>
            <a:r>
              <a:rPr lang="ru-RU" sz="2000" dirty="0" err="1"/>
              <a:t>зроблено</a:t>
            </a:r>
            <a:r>
              <a:rPr lang="ru-RU" sz="2000" dirty="0"/>
              <a:t> 01.03.2019 р. (Транскрібованний </a:t>
            </a:r>
            <a:r>
              <a:rPr lang="ru-RU" sz="2000" dirty="0" err="1"/>
              <a:t>аудіо</a:t>
            </a:r>
            <a:r>
              <a:rPr lang="ru-RU" sz="2000" dirty="0"/>
              <a:t> запис//</a:t>
            </a:r>
            <a:r>
              <a:rPr lang="ru-RU" sz="2000" dirty="0" err="1"/>
              <a:t>Особистий</a:t>
            </a:r>
            <a:r>
              <a:rPr lang="ru-RU" sz="2000" dirty="0"/>
              <a:t> </a:t>
            </a:r>
            <a:r>
              <a:rPr lang="ru-RU" sz="2000" dirty="0" err="1"/>
              <a:t>архів</a:t>
            </a:r>
            <a:r>
              <a:rPr lang="ru-RU" sz="2000" dirty="0"/>
              <a:t> автора)</a:t>
            </a:r>
          </a:p>
          <a:p>
            <a:pPr marL="0" indent="0">
              <a:buNone/>
            </a:pPr>
            <a:r>
              <a:rPr lang="ru-RU" sz="2000" dirty="0"/>
              <a:t>2. Пархоменко Наталья </a:t>
            </a:r>
            <a:r>
              <a:rPr lang="ru-RU" sz="2000" dirty="0" err="1"/>
              <a:t>Олександрівна</a:t>
            </a:r>
            <a:r>
              <a:rPr lang="ru-RU" sz="2000" dirty="0"/>
              <a:t> 27.08.1954 </a:t>
            </a:r>
            <a:r>
              <a:rPr lang="ru-RU" sz="2000" dirty="0" err="1"/>
              <a:t>р.н</a:t>
            </a:r>
            <a:r>
              <a:rPr lang="ru-RU" sz="2000" dirty="0"/>
              <a:t>., </a:t>
            </a:r>
            <a:r>
              <a:rPr lang="ru-RU" sz="2000" dirty="0" err="1"/>
              <a:t>запис</a:t>
            </a:r>
            <a:r>
              <a:rPr lang="ru-RU" sz="2000" dirty="0"/>
              <a:t> </a:t>
            </a:r>
            <a:r>
              <a:rPr lang="ru-RU" sz="2000" dirty="0" err="1"/>
              <a:t>зроблений</a:t>
            </a:r>
            <a:r>
              <a:rPr lang="ru-RU" sz="2000" dirty="0"/>
              <a:t> 12.03. 2019р. (Транскрібованний </a:t>
            </a:r>
            <a:r>
              <a:rPr lang="ru-RU" sz="2000" dirty="0" err="1"/>
              <a:t>аудіо</a:t>
            </a:r>
            <a:r>
              <a:rPr lang="ru-RU" sz="2000" dirty="0"/>
              <a:t> запис//</a:t>
            </a:r>
            <a:r>
              <a:rPr lang="ru-RU" sz="2000" dirty="0" err="1"/>
              <a:t>Особистий</a:t>
            </a:r>
            <a:r>
              <a:rPr lang="ru-RU" sz="2000" dirty="0"/>
              <a:t> </a:t>
            </a:r>
            <a:r>
              <a:rPr lang="ru-RU" sz="2000" dirty="0" err="1"/>
              <a:t>архів</a:t>
            </a:r>
            <a:r>
              <a:rPr lang="ru-RU" sz="2000" dirty="0"/>
              <a:t> автора)</a:t>
            </a:r>
          </a:p>
          <a:p>
            <a:pPr marL="0" indent="0">
              <a:buNone/>
            </a:pPr>
            <a:r>
              <a:rPr lang="ru-RU" sz="2000" dirty="0"/>
              <a:t>3. </a:t>
            </a:r>
            <a:r>
              <a:rPr lang="ru-RU" sz="2000" dirty="0" err="1"/>
              <a:t>Гурновіч</a:t>
            </a:r>
            <a:r>
              <a:rPr lang="ru-RU" sz="2000" dirty="0"/>
              <a:t> </a:t>
            </a:r>
            <a:r>
              <a:rPr lang="ru-RU" sz="2000" dirty="0" err="1"/>
              <a:t>Сергій</a:t>
            </a:r>
            <a:r>
              <a:rPr lang="ru-RU" sz="2000" dirty="0"/>
              <a:t> </a:t>
            </a:r>
            <a:r>
              <a:rPr lang="ru-RU" sz="2000" dirty="0" err="1"/>
              <a:t>Андрійович</a:t>
            </a:r>
            <a:r>
              <a:rPr lang="ru-RU" sz="2000" dirty="0"/>
              <a:t> 31.10.1993р.н., запис </a:t>
            </a:r>
            <a:r>
              <a:rPr lang="ru-RU" sz="2000" dirty="0" err="1"/>
              <a:t>зроблений</a:t>
            </a:r>
            <a:r>
              <a:rPr lang="ru-RU" sz="2000" dirty="0"/>
              <a:t> 17. 03. 2019р. (Транскрібованний </a:t>
            </a:r>
            <a:r>
              <a:rPr lang="ru-RU" sz="2000" dirty="0" err="1"/>
              <a:t>аудіо</a:t>
            </a:r>
            <a:r>
              <a:rPr lang="ru-RU" sz="2000" dirty="0"/>
              <a:t> запис//</a:t>
            </a:r>
            <a:r>
              <a:rPr lang="ru-RU" sz="2000" dirty="0" err="1"/>
              <a:t>Особистий</a:t>
            </a:r>
            <a:r>
              <a:rPr lang="ru-RU" sz="2000" dirty="0"/>
              <a:t> </a:t>
            </a:r>
            <a:r>
              <a:rPr lang="ru-RU" sz="2000" dirty="0" err="1"/>
              <a:t>архів</a:t>
            </a:r>
            <a:r>
              <a:rPr lang="ru-RU" sz="2000" dirty="0"/>
              <a:t> автора)</a:t>
            </a:r>
          </a:p>
          <a:p>
            <a:pPr marL="0" indent="0">
              <a:buNone/>
            </a:pPr>
            <a:r>
              <a:rPr lang="ru-RU" sz="2000" dirty="0"/>
              <a:t>4. </a:t>
            </a:r>
            <a:r>
              <a:rPr lang="ru-RU" sz="2000" dirty="0" err="1"/>
              <a:t>Гурновіч</a:t>
            </a:r>
            <a:r>
              <a:rPr lang="ru-RU" sz="2000" dirty="0"/>
              <a:t> Яна </a:t>
            </a:r>
            <a:r>
              <a:rPr lang="ru-RU" sz="2000" dirty="0" err="1"/>
              <a:t>Миколаївна</a:t>
            </a:r>
            <a:r>
              <a:rPr lang="ru-RU" sz="2000" dirty="0"/>
              <a:t> 21.05.1996 </a:t>
            </a:r>
            <a:r>
              <a:rPr lang="ru-RU" sz="2000" dirty="0" err="1"/>
              <a:t>р.н</a:t>
            </a:r>
            <a:r>
              <a:rPr lang="ru-RU" sz="2000" dirty="0"/>
              <a:t>.,  запис </a:t>
            </a:r>
            <a:r>
              <a:rPr lang="ru-RU" sz="2000" dirty="0" err="1"/>
              <a:t>зроблений</a:t>
            </a:r>
            <a:r>
              <a:rPr lang="ru-RU" sz="2000" dirty="0"/>
              <a:t> 17. 03. 2019р (Транскрібованний </a:t>
            </a:r>
            <a:r>
              <a:rPr lang="ru-RU" sz="2000" dirty="0" err="1"/>
              <a:t>аудіо</a:t>
            </a:r>
            <a:r>
              <a:rPr lang="ru-RU" sz="2000" dirty="0"/>
              <a:t> запис//</a:t>
            </a:r>
            <a:r>
              <a:rPr lang="ru-RU" sz="2000" dirty="0" err="1"/>
              <a:t>Особистий</a:t>
            </a:r>
            <a:r>
              <a:rPr lang="ru-RU" sz="2000" dirty="0"/>
              <a:t> </a:t>
            </a:r>
            <a:r>
              <a:rPr lang="ru-RU" sz="2000" dirty="0" err="1"/>
              <a:t>архів</a:t>
            </a:r>
            <a:r>
              <a:rPr lang="ru-RU" sz="2000" dirty="0"/>
              <a:t> автора)</a:t>
            </a:r>
          </a:p>
          <a:p>
            <a:pPr marL="0" indent="0">
              <a:buNone/>
            </a:pPr>
            <a:r>
              <a:rPr lang="ru-RU" sz="2000" dirty="0"/>
              <a:t>5.  </a:t>
            </a:r>
            <a:r>
              <a:rPr lang="ru-RU" sz="2000" dirty="0" err="1"/>
              <a:t>Парнюк</a:t>
            </a:r>
            <a:r>
              <a:rPr lang="ru-RU" sz="2000" dirty="0"/>
              <a:t> </a:t>
            </a:r>
            <a:r>
              <a:rPr lang="ru-RU" sz="2000" dirty="0" err="1"/>
              <a:t>Віталій</a:t>
            </a:r>
            <a:r>
              <a:rPr lang="ru-RU" sz="2000" dirty="0"/>
              <a:t> </a:t>
            </a:r>
            <a:r>
              <a:rPr lang="ru-RU" sz="2000" dirty="0" err="1"/>
              <a:t>Юрійович</a:t>
            </a:r>
            <a:r>
              <a:rPr lang="ru-RU" sz="2000" dirty="0"/>
              <a:t>, </a:t>
            </a:r>
            <a:r>
              <a:rPr lang="ru-RU" sz="2000" dirty="0" err="1"/>
              <a:t>протоієрей</a:t>
            </a:r>
            <a:r>
              <a:rPr lang="ru-RU" sz="2000" dirty="0"/>
              <a:t> Свято-</a:t>
            </a:r>
            <a:r>
              <a:rPr lang="ru-RU" sz="2000" dirty="0" err="1"/>
              <a:t>Вікторівського</a:t>
            </a:r>
            <a:r>
              <a:rPr lang="ru-RU" sz="2000" dirty="0"/>
              <a:t> храму, 12.05.1989р., запис </a:t>
            </a:r>
            <a:r>
              <a:rPr lang="ru-RU" sz="2000" dirty="0" err="1"/>
              <a:t>зроблений</a:t>
            </a:r>
            <a:r>
              <a:rPr lang="ru-RU" sz="2000" dirty="0"/>
              <a:t> 20.03 2019 р. (Транскрібованний </a:t>
            </a:r>
            <a:r>
              <a:rPr lang="ru-RU" sz="2000" dirty="0" err="1"/>
              <a:t>аудіо</a:t>
            </a:r>
            <a:r>
              <a:rPr lang="ru-RU" sz="2000" dirty="0"/>
              <a:t> запис//</a:t>
            </a:r>
            <a:r>
              <a:rPr lang="ru-RU" sz="2000" dirty="0" err="1"/>
              <a:t>Особистий</a:t>
            </a:r>
            <a:r>
              <a:rPr lang="ru-RU" sz="2000" dirty="0"/>
              <a:t> </a:t>
            </a:r>
            <a:r>
              <a:rPr lang="ru-RU" sz="2000" dirty="0" err="1"/>
              <a:t>архів</a:t>
            </a:r>
            <a:r>
              <a:rPr lang="ru-RU" sz="2000" dirty="0"/>
              <a:t> автора)</a:t>
            </a:r>
          </a:p>
          <a:p>
            <a:endParaRPr lang="ru-RU" sz="2400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73CA970C-2A14-44A5-B640-2241805F60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1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4E188FD-5DC7-40D7-B29C-519DD66DA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4C091-C2D2-4356-9589-87AAC54A6BF8}" type="slidenum">
              <a:rPr lang="ru-RU" altLang="ru-RU" smtClean="0"/>
              <a:pPr/>
              <a:t>15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43907591"/>
      </p:ext>
    </p:extLst>
  </p:cSld>
  <p:clrMapOvr>
    <a:masterClrMapping/>
  </p:clrMapOvr>
  <p:transition>
    <p:wipe dir="r"/>
  </p:transition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1040</TotalTime>
  <Words>984</Words>
  <Application>Microsoft Office PowerPoint</Application>
  <PresentationFormat>Экран (4:3)</PresentationFormat>
  <Paragraphs>52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8" baseType="lpstr">
      <vt:lpstr>Arial</vt:lpstr>
      <vt:lpstr>Calibri</vt:lpstr>
      <vt:lpstr>Тема Office</vt:lpstr>
      <vt:lpstr>Науково-дослідницька робота  на Всеукраїнський інтерактивний конкурс &lt;&lt;МАН-Юніор Дослідник&gt;&gt; (мій внесок у музейну справу) Дмитрієвський храм.</vt:lpstr>
      <vt:lpstr> Об’єктом дослідження виступає Дмитрієвський храм міста Мирнограда Донецької області. </vt:lpstr>
      <vt:lpstr>- зробити інтерв’ювання місцевих жителів, парафіян та робітників храму; </vt:lpstr>
      <vt:lpstr>Наукова новизна дослідження визначається тим, що проблема виникнення та розвиток християнського центру в місті Мирноград визначалося не тільки з історичних документів, а й з інтерв’ювання місцевих жителів. </vt:lpstr>
      <vt:lpstr> Дмитрієвський храм було засновано на честь Святителя Димитрія Ростовського. </vt:lpstr>
      <vt:lpstr>Презентация PowerPoint</vt:lpstr>
      <vt:lpstr> </vt:lpstr>
      <vt:lpstr>Презентация PowerPoint</vt:lpstr>
      <vt:lpstr>    </vt:lpstr>
      <vt:lpstr> Один раз на тиждень ,в суботу, або неділю, у цій школі діти можуть зануритись у життя школи, де кожен знайде себе. Кожного зустрічають з радістю та привітністю. Атмосфера недільної школи багато в чому залежить від вчителя. Викладання йде за традиційною програмою, розробленою в повній відповідності з рекомендаціями відділу релігійної освіти.</vt:lpstr>
      <vt:lpstr>У  школі не є головним   привчити до дисципліни, а головне - зберігати вірність основам, показати, що віра - це  життя, що постійно змінюється. У школу діти можуть приходити разом з батьками. Заняття не схожі на будь-які інші. Вони починаються і закінчуються невеликою молитвою. Півгодини діти роблять вироби або малюють.</vt:lpstr>
      <vt:lpstr>Підлітки знаходяться в оточенні віруючих, світлих людей. Вони сприймають молитву, як занурення в свій неповторний духовний світ, не як якусь екзотику, а як нормальне повне життя. Головне правило нашого загону: "Ніколи не став себе вище іншого". В саму недільну школу можуть ходити діти й з фізичними відхиленнями.</vt:lpstr>
      <vt:lpstr>Маляті не поясниш, чому не можна під час служби співати або щось запитувати. Якщо дитина почала вередувати , її не змушують сидіти,  робити саморобку або стояти на одному місці. Будь-яке насильство або  строгість тут недоречна. У середній групі діти вже навчаються відповідальності. Вони не тільки беруть, а й вчаться повертати. Всі заняття – це не тільки розвага, але й праця  заради інших.</vt:lpstr>
      <vt:lpstr> Настоятель храму передав у шкільний музей деякі документи та старі фото для створення експозиції.  </vt:lpstr>
      <vt:lpstr>Джерела.</vt:lpstr>
    </vt:vector>
  </TitlesOfParts>
  <Company>Reanimator Extreme Edition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MarinkaNew</dc:creator>
  <cp:lastModifiedBy>Костя Иванов</cp:lastModifiedBy>
  <cp:revision>134</cp:revision>
  <dcterms:created xsi:type="dcterms:W3CDTF">2016-12-10T16:00:04Z</dcterms:created>
  <dcterms:modified xsi:type="dcterms:W3CDTF">2019-04-13T08:10:23Z</dcterms:modified>
</cp:coreProperties>
</file>