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6" r:id="rId12"/>
    <p:sldId id="265" r:id="rId13"/>
    <p:sldId id="264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Всеукраїнський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інтерактивний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конкурс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юних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винахідників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000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«МАН-ЮНІОР ДОСЛІДНИК -2019»</a:t>
            </a:r>
            <a:br>
              <a:rPr lang="ru-RU" sz="2000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uk-UA" sz="20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anose="02020603050405020304" pitchFamily="18" charset="0"/>
              </a:rPr>
              <a:t>Номінація “Технік−Юніор</a:t>
            </a:r>
            <a:r>
              <a:rPr lang="uk-UA" sz="20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”</a:t>
            </a:r>
            <a:r>
              <a:rPr lang="uk-UA" sz="2400" i="1" dirty="0">
                <a:solidFill>
                  <a:prstClr val="black"/>
                </a:solidFill>
                <a:latin typeface="Comic Sans MS" pitchFamily="66" charset="0"/>
              </a:rPr>
              <a:t/>
            </a:r>
            <a:br>
              <a:rPr lang="uk-UA" sz="2400" i="1" dirty="0">
                <a:solidFill>
                  <a:prstClr val="black"/>
                </a:solidFill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492896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000" i="1" dirty="0">
                <a:solidFill>
                  <a:srgbClr val="002060"/>
                </a:solidFill>
                <a:latin typeface="Comic Sans MS" pitchFamily="66" charset="0"/>
              </a:rPr>
              <a:t>Тема:  </a:t>
            </a:r>
            <a:r>
              <a:rPr lang="ru-RU" sz="2000" i="1" dirty="0" smtClean="0">
                <a:solidFill>
                  <a:srgbClr val="002060"/>
                </a:solidFill>
                <a:latin typeface="Comic Sans MS" pitchFamily="66" charset="0"/>
              </a:rPr>
              <a:t>«</a:t>
            </a:r>
            <a:r>
              <a:rPr lang="ru-RU" sz="2000" i="1" dirty="0" err="1" smtClean="0">
                <a:solidFill>
                  <a:srgbClr val="002060"/>
                </a:solidFill>
                <a:latin typeface="Comic Sans MS" pitchFamily="66" charset="0"/>
              </a:rPr>
              <a:t>Цікава</a:t>
            </a:r>
            <a:r>
              <a:rPr lang="ru-RU" sz="2000" i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Comic Sans MS" pitchFamily="66" charset="0"/>
              </a:rPr>
              <a:t>фізика</a:t>
            </a:r>
            <a:r>
              <a:rPr lang="ru-RU" sz="2000" i="1" dirty="0" smtClean="0">
                <a:solidFill>
                  <a:srgbClr val="002060"/>
                </a:solidFill>
                <a:latin typeface="Comic Sans MS" pitchFamily="66" charset="0"/>
              </a:rPr>
              <a:t>»</a:t>
            </a:r>
            <a:r>
              <a:rPr lang="ru-RU" sz="2000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000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1800" b="1" i="1" dirty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Роботу </a:t>
            </a:r>
            <a:r>
              <a:rPr lang="ru-RU" sz="1800" b="1" i="1" dirty="0" err="1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виконав</a:t>
            </a:r>
            <a:r>
              <a:rPr lang="ru-RU" sz="1800" b="1" i="1" dirty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: </a:t>
            </a:r>
            <a:r>
              <a:rPr lang="ru-RU" sz="1800" b="1" i="1" dirty="0" err="1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Ніколенко</a:t>
            </a:r>
            <a:r>
              <a:rPr lang="ru-RU" sz="1800" b="1" i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Іван</a:t>
            </a:r>
            <a:r>
              <a:rPr lang="ru-RU" sz="1800" b="1" i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, </a:t>
            </a:r>
            <a:endParaRPr lang="ru-RU" sz="1800" b="1" i="1" dirty="0">
              <a:solidFill>
                <a:srgbClr val="002060"/>
              </a:solidFill>
              <a:latin typeface="Comic Sans MS" pitchFamily="66" charset="0"/>
              <a:cs typeface="Aharoni" pitchFamily="2" charset="-79"/>
            </a:endParaRPr>
          </a:p>
          <a:p>
            <a:pPr lvl="0"/>
            <a:r>
              <a:rPr lang="ru-RU" sz="1800" b="1" i="1" dirty="0" err="1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учень</a:t>
            </a:r>
            <a:r>
              <a:rPr lang="ru-RU" sz="1800" b="1" i="1" dirty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  </a:t>
            </a:r>
            <a:r>
              <a:rPr lang="ru-RU" sz="1800" b="1" i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9 </a:t>
            </a:r>
            <a:r>
              <a:rPr lang="ru-RU" sz="1800" b="1" i="1" dirty="0" err="1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класу</a:t>
            </a:r>
            <a:r>
              <a:rPr lang="ru-RU" sz="1800" b="1" i="1" dirty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uk-UA" sz="1800" b="1" i="1" dirty="0" err="1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Зачепилівської</a:t>
            </a:r>
            <a:r>
              <a:rPr lang="uk-UA" sz="1800" b="1" i="1" dirty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 загальноосвітньої школи І-ІІІ ступенів </a:t>
            </a:r>
            <a:endParaRPr lang="ru-RU" sz="1800" b="1" i="1" dirty="0">
              <a:solidFill>
                <a:srgbClr val="002060"/>
              </a:solidFill>
              <a:latin typeface="Comic Sans MS" pitchFamily="66" charset="0"/>
              <a:cs typeface="Aharoni" pitchFamily="2" charset="-79"/>
            </a:endParaRPr>
          </a:p>
          <a:p>
            <a:pPr lvl="0"/>
            <a:r>
              <a:rPr lang="uk-UA" sz="1800" b="1" i="1" dirty="0" err="1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Зачепилівської</a:t>
            </a:r>
            <a:r>
              <a:rPr lang="uk-UA" sz="1800" b="1" i="1" dirty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 селищної ради</a:t>
            </a:r>
            <a:endParaRPr lang="ru-RU" sz="1800" b="1" i="1" dirty="0">
              <a:solidFill>
                <a:srgbClr val="002060"/>
              </a:solidFill>
              <a:latin typeface="Comic Sans MS" pitchFamily="66" charset="0"/>
              <a:cs typeface="Aharoni" pitchFamily="2" charset="-79"/>
            </a:endParaRPr>
          </a:p>
          <a:p>
            <a:pPr lvl="0"/>
            <a:r>
              <a:rPr lang="uk-UA" sz="1800" b="1" i="1" dirty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Харківської області</a:t>
            </a:r>
            <a:endParaRPr lang="ru-RU" sz="1800" b="1" i="1" dirty="0">
              <a:solidFill>
                <a:srgbClr val="002060"/>
              </a:solidFill>
              <a:latin typeface="Comic Sans MS" pitchFamily="66" charset="0"/>
              <a:cs typeface="Aharoni" pitchFamily="2" charset="-79"/>
            </a:endParaRPr>
          </a:p>
          <a:p>
            <a:endParaRPr lang="ru-RU" dirty="0"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15732" y="4797152"/>
            <a:ext cx="4572000" cy="8802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Aharoni" pitchFamily="2" charset="-79"/>
              </a:rPr>
              <a:t>Керівник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Aharoni" pitchFamily="2" charset="-79"/>
              </a:rPr>
              <a:t>:</a:t>
            </a:r>
            <a:r>
              <a:rPr lang="uk-UA" sz="1600" b="1" i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Aharoni" pitchFamily="2" charset="-79"/>
              </a:rPr>
              <a:t> Ковтуненко Марина Вікторівна</a:t>
            </a:r>
          </a:p>
          <a:p>
            <a:pPr lvl="0" algn="ctr">
              <a:spcBef>
                <a:spcPct val="20000"/>
              </a:spcBef>
            </a:pPr>
            <a:r>
              <a:rPr lang="uk-UA" sz="1600" i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anose="02020603050405020304" pitchFamily="18" charset="0"/>
              </a:rPr>
              <a:t> вчитель </a:t>
            </a:r>
            <a:r>
              <a:rPr lang="uk-UA" sz="1600" i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anose="02020603050405020304" pitchFamily="18" charset="0"/>
              </a:rPr>
              <a:t>фізики </a:t>
            </a:r>
            <a:r>
              <a:rPr lang="uk-UA" sz="1600" i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anose="02020603050405020304" pitchFamily="18" charset="0"/>
              </a:rPr>
              <a:t>вищої кваліфікаційної категорії</a:t>
            </a:r>
            <a:endParaRPr lang="ru-RU" sz="1600" i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263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r>
              <a:rPr lang="uk-UA" sz="2000" dirty="0" smtClean="0">
                <a:latin typeface="Comic Sans MS" pitchFamily="66" charset="0"/>
              </a:rPr>
              <a:t>Візитка</a:t>
            </a:r>
            <a:r>
              <a:rPr lang="uk-UA" sz="2000" dirty="0" smtClean="0">
                <a:latin typeface="Comic Sans MS" pitchFamily="66" charset="0"/>
              </a:rPr>
              <a:t/>
            </a:r>
            <a:br>
              <a:rPr lang="uk-UA" sz="2000" dirty="0" smtClean="0">
                <a:latin typeface="Comic Sans MS" pitchFamily="66" charset="0"/>
              </a:rPr>
            </a:br>
            <a:r>
              <a:rPr lang="uk-UA" sz="2000" dirty="0" smtClean="0">
                <a:latin typeface="Comic Sans MS" pitchFamily="66" charset="0"/>
              </a:rPr>
              <a:t>Дослідник                                  Керівник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" name="Прямокутник 5"/>
          <p:cNvSpPr/>
          <p:nvPr/>
        </p:nvSpPr>
        <p:spPr>
          <a:xfrm>
            <a:off x="683568" y="3717032"/>
            <a:ext cx="34388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Прізвище: </a:t>
            </a:r>
            <a:r>
              <a:rPr lang="uk-UA" sz="1600" i="1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Ніколенко</a:t>
            </a: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</a:b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Ім'я: 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Іван</a:t>
            </a: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</a:b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По батькові: 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Володимирович</a:t>
            </a: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</a:b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Дата народження: 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06.09.2004</a:t>
            </a: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</a:b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Вік: 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14 років</a:t>
            </a:r>
          </a:p>
          <a:p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Контактний номер: +380660925044</a:t>
            </a:r>
          </a:p>
          <a:p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Електронна адреса:</a:t>
            </a:r>
            <a:r>
              <a:rPr lang="ru-RU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nikjohn@ukr.net</a:t>
            </a:r>
            <a:endParaRPr lang="uk-UA" sz="1600" i="1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  <a:cs typeface="Arial" pitchFamily="34" charset="0"/>
            </a:endParaRPr>
          </a:p>
          <a:p>
            <a:r>
              <a:rPr lang="uk-UA" sz="1600" i="1" dirty="0">
                <a:latin typeface="Arial" pitchFamily="34" charset="0"/>
                <a:cs typeface="Arial" pitchFamily="34" charset="0"/>
              </a:rPr>
              <a:t/>
            </a:r>
            <a:br>
              <a:rPr lang="uk-UA" sz="1600" i="1" dirty="0">
                <a:latin typeface="Arial" pitchFamily="34" charset="0"/>
                <a:cs typeface="Arial" pitchFamily="34" charset="0"/>
              </a:rPr>
            </a:br>
            <a:endParaRPr lang="uk-UA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1"/>
          <p:cNvSpPr/>
          <p:nvPr/>
        </p:nvSpPr>
        <p:spPr>
          <a:xfrm>
            <a:off x="4967536" y="3717032"/>
            <a:ext cx="417646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Прізвище: 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Ковтуненко</a:t>
            </a: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</a:b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Ім'я: 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Марина</a:t>
            </a: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</a:b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По батькові: 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Вікторівна</a:t>
            </a: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</a:b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Посада: учитель фізики</a:t>
            </a:r>
            <a:endParaRPr lang="uk-UA" sz="1600" i="1" dirty="0">
              <a:solidFill>
                <a:schemeClr val="tx2">
                  <a:lumMod val="50000"/>
                </a:schemeClr>
              </a:solidFill>
              <a:latin typeface="Comic Sans MS" pitchFamily="66" charset="0"/>
              <a:cs typeface="Arial" pitchFamily="34" charset="0"/>
            </a:endParaRPr>
          </a:p>
          <a:p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Кваліфікаційна категорія </a:t>
            </a:r>
            <a:r>
              <a:rPr lang="en-US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: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 спеціаліст вищої категорії</a:t>
            </a:r>
          </a:p>
          <a:p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Стаж</a:t>
            </a: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: 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29 </a:t>
            </a: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роки</a:t>
            </a:r>
            <a:b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</a:b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Контактний номер: +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380990800639</a:t>
            </a:r>
          </a:p>
          <a:p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Електронна </a:t>
            </a:r>
            <a:r>
              <a:rPr lang="uk-UA" sz="1600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адреса</a:t>
            </a:r>
            <a:r>
              <a:rPr lang="uk-UA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:</a:t>
            </a:r>
            <a:r>
              <a:rPr lang="ru-RU" sz="1600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 kovtynenkomarina1967@gmail.com</a:t>
            </a:r>
          </a:p>
          <a:p>
            <a:endParaRPr lang="uk-UA" i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2" cstate="print"/>
          <a:srcRect l="30861" t="14405" r="39931" b="48199"/>
          <a:stretch>
            <a:fillRect/>
          </a:stretch>
        </p:blipFill>
        <p:spPr bwMode="auto">
          <a:xfrm>
            <a:off x="1187624" y="1268760"/>
            <a:ext cx="144016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3" cstate="print"/>
          <a:srcRect l="37718" t="34358" r="36645" b="18088"/>
          <a:stretch>
            <a:fillRect/>
          </a:stretch>
        </p:blipFill>
        <p:spPr bwMode="auto">
          <a:xfrm>
            <a:off x="5508104" y="1268760"/>
            <a:ext cx="1656184" cy="22727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50074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133422" y="1052736"/>
            <a:ext cx="8568952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2000" b="1" dirty="0" smtClean="0">
                <a:solidFill>
                  <a:schemeClr val="tx2"/>
                </a:solidFill>
                <a:latin typeface="Comic Sans MS" pitchFamily="66" charset="0"/>
              </a:rPr>
              <a:t>Мета проекту:</a:t>
            </a:r>
            <a:r>
              <a:rPr lang="uk-UA" sz="1600" dirty="0" smtClean="0">
                <a:solidFill>
                  <a:schemeClr val="tx2"/>
                </a:solidFill>
                <a:latin typeface="Comic Sans MS" pitchFamily="66" charset="0"/>
              </a:rPr>
              <a:t/>
            </a:r>
            <a:br>
              <a:rPr lang="uk-UA" sz="1600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uk-UA" sz="16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br>
              <a:rPr lang="uk-UA" sz="1600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uk-UA" sz="1600" i="1" dirty="0" smtClean="0">
                <a:solidFill>
                  <a:schemeClr val="tx2"/>
                </a:solidFill>
                <a:latin typeface="Comic Sans MS" pitchFamily="66" charset="0"/>
              </a:rPr>
              <a:t>1</a:t>
            </a:r>
            <a:r>
              <a:rPr lang="uk-UA" sz="1800" i="1" dirty="0" smtClean="0">
                <a:solidFill>
                  <a:schemeClr val="tx2"/>
                </a:solidFill>
                <a:latin typeface="Comic Sans MS" pitchFamily="66" charset="0"/>
              </a:rPr>
              <a:t>. Навчитися спостерігати  та  пояснювати  фізичні явища.</a:t>
            </a:r>
            <a:br>
              <a:rPr lang="uk-UA" sz="1800" i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uk-UA" sz="1800" i="1" dirty="0" smtClean="0">
                <a:solidFill>
                  <a:schemeClr val="tx2"/>
                </a:solidFill>
                <a:latin typeface="Comic Sans MS" pitchFamily="66" charset="0"/>
              </a:rPr>
              <a:t>2. Виконувати  цікаві  експерименти, використовуючи підручні засоби.</a:t>
            </a:r>
            <a:br>
              <a:rPr lang="uk-UA" sz="1800" i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uk-UA" sz="1800" i="1" dirty="0" smtClean="0">
                <a:solidFill>
                  <a:schemeClr val="tx2"/>
                </a:solidFill>
                <a:latin typeface="Comic Sans MS" pitchFamily="66" charset="0"/>
              </a:rPr>
              <a:t>3. Заохочувати всіх    до  вивчення фізики.</a:t>
            </a:r>
            <a:r>
              <a:rPr lang="uk-UA" sz="1600" i="1" dirty="0" smtClean="0">
                <a:solidFill>
                  <a:schemeClr val="tx2"/>
                </a:solidFill>
                <a:latin typeface="Comic Sans MS" pitchFamily="66" charset="0"/>
              </a:rPr>
              <a:t/>
            </a:r>
            <a:br>
              <a:rPr lang="uk-UA" sz="1600" i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uk-UA" sz="1600" dirty="0" smtClean="0">
                <a:solidFill>
                  <a:schemeClr val="tx2"/>
                </a:solidFill>
                <a:latin typeface="Comic Sans MS" pitchFamily="66" charset="0"/>
              </a:rPr>
              <a:t/>
            </a:r>
            <a:br>
              <a:rPr lang="uk-UA" sz="1600" dirty="0" smtClean="0">
                <a:solidFill>
                  <a:schemeClr val="tx2"/>
                </a:solidFill>
                <a:latin typeface="Comic Sans MS" pitchFamily="66" charset="0"/>
              </a:rPr>
            </a:br>
            <a:endParaRPr lang="ru-RU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422" y="3284984"/>
            <a:ext cx="94507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uk-UA" sz="2000" b="1" dirty="0">
                <a:solidFill>
                  <a:schemeClr val="tx2"/>
                </a:solidFill>
                <a:latin typeface="Comic Sans MS" pitchFamily="66" charset="0"/>
              </a:rPr>
              <a:t>Завдання проекту:</a:t>
            </a:r>
            <a:br>
              <a:rPr lang="uk-UA" sz="2000" b="1" dirty="0">
                <a:solidFill>
                  <a:schemeClr val="tx2"/>
                </a:solidFill>
                <a:latin typeface="Comic Sans MS" pitchFamily="66" charset="0"/>
              </a:rPr>
            </a:br>
            <a:r>
              <a:rPr lang="uk-UA" sz="2000" b="1" dirty="0">
                <a:solidFill>
                  <a:schemeClr val="tx2"/>
                </a:solidFill>
                <a:latin typeface="Comic Sans MS" pitchFamily="66" charset="0"/>
              </a:rPr>
              <a:t/>
            </a:r>
            <a:br>
              <a:rPr lang="uk-UA" sz="2000" b="1" dirty="0">
                <a:solidFill>
                  <a:schemeClr val="tx2"/>
                </a:solidFill>
                <a:latin typeface="Comic Sans MS" pitchFamily="66" charset="0"/>
              </a:rPr>
            </a:br>
            <a:r>
              <a:rPr lang="uk-UA" sz="2000" i="1" dirty="0">
                <a:solidFill>
                  <a:schemeClr val="tx2"/>
                </a:solidFill>
                <a:latin typeface="Comic Sans MS" pitchFamily="66" charset="0"/>
              </a:rPr>
              <a:t>1. Аналіз  джерел  інформації.</a:t>
            </a:r>
            <a:br>
              <a:rPr lang="uk-UA" sz="2000" i="1" dirty="0">
                <a:solidFill>
                  <a:schemeClr val="tx2"/>
                </a:solidFill>
                <a:latin typeface="Comic Sans MS" pitchFamily="66" charset="0"/>
              </a:rPr>
            </a:br>
            <a:r>
              <a:rPr lang="uk-UA" sz="2000" i="1" dirty="0">
                <a:solidFill>
                  <a:schemeClr val="tx2"/>
                </a:solidFill>
                <a:latin typeface="Comic Sans MS" pitchFamily="66" charset="0"/>
              </a:rPr>
              <a:t>2. Розробка  цікавих  дослідів  з </a:t>
            </a:r>
            <a:r>
              <a:rPr lang="uk-UA" sz="2000" i="1" dirty="0" smtClean="0">
                <a:solidFill>
                  <a:schemeClr val="tx2"/>
                </a:solidFill>
                <a:latin typeface="Comic Sans MS" pitchFamily="66" charset="0"/>
              </a:rPr>
              <a:t>використанням води</a:t>
            </a:r>
          </a:p>
          <a:p>
            <a:pPr lvl="0">
              <a:spcBef>
                <a:spcPct val="20000"/>
              </a:spcBef>
            </a:pPr>
            <a:r>
              <a:rPr lang="uk-UA" sz="2000" i="1" dirty="0" smtClean="0">
                <a:solidFill>
                  <a:schemeClr val="tx2"/>
                </a:solidFill>
                <a:latin typeface="Comic Sans MS" pitchFamily="66" charset="0"/>
              </a:rPr>
              <a:t>3. Удосконалення дослідів </a:t>
            </a:r>
            <a:r>
              <a:rPr lang="uk-UA" sz="2000" i="1" dirty="0" err="1" smtClean="0">
                <a:solidFill>
                  <a:schemeClr val="tx2"/>
                </a:solidFill>
                <a:latin typeface="Comic Sans MS" pitchFamily="66" charset="0"/>
              </a:rPr>
              <a:t>Я.І.Перельмана</a:t>
            </a:r>
            <a:endParaRPr lang="uk-UA" sz="2000" i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0">
              <a:spcBef>
                <a:spcPct val="20000"/>
              </a:spcBef>
            </a:pPr>
            <a:endParaRPr lang="uk-UA" sz="2000" i="1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0188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2"/>
            <a:ext cx="7772400" cy="1362075"/>
          </a:xfrm>
        </p:spPr>
        <p:txBody>
          <a:bodyPr/>
          <a:lstStyle/>
          <a:p>
            <a:r>
              <a:rPr lang="uk-UA" dirty="0" smtClean="0">
                <a:latin typeface="Comic Sans MS" panose="030F0702030302020204" pitchFamily="66" charset="0"/>
              </a:rPr>
              <a:t>Дослід 1. «Невиливайка»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79512" y="1560127"/>
            <a:ext cx="4680520" cy="4173129"/>
          </a:xfrm>
        </p:spPr>
        <p:txBody>
          <a:bodyPr>
            <a:noAutofit/>
          </a:bodyPr>
          <a:lstStyle/>
          <a:p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uk-UA" dirty="0" smtClean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Для проведення досліду використовуємо наступні засоби: пляшка з водою, </a:t>
            </a:r>
            <a:r>
              <a:rPr lang="ru-RU" dirty="0" err="1" smtClean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кан</a:t>
            </a:r>
            <a:r>
              <a:rPr lang="uk-UA" dirty="0" err="1" smtClean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целярська</a:t>
            </a:r>
            <a:r>
              <a:rPr lang="uk-UA" dirty="0" smtClean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гумка, шматок бинта, зубочистка.</a:t>
            </a:r>
          </a:p>
          <a:p>
            <a:pPr algn="l"/>
            <a:r>
              <a:rPr lang="uk-UA" dirty="0" smtClean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	Накриваємо пляшку з водою бинтом. Закріплюємо його канцелярською гумкою. Перевертаємо пляшку «догори ногами», і дивуємося чому вода не виливається.</a:t>
            </a:r>
          </a:p>
          <a:p>
            <a:endParaRPr lang="uk-UA" sz="18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171386" y="2383102"/>
            <a:ext cx="2100262" cy="28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77072"/>
            <a:ext cx="2000758" cy="266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161" t="43842" r="61364" b="26744"/>
          <a:stretch/>
        </p:blipFill>
        <p:spPr bwMode="auto">
          <a:xfrm>
            <a:off x="7569316" y="908720"/>
            <a:ext cx="1404664" cy="225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77866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44824"/>
            <a:ext cx="388843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Вода 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не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виливається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навіть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тоді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, коли ми через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невеличкі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отвори </a:t>
            </a:r>
            <a:r>
              <a:rPr lang="ru-RU" sz="20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просуваємо</a:t>
            </a:r>
            <a:r>
              <a:rPr lang="ru-RU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зубочистки.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Чому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це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відбувається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? </a:t>
            </a:r>
            <a:endParaRPr lang="ru-RU" sz="20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	Справа 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в тому,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що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в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комірках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бинта вода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створює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поверхневий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натяг,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який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не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знищується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навіть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коли ми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застосовуємо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сторонні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предмети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  <a:p>
            <a:endParaRPr lang="ru-RU" sz="2200" dirty="0">
              <a:latin typeface="Comic Sans MS" panose="030F0702030302020204" pitchFamily="66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699" t="37051" r="31699" b="6119"/>
          <a:stretch/>
        </p:blipFill>
        <p:spPr bwMode="auto">
          <a:xfrm>
            <a:off x="6372200" y="764703"/>
            <a:ext cx="2160241" cy="364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50634"/>
            <a:ext cx="2611389" cy="3479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08238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latin typeface="Comic Sans MS" panose="030F0702030302020204" pitchFamily="66" charset="0"/>
              </a:rPr>
              <a:t>Дослід 2. «Неньютонівська» рідина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070077" y="836712"/>
            <a:ext cx="1836000" cy="244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Місце для вмісту 2"/>
          <p:cNvSpPr>
            <a:spLocks noGrp="1"/>
          </p:cNvSpPr>
          <p:nvPr>
            <p:ph sz="quarter" idx="14"/>
          </p:nvPr>
        </p:nvSpPr>
        <p:spPr>
          <a:xfrm>
            <a:off x="107504" y="1916832"/>
            <a:ext cx="4038600" cy="57731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	</a:t>
            </a:r>
            <a:r>
              <a:rPr lang="uk-UA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Для приготування такої рідини я застосував воду та звичайний крохмаль.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	</a:t>
            </a:r>
            <a:r>
              <a:rPr lang="uk-UA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Змішав їх у певній пропорції, отримав рідину з дивними властивостями. </a:t>
            </a:r>
            <a:endParaRPr lang="en-US" sz="20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  <a:cs typeface="Arial" panose="020B0604020202020204" pitchFamily="34" charset="0"/>
              </a:rPr>
              <a:t>	</a:t>
            </a:r>
            <a:r>
              <a:rPr lang="uk-UA" sz="2000" dirty="0">
                <a:latin typeface="Comic Sans MS" panose="030F0702030302020204" pitchFamily="66" charset="0"/>
                <a:cs typeface="Arial" panose="020B0604020202020204" pitchFamily="34" charset="0"/>
              </a:rPr>
              <a:t>У</a:t>
            </a:r>
            <a:r>
              <a:rPr lang="uk-UA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неї можна занурити руку, але лише якщо повільно це робити. Вона має текучість, якщо до неї не «прикладати силу». І проявляє властивості твердого тіла, якщо діяти з певною силою.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420887"/>
            <a:ext cx="1908008" cy="2544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21088"/>
            <a:ext cx="1836000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47278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665" y="5661248"/>
            <a:ext cx="295367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На </a:t>
            </a:r>
            <a:r>
              <a:rPr lang="ru-RU" sz="20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ній</a:t>
            </a:r>
            <a:r>
              <a:rPr lang="ru-RU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можна</a:t>
            </a:r>
            <a:r>
              <a:rPr lang="ru-RU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забивати</a:t>
            </a:r>
            <a:r>
              <a:rPr lang="ru-RU" sz="20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  <a:r>
              <a:rPr lang="ru-RU" sz="2000" dirty="0" err="1">
                <a:latin typeface="Comic Sans MS" panose="030F0702030302020204" pitchFamily="66" charset="0"/>
                <a:cs typeface="Arial" panose="020B0604020202020204" pitchFamily="34" charset="0"/>
              </a:rPr>
              <a:t>цвяхи</a:t>
            </a:r>
            <a:r>
              <a:rPr lang="ru-RU" sz="2000" dirty="0">
                <a:latin typeface="Comic Sans MS" panose="030F0702030302020204" pitchFamily="66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66486"/>
            <a:ext cx="302433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E:\John\Новая папка (2)\VID_20190311_094201_Moment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5683" y="581099"/>
            <a:ext cx="2954586" cy="525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John\Новая папка (2)\InkedVID_20190311_094201_Momen_L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7659" y="581099"/>
            <a:ext cx="2952328" cy="524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91659" y="594928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А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під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впливом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сильних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звукових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хвиль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вона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починає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«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танцювати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xmlns="" val="465450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44824"/>
            <a:ext cx="4186808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ru-RU" sz="2000" dirty="0" smtClean="0">
                <a:latin typeface="Comic Sans MS" panose="030F0702030302020204" pitchFamily="66" charset="0"/>
              </a:rPr>
              <a:t>Для </a:t>
            </a:r>
            <a:r>
              <a:rPr lang="ru-RU" sz="2000" dirty="0" err="1" smtClean="0">
                <a:latin typeface="Comic Sans MS" panose="030F0702030302020204" pitchFamily="66" charset="0"/>
              </a:rPr>
              <a:t>створення</a:t>
            </a:r>
            <a:r>
              <a:rPr lang="ru-RU" sz="2000" dirty="0" smtClean="0">
                <a:latin typeface="Comic Sans MS" panose="030F0702030302020204" pitchFamily="66" charset="0"/>
              </a:rPr>
              <a:t> фонтану нам </a:t>
            </a:r>
            <a:r>
              <a:rPr lang="ru-RU" sz="2000" dirty="0" err="1" smtClean="0">
                <a:latin typeface="Comic Sans MS" panose="030F0702030302020204" pitchFamily="66" charset="0"/>
              </a:rPr>
              <a:t>необхідні</a:t>
            </a:r>
            <a:r>
              <a:rPr lang="ru-RU" sz="2000" dirty="0" smtClean="0">
                <a:latin typeface="Comic Sans MS" panose="030F0702030302020204" pitchFamily="66" charset="0"/>
              </a:rPr>
              <a:t> склянка з водою, пробка </a:t>
            </a:r>
            <a:r>
              <a:rPr lang="ru-RU" sz="2000" dirty="0" err="1" smtClean="0">
                <a:latin typeface="Comic Sans MS" panose="030F0702030302020204" pitchFamily="66" charset="0"/>
              </a:rPr>
              <a:t>із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latin typeface="Comic Sans MS" panose="030F0702030302020204" pitchFamily="66" charset="0"/>
              </a:rPr>
              <a:t>скляною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latin typeface="Comic Sans MS" panose="030F0702030302020204" pitchFamily="66" charset="0"/>
              </a:rPr>
              <a:t>трубкою</a:t>
            </a:r>
            <a:r>
              <a:rPr lang="ru-RU" sz="2000" dirty="0" smtClean="0">
                <a:latin typeface="Comic Sans MS" panose="030F0702030302020204" pitchFamily="66" charset="0"/>
              </a:rPr>
              <a:t>, </a:t>
            </a:r>
            <a:r>
              <a:rPr lang="ru-RU" sz="2000" dirty="0" err="1" smtClean="0">
                <a:latin typeface="Comic Sans MS" panose="030F0702030302020204" pitchFamily="66" charset="0"/>
              </a:rPr>
              <a:t>пластилін</a:t>
            </a:r>
            <a:r>
              <a:rPr lang="ru-RU" sz="2000" dirty="0" smtClean="0">
                <a:latin typeface="Comic Sans MS" panose="030F0702030302020204" pitchFamily="66" charset="0"/>
              </a:rPr>
              <a:t>, </a:t>
            </a:r>
            <a:r>
              <a:rPr lang="ru-RU" sz="2000" dirty="0" err="1" smtClean="0">
                <a:latin typeface="Comic Sans MS" panose="030F0702030302020204" pitchFamily="66" charset="0"/>
              </a:rPr>
              <a:t>спиртівка</a:t>
            </a:r>
            <a:r>
              <a:rPr lang="ru-RU" sz="2000" dirty="0" smtClean="0">
                <a:latin typeface="Comic Sans MS" panose="030F0702030302020204" pitchFamily="66" charset="0"/>
              </a:rPr>
              <a:t>, </a:t>
            </a:r>
            <a:r>
              <a:rPr lang="ru-RU" sz="2000" dirty="0" err="1" smtClean="0">
                <a:latin typeface="Comic Sans MS" panose="030F0702030302020204" pitchFamily="66" charset="0"/>
              </a:rPr>
              <a:t>сухий</a:t>
            </a:r>
            <a:r>
              <a:rPr lang="ru-RU" sz="2000" dirty="0" smtClean="0">
                <a:latin typeface="Comic Sans MS" panose="030F0702030302020204" pitchFamily="66" charset="0"/>
              </a:rPr>
              <a:t> спирт, 3-ох </a:t>
            </a:r>
            <a:r>
              <a:rPr lang="ru-RU" sz="2000" dirty="0" err="1" smtClean="0">
                <a:latin typeface="Comic Sans MS" panose="030F0702030302020204" pitchFamily="66" charset="0"/>
              </a:rPr>
              <a:t>літрова</a:t>
            </a:r>
            <a:r>
              <a:rPr lang="ru-RU" sz="2000" dirty="0" smtClean="0">
                <a:latin typeface="Comic Sans MS" panose="030F0702030302020204" pitchFamily="66" charset="0"/>
              </a:rPr>
              <a:t> банка, </a:t>
            </a:r>
            <a:r>
              <a:rPr lang="ru-RU" sz="2000" dirty="0" err="1" smtClean="0">
                <a:latin typeface="Comic Sans MS" panose="030F0702030302020204" pitchFamily="66" charset="0"/>
              </a:rPr>
              <a:t>сірники</a:t>
            </a:r>
            <a:r>
              <a:rPr lang="ru-RU" sz="2000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	</a:t>
            </a:r>
            <a:r>
              <a:rPr lang="ru-RU" sz="2000" dirty="0" err="1" smtClean="0">
                <a:latin typeface="Comic Sans MS" panose="030F0702030302020204" pitchFamily="66" charset="0"/>
              </a:rPr>
              <a:t>Закриваємо</a:t>
            </a:r>
            <a:r>
              <a:rPr lang="ru-RU" sz="2000" dirty="0" smtClean="0">
                <a:latin typeface="Comic Sans MS" panose="030F0702030302020204" pitchFamily="66" charset="0"/>
              </a:rPr>
              <a:t> посудину з водою </a:t>
            </a:r>
            <a:r>
              <a:rPr lang="ru-RU" sz="2000" dirty="0" err="1" smtClean="0">
                <a:latin typeface="Comic Sans MS" panose="030F0702030302020204" pitchFamily="66" charset="0"/>
              </a:rPr>
              <a:t>пробкою</a:t>
            </a:r>
            <a:r>
              <a:rPr lang="ru-RU" sz="2000" dirty="0" smtClean="0">
                <a:latin typeface="Comic Sans MS" panose="030F0702030302020204" pitchFamily="66" charset="0"/>
              </a:rPr>
              <a:t> так, </a:t>
            </a:r>
            <a:r>
              <a:rPr lang="ru-RU" sz="2000" dirty="0" err="1" smtClean="0">
                <a:latin typeface="Comic Sans MS" panose="030F0702030302020204" pitchFamily="66" charset="0"/>
              </a:rPr>
              <a:t>щоб</a:t>
            </a:r>
            <a:r>
              <a:rPr lang="ru-RU" sz="2000" dirty="0" smtClean="0">
                <a:latin typeface="Comic Sans MS" panose="030F0702030302020204" pitchFamily="66" charset="0"/>
              </a:rPr>
              <a:t> трубка </a:t>
            </a:r>
            <a:r>
              <a:rPr lang="ru-RU" sz="2000" dirty="0" err="1" smtClean="0">
                <a:latin typeface="Comic Sans MS" panose="030F0702030302020204" pitchFamily="66" charset="0"/>
              </a:rPr>
              <a:t>була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latin typeface="Comic Sans MS" panose="030F0702030302020204" pitchFamily="66" charset="0"/>
              </a:rPr>
              <a:t>занурена</a:t>
            </a:r>
            <a:r>
              <a:rPr lang="ru-RU" sz="2000" dirty="0" smtClean="0">
                <a:latin typeface="Comic Sans MS" panose="030F0702030302020204" pitchFamily="66" charset="0"/>
              </a:rPr>
              <a:t> не </a:t>
            </a:r>
            <a:r>
              <a:rPr lang="ru-RU" sz="2000" dirty="0" err="1" smtClean="0">
                <a:latin typeface="Comic Sans MS" panose="030F0702030302020204" pitchFamily="66" charset="0"/>
              </a:rPr>
              <a:t>менше</a:t>
            </a:r>
            <a:r>
              <a:rPr lang="ru-RU" sz="2000" dirty="0" smtClean="0">
                <a:latin typeface="Comic Sans MS" panose="030F0702030302020204" pitchFamily="66" charset="0"/>
              </a:rPr>
              <a:t>, </a:t>
            </a:r>
            <a:r>
              <a:rPr lang="ru-RU" sz="2000" dirty="0" err="1" smtClean="0">
                <a:latin typeface="Comic Sans MS" panose="030F0702030302020204" pitchFamily="66" charset="0"/>
              </a:rPr>
              <a:t>ніж</a:t>
            </a:r>
            <a:r>
              <a:rPr lang="ru-RU" sz="2000" dirty="0" smtClean="0">
                <a:latin typeface="Comic Sans MS" panose="030F0702030302020204" pitchFamily="66" charset="0"/>
              </a:rPr>
              <a:t> на половину у воду. Для </a:t>
            </a:r>
            <a:r>
              <a:rPr lang="ru-RU" sz="2000" dirty="0" err="1" smtClean="0">
                <a:latin typeface="Comic Sans MS" panose="030F0702030302020204" pitchFamily="66" charset="0"/>
              </a:rPr>
              <a:t>герметичності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latin typeface="Comic Sans MS" panose="030F0702030302020204" pitchFamily="66" charset="0"/>
              </a:rPr>
              <a:t>застосуємо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latin typeface="Comic Sans MS" panose="030F0702030302020204" pitchFamily="66" charset="0"/>
              </a:rPr>
              <a:t>пластилін</a:t>
            </a:r>
            <a:r>
              <a:rPr lang="ru-RU" sz="2000" dirty="0" smtClean="0">
                <a:latin typeface="Comic Sans MS" panose="030F0702030302020204" pitchFamily="66" charset="0"/>
              </a:rPr>
              <a:t>. 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latin typeface="Comic Sans MS" panose="030F0702030302020204" pitchFamily="66" charset="0"/>
              </a:rPr>
              <a:t>Дослід</a:t>
            </a:r>
            <a:r>
              <a:rPr lang="ru-RU" dirty="0" smtClean="0">
                <a:latin typeface="Comic Sans MS" panose="030F0702030302020204" pitchFamily="66" charset="0"/>
              </a:rPr>
              <a:t> 3. «</a:t>
            </a:r>
            <a:r>
              <a:rPr lang="ru-RU" dirty="0" err="1" smtClean="0">
                <a:latin typeface="Comic Sans MS" panose="030F0702030302020204" pitchFamily="66" charset="0"/>
              </a:rPr>
              <a:t>Домашній</a:t>
            </a:r>
            <a:r>
              <a:rPr lang="ru-RU" dirty="0" smtClean="0">
                <a:latin typeface="Comic Sans MS" panose="030F0702030302020204" pitchFamily="66" charset="0"/>
              </a:rPr>
              <a:t> фонтан»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4168853" y="4056608"/>
            <a:ext cx="1869820" cy="276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9963" y="1512752"/>
            <a:ext cx="2041853" cy="257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8673" y="4056608"/>
            <a:ext cx="2073144" cy="2764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7563" y="1500537"/>
            <a:ext cx="1932401" cy="257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47988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35681" t="28850" r="41097" b="23954"/>
          <a:stretch/>
        </p:blipFill>
        <p:spPr>
          <a:xfrm>
            <a:off x="4932043" y="1105399"/>
            <a:ext cx="4211957" cy="4815191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5" y="3540882"/>
            <a:ext cx="2490181" cy="332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90872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	</a:t>
            </a:r>
            <a:r>
              <a:rPr lang="ru-RU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Запалюємо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спиртівку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, і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розташовуємо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над нею банку,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чекаємо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5-7 секунд,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після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чого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накриваємо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склянку банкою. </a:t>
            </a:r>
            <a:r>
              <a:rPr lang="ru-RU" sz="2000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Спостерігаємо</a:t>
            </a:r>
            <a:r>
              <a:rPr lang="ru-RU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як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працює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наш фонтан. Для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якісного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проведення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досліду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під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склянку треба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покласти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вологу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серветку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085093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ісце для вмісту 7"/>
          <p:cNvSpPr>
            <a:spLocks noGrp="1"/>
          </p:cNvSpPr>
          <p:nvPr>
            <p:ph idx="1"/>
          </p:nvPr>
        </p:nvSpPr>
        <p:spPr>
          <a:xfrm>
            <a:off x="530807" y="2564904"/>
            <a:ext cx="3528392" cy="320547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smtClean="0"/>
              <a:t>	</a:t>
            </a:r>
            <a:r>
              <a:rPr lang="uk-UA" sz="2900" dirty="0" smtClean="0">
                <a:latin typeface="Comic Sans MS" panose="030F0702030302020204" pitchFamily="66" charset="0"/>
              </a:rPr>
              <a:t>Вода, харчові барвники та смужка натуральної тканини білого кольору, одноразові прозорі стаканчики – ось все, що нам потрібно для спостереження дифузії в рідинах.</a:t>
            </a:r>
          </a:p>
          <a:p>
            <a:pPr marL="0" indent="0">
              <a:buNone/>
            </a:pPr>
            <a:r>
              <a:rPr lang="uk-UA" sz="2900" dirty="0" smtClean="0">
                <a:latin typeface="Comic Sans MS" panose="030F0702030302020204" pitchFamily="66" charset="0"/>
              </a:rPr>
              <a:t>	</a:t>
            </a:r>
            <a:endParaRPr lang="uk-UA" sz="2900" dirty="0">
              <a:latin typeface="Comic Sans MS" panose="030F0702030302020204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Comic Sans MS" panose="030F0702030302020204" pitchFamily="66" charset="0"/>
              </a:rPr>
              <a:t>Дослід 4. Яскрава смужка</a:t>
            </a:r>
            <a:endParaRPr lang="uk-UA" dirty="0"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1394908"/>
            <a:ext cx="2232248" cy="29763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3345168"/>
            <a:ext cx="2430271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2622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48166" y="125952"/>
            <a:ext cx="2518386" cy="33153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10134" y="139981"/>
            <a:ext cx="4139952" cy="33256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857" y="164370"/>
            <a:ext cx="2461998" cy="327688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3504060"/>
            <a:ext cx="46306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Розчиняємо</a:t>
            </a:r>
            <a:r>
              <a:rPr lang="ru-RU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барвники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у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воді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розташовуємо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стаканчики у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довільному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порядку по колу і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занурюємо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в них тканину.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Залишаємо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певний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час і </a:t>
            </a:r>
            <a:r>
              <a:rPr lang="ru-RU" sz="2000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спостерігаємо</a:t>
            </a:r>
            <a:r>
              <a:rPr lang="ru-RU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як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кольорова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рідина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піднімається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по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тканині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, і на 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місцях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поєднання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обраних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кольорів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з’являються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нові</a:t>
            </a:r>
            <a:r>
              <a:rPr lang="ru-RU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910"/>
          <a:stretch/>
        </p:blipFill>
        <p:spPr>
          <a:xfrm>
            <a:off x="4932040" y="3465642"/>
            <a:ext cx="2974459" cy="321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9143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1320164"/>
            <a:ext cx="2273766" cy="3031688"/>
          </a:xfrm>
          <a:prstGeom prst="rect">
            <a:avLst/>
          </a:prstGeom>
        </p:spPr>
      </p:pic>
      <p:sp>
        <p:nvSpPr>
          <p:cNvPr id="16" name="Місце для вмісту 15"/>
          <p:cNvSpPr>
            <a:spLocks noGrp="1"/>
          </p:cNvSpPr>
          <p:nvPr>
            <p:ph idx="1"/>
          </p:nvPr>
        </p:nvSpPr>
        <p:spPr>
          <a:xfrm>
            <a:off x="457200" y="2148881"/>
            <a:ext cx="4114800" cy="47091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	</a:t>
            </a:r>
            <a:r>
              <a:rPr lang="uk-UA" sz="2000" dirty="0" smtClean="0">
                <a:latin typeface="Comic Sans MS" panose="030F0702030302020204" pitchFamily="66" charset="0"/>
              </a:rPr>
              <a:t>Воду наливаємо у тарілку, розміщуємо в ній палаючу свічку.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	</a:t>
            </a:r>
            <a:r>
              <a:rPr lang="ru-RU" sz="2000" dirty="0" err="1" smtClean="0">
                <a:latin typeface="Comic Sans MS" panose="030F0702030302020204" pitchFamily="66" charset="0"/>
              </a:rPr>
              <a:t>Накриваємо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свічку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latin typeface="Comic Sans MS" panose="030F0702030302020204" pitchFamily="66" charset="0"/>
              </a:rPr>
              <a:t>склянкою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>
                <a:latin typeface="Comic Sans MS" panose="030F0702030302020204" pitchFamily="66" charset="0"/>
              </a:rPr>
              <a:t>і </a:t>
            </a:r>
            <a:r>
              <a:rPr lang="ru-RU" sz="2000" dirty="0" err="1" smtClean="0">
                <a:latin typeface="Comic Sans MS" panose="030F0702030302020204" pitchFamily="66" charset="0"/>
              </a:rPr>
              <a:t>чекаємо</a:t>
            </a:r>
            <a:r>
              <a:rPr lang="ru-RU" sz="2000" dirty="0" smtClean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поки</a:t>
            </a:r>
            <a:r>
              <a:rPr lang="ru-RU" sz="2000" dirty="0">
                <a:latin typeface="Comic Sans MS" panose="030F0702030302020204" pitchFamily="66" charset="0"/>
              </a:rPr>
              <a:t> вона </a:t>
            </a:r>
            <a:r>
              <a:rPr lang="ru-RU" sz="2000" dirty="0" err="1">
                <a:latin typeface="Comic Sans MS" panose="030F0702030302020204" pitchFamily="66" charset="0"/>
              </a:rPr>
              <a:t>згасне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endParaRPr lang="uk-UA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Comic Sans MS" panose="030F0702030302020204" pitchFamily="66" charset="0"/>
              </a:rPr>
              <a:t>Дослід 5. Плаваюча свічка</a:t>
            </a:r>
            <a:endParaRPr lang="uk-UA" dirty="0"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501008"/>
            <a:ext cx="2376264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2386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1124743"/>
            <a:ext cx="3096344" cy="4128459"/>
          </a:xfrm>
          <a:prstGeom prst="rect">
            <a:avLst/>
          </a:prstGeom>
        </p:spPr>
      </p:pic>
      <p:sp>
        <p:nvSpPr>
          <p:cNvPr id="7" name="Місце для вмісту 6"/>
          <p:cNvSpPr>
            <a:spLocks noGrp="1"/>
          </p:cNvSpPr>
          <p:nvPr>
            <p:ph idx="1"/>
          </p:nvPr>
        </p:nvSpPr>
        <p:spPr>
          <a:xfrm>
            <a:off x="827584" y="1988840"/>
            <a:ext cx="3990644" cy="2592288"/>
          </a:xfrm>
        </p:spPr>
        <p:txBody>
          <a:bodyPr/>
          <a:lstStyle/>
          <a:p>
            <a:pPr marL="0" indent="0">
              <a:buNone/>
            </a:pPr>
            <a:r>
              <a:rPr lang="uk-UA" sz="2000" dirty="0" smtClean="0">
                <a:latin typeface="Comic Sans MS" panose="030F0702030302020204" pitchFamily="66" charset="0"/>
              </a:rPr>
              <a:t>Можна спостерігати, </a:t>
            </a:r>
            <a:r>
              <a:rPr lang="uk-UA" sz="2000" dirty="0">
                <a:latin typeface="Comic Sans MS" panose="030F0702030302020204" pitchFamily="66" charset="0"/>
              </a:rPr>
              <a:t>як вода заповнює склянку, і свічка піднімається разом з водою. Для більшого ефекту воду підфарбовуємо у яскравий колір.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466476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71945" y="2132856"/>
            <a:ext cx="8220536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Comic Sans MS" panose="030F0702030302020204" pitchFamily="66" charset="0"/>
              </a:rPr>
              <a:t>У </a:t>
            </a:r>
            <a:r>
              <a:rPr lang="ru-RU" dirty="0">
                <a:latin typeface="Comic Sans MS" panose="030F0702030302020204" pitchFamily="66" charset="0"/>
              </a:rPr>
              <a:t>мене </a:t>
            </a:r>
            <a:r>
              <a:rPr lang="ru-RU" dirty="0" err="1">
                <a:latin typeface="Comic Sans MS" panose="030F0702030302020204" pitchFamily="66" charset="0"/>
              </a:rPr>
              <a:t>немає</a:t>
            </a:r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err="1">
                <a:latin typeface="Comic Sans MS" panose="030F0702030302020204" pitchFamily="66" charset="0"/>
              </a:rPr>
              <a:t>ніякого</a:t>
            </a:r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smtClean="0">
                <a:latin typeface="Comic Sans MS" panose="030F0702030302020204" pitchFamily="66" charset="0"/>
              </a:rPr>
              <a:t>таланту – є </a:t>
            </a:r>
            <a:r>
              <a:rPr lang="ru-RU" dirty="0" err="1">
                <a:latin typeface="Comic Sans MS" panose="030F0702030302020204" pitchFamily="66" charset="0"/>
              </a:rPr>
              <a:t>лише</a:t>
            </a:r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err="1">
                <a:latin typeface="Comic Sans MS" panose="030F0702030302020204" pitchFamily="66" charset="0"/>
              </a:rPr>
              <a:t>наполегливість</a:t>
            </a:r>
            <a:r>
              <a:rPr lang="ru-RU" dirty="0">
                <a:latin typeface="Comic Sans MS" panose="030F0702030302020204" pitchFamily="66" charset="0"/>
              </a:rPr>
              <a:t> та </a:t>
            </a:r>
            <a:r>
              <a:rPr lang="ru-RU" dirty="0" err="1">
                <a:latin typeface="Comic Sans MS" panose="030F0702030302020204" pitchFamily="66" charset="0"/>
              </a:rPr>
              <a:t>допитливість</a:t>
            </a:r>
            <a:r>
              <a:rPr lang="ru-RU" dirty="0">
                <a:latin typeface="Comic Sans MS" panose="030F0702030302020204" pitchFamily="66" charset="0"/>
              </a:rPr>
              <a:t>. 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67744" y="3861048"/>
            <a:ext cx="6400800" cy="17526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  <a:t>А. </a:t>
            </a:r>
            <a:r>
              <a:rPr lang="ru-RU" dirty="0" err="1">
                <a:solidFill>
                  <a:schemeClr val="bg1"/>
                </a:solidFill>
                <a:latin typeface="Comic Sans MS" panose="030F0702030302020204" pitchFamily="66" charset="0"/>
              </a:rPr>
              <a:t>Ейнштейн</a:t>
            </a: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7741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243</TotalTime>
  <Words>163</Words>
  <Application>Microsoft Office PowerPoint</Application>
  <PresentationFormat>Экран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Всеукраїнський інтерактивний конкурс юних винахідників «МАН-ЮНІОР ДОСЛІДНИК -2019» Номінація “Технік−Юніор” </vt:lpstr>
      <vt:lpstr>Візитка Дослідник                                  Керівник</vt:lpstr>
      <vt:lpstr>Слайд 3</vt:lpstr>
      <vt:lpstr>Дослід 1. «Невиливайка»</vt:lpstr>
      <vt:lpstr>Слайд 5</vt:lpstr>
      <vt:lpstr>Дослід 2. «Неньютонівська» рідина</vt:lpstr>
      <vt:lpstr>Слайд 7</vt:lpstr>
      <vt:lpstr>Дослід 3. «Домашній фонтан»</vt:lpstr>
      <vt:lpstr>Слайд 9</vt:lpstr>
      <vt:lpstr>Дослід 4. Яскрава смужка</vt:lpstr>
      <vt:lpstr>Слайд 11</vt:lpstr>
      <vt:lpstr>Дослід 5. Плаваюча свічка</vt:lpstr>
      <vt:lpstr>Слайд 13</vt:lpstr>
      <vt:lpstr>У мене немає ніякого таланту – є лише наполегливість та допитливість.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інтерактивний конкурс юних винахідників «МАН-ЮНІОР ДОСЛІДНИК -2019» Номінація “Технік−Юніор” </dc:title>
  <dc:creator>user</dc:creator>
  <cp:lastModifiedBy>User</cp:lastModifiedBy>
  <cp:revision>30</cp:revision>
  <dcterms:created xsi:type="dcterms:W3CDTF">2019-04-01T18:34:52Z</dcterms:created>
  <dcterms:modified xsi:type="dcterms:W3CDTF">2019-04-11T17:23:41Z</dcterms:modified>
</cp:coreProperties>
</file>