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7" r:id="rId4"/>
    <p:sldId id="262" r:id="rId5"/>
    <p:sldId id="258" r:id="rId6"/>
    <p:sldId id="278" r:id="rId7"/>
    <p:sldId id="268" r:id="rId8"/>
    <p:sldId id="269" r:id="rId9"/>
    <p:sldId id="274" r:id="rId10"/>
    <p:sldId id="279" r:id="rId11"/>
    <p:sldId id="270" r:id="rId12"/>
    <p:sldId id="272" r:id="rId13"/>
    <p:sldId id="265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98CEF-7BCD-4B3E-B46A-196B5B25AFE9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BBC00-DF3D-49EB-AFBF-BE18979CA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7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BBC00-DF3D-49EB-AFBF-BE18979CAE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9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5B94-FAC4-41A8-9654-5CB7605363D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344C-7041-4050-AE67-352F5D203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6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5B94-FAC4-41A8-9654-5CB7605363D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344C-7041-4050-AE67-352F5D203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5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5B94-FAC4-41A8-9654-5CB7605363D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344C-7041-4050-AE67-352F5D203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3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5B94-FAC4-41A8-9654-5CB7605363D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344C-7041-4050-AE67-352F5D203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6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5B94-FAC4-41A8-9654-5CB7605363D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344C-7041-4050-AE67-352F5D203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7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5B94-FAC4-41A8-9654-5CB7605363D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344C-7041-4050-AE67-352F5D203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8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5B94-FAC4-41A8-9654-5CB7605363D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344C-7041-4050-AE67-352F5D203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1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5B94-FAC4-41A8-9654-5CB7605363D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344C-7041-4050-AE67-352F5D203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2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5B94-FAC4-41A8-9654-5CB7605363D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344C-7041-4050-AE67-352F5D203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3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5B94-FAC4-41A8-9654-5CB7605363D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344C-7041-4050-AE67-352F5D203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5B94-FAC4-41A8-9654-5CB7605363D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344C-7041-4050-AE67-352F5D203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2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5B94-FAC4-41A8-9654-5CB7605363D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344C-7041-4050-AE67-352F5D203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8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im4-tub.yandex.net/i?id=51104748&amp;tov=4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Администратор\Мои документы\e9947d0ae94b8d2e3811564bdc6b2252_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923" y="1"/>
            <a:ext cx="9612923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8892480" cy="374441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Всеукраїнський</a:t>
            </a:r>
            <a:r>
              <a:rPr lang="ru-RU" dirty="0" smtClean="0"/>
              <a:t> </a:t>
            </a:r>
            <a:r>
              <a:rPr lang="ru-RU" dirty="0" err="1" smtClean="0"/>
              <a:t>інтерактивний</a:t>
            </a:r>
            <a:r>
              <a:rPr lang="ru-RU" dirty="0" smtClean="0"/>
              <a:t> конкурс   </a:t>
            </a:r>
            <a:br>
              <a:rPr lang="ru-RU" dirty="0" smtClean="0"/>
            </a:br>
            <a:r>
              <a:rPr lang="ru-RU" dirty="0" smtClean="0"/>
              <a:t> “ МАН-</a:t>
            </a:r>
            <a:r>
              <a:rPr lang="ru-RU" dirty="0" err="1" smtClean="0"/>
              <a:t>Юніор</a:t>
            </a:r>
            <a:r>
              <a:rPr lang="ru-RU" dirty="0" smtClean="0"/>
              <a:t> </a:t>
            </a:r>
            <a:r>
              <a:rPr lang="ru-RU" dirty="0" err="1" smtClean="0"/>
              <a:t>Дослідник</a:t>
            </a:r>
            <a:r>
              <a:rPr lang="ru-RU" dirty="0" smtClean="0"/>
              <a:t> ”    </a:t>
            </a:r>
            <a:br>
              <a:rPr lang="ru-RU" dirty="0" smtClean="0"/>
            </a:br>
            <a:r>
              <a:rPr lang="ru-RU" dirty="0" err="1" smtClean="0"/>
              <a:t>Номінація</a:t>
            </a:r>
            <a:r>
              <a:rPr lang="ru-RU" dirty="0" smtClean="0"/>
              <a:t> “ </a:t>
            </a:r>
            <a:r>
              <a:rPr lang="ru-RU" dirty="0" err="1" smtClean="0"/>
              <a:t>Технік-Юніор</a:t>
            </a:r>
            <a:r>
              <a:rPr lang="ru-RU" dirty="0" smtClean="0"/>
              <a:t> ”</a:t>
            </a:r>
            <a:br>
              <a:rPr lang="ru-RU" dirty="0" smtClean="0"/>
            </a:br>
            <a:r>
              <a:rPr lang="uk-UA" sz="6000" b="1" dirty="0"/>
              <a:t>Т</a:t>
            </a:r>
            <a:r>
              <a:rPr lang="uk-UA" sz="6000" b="1" dirty="0" smtClean="0"/>
              <a:t>аємниці мильних бульбашок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768752" cy="17526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Виконали: Некрутенко Софія, </a:t>
            </a:r>
            <a:r>
              <a:rPr lang="uk-UA" dirty="0" err="1" smtClean="0">
                <a:solidFill>
                  <a:schemeClr val="tx1"/>
                </a:solidFill>
              </a:rPr>
              <a:t>Додатко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Богдана, </a:t>
            </a:r>
            <a:r>
              <a:rPr lang="uk-UA" dirty="0" smtClean="0">
                <a:solidFill>
                  <a:schemeClr val="tx1"/>
                </a:solidFill>
              </a:rPr>
              <a:t>учні </a:t>
            </a:r>
            <a:r>
              <a:rPr lang="en-US" dirty="0" smtClean="0">
                <a:solidFill>
                  <a:schemeClr val="tx1"/>
                </a:solidFill>
              </a:rPr>
              <a:t>9</a:t>
            </a:r>
            <a:r>
              <a:rPr lang="uk-UA" dirty="0" smtClean="0">
                <a:solidFill>
                  <a:schemeClr val="tx1"/>
                </a:solidFill>
              </a:rPr>
              <a:t>-б класу </a:t>
            </a:r>
            <a:r>
              <a:rPr lang="uk-UA" dirty="0" err="1" smtClean="0">
                <a:solidFill>
                  <a:schemeClr val="tx1"/>
                </a:solidFill>
              </a:rPr>
              <a:t>Клавдіївської</a:t>
            </a:r>
            <a:r>
              <a:rPr lang="uk-UA" dirty="0" smtClean="0">
                <a:solidFill>
                  <a:schemeClr val="tx1"/>
                </a:solidFill>
              </a:rPr>
              <a:t> ЗОШ І-ІІІ ступенів імені Олександра Рибалка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Керівник: Міщенко Олена Олександрівна, учитель фізики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9" descr="C:\Documents and Settings\Администратор\Мои документы\0c0f60c818d3ed40eab0bdc5e3b29a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3429000"/>
            <a:ext cx="2282687" cy="285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7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Пояснення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925144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Мильний розчин має малий коефіцієнт поверхневого натягу порівняно зі звичайною водою, що дає змогу утворювати з нього плівки, які мають великі площі поверхонь. Треба пам'ятати, що мильна плівка має два поверхневі шари, кожен з яких намагається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стягнутися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дією сили поверхневого натягу.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Кольорові смуги виникають унаслідок інтерференції світла на тонких плівках. Мильний розчин під дією сили тяжіння стікає  у вертикальному кільці донизу, тому плівка вгорі стає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тоншою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ніж знизу. Утворюється клин мильного розчину ( якщо дивитися переріз плівки), внаслідок чого кольорові смуги вгорі більші, ніж знизу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m4-tub.yandex.net/i?id=51104748&amp;tov=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24"/>
            <a:ext cx="1728160" cy="17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5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736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Дослід 4. </a:t>
            </a:r>
            <a:r>
              <a:rPr lang="ru-RU" dirty="0" err="1"/>
              <a:t>Б</a:t>
            </a:r>
            <a:r>
              <a:rPr lang="ru-RU" dirty="0" err="1" smtClean="0"/>
              <a:t>ульбашка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циліндра</a:t>
            </a:r>
            <a:endParaRPr lang="ru-RU" dirty="0"/>
          </a:p>
        </p:txBody>
      </p:sp>
      <p:pic>
        <p:nvPicPr>
          <p:cNvPr id="5122" name="Picture 2" descr="G:\школа\IMG_20190409_1201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9"/>
            <a:ext cx="2520280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школа\IMG_20190409_1206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46" y="980729"/>
            <a:ext cx="26462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школа\IMG_20190409_120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40" y="980729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школа\IMG_20190409_1206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70245"/>
            <a:ext cx="2915816" cy="38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653136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підняти верхнє кільце на висоту більшу ніж довжина кільця, то циліндр в одній частині стане вужчим, в іншій розшириться, а потім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розпадеться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дві бульбашки.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школа\IMG_20190409_1208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4" y="1417638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школа\IMG_20190409_120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школа\IMG_20190409_1214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90" y="2300122"/>
            <a:ext cx="33923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218258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мильна бульбашка під час видування набуває сферичної форми?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6026" y="2132856"/>
            <a:ext cx="5726134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Тиск повітря, що роздуває мильну бульбашку, передається однаково в усіх напрямках. З іншого боку, для певного об'єму бульбашки площа поверхні її плівки мінімальна лише тоді, коли вона має форму сфери</a:t>
            </a:r>
            <a:r>
              <a:rPr lang="uk-UA" dirty="0"/>
              <a:t>. З точки зору фізики, бульбашка сферична лише в тому випадку, якщо сила тяжіння не примушує переміщуватись рідину в об’ємі плівки бульбашки, і, відповідно, не призводить до того, що плівка внизу виявляється товще, ніж зверху, і форма деформується. </a:t>
            </a:r>
          </a:p>
          <a:p>
            <a:endParaRPr lang="ru-RU" dirty="0"/>
          </a:p>
        </p:txBody>
      </p:sp>
      <p:pic>
        <p:nvPicPr>
          <p:cNvPr id="5" name="Picture 2" descr="G:\школа\IMG_20190409_1201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70" y="1916832"/>
            <a:ext cx="281643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Висновок</a:t>
            </a:r>
            <a:r>
              <a:rPr lang="ru-RU" b="1" dirty="0"/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Отже</a:t>
            </a:r>
            <a:r>
              <a:rPr lang="ru-RU" dirty="0"/>
              <a:t>, </a:t>
            </a:r>
            <a:r>
              <a:rPr lang="ru-RU" dirty="0" err="1" smtClean="0"/>
              <a:t>запропоновані</a:t>
            </a:r>
            <a:r>
              <a:rPr lang="ru-RU" dirty="0" smtClean="0"/>
              <a:t> </a:t>
            </a:r>
            <a:r>
              <a:rPr lang="ru-RU" dirty="0" err="1" smtClean="0"/>
              <a:t>досліди</a:t>
            </a:r>
            <a:r>
              <a:rPr lang="ru-RU" dirty="0" smtClean="0"/>
              <a:t>:</a:t>
            </a:r>
            <a:endParaRPr lang="ru-RU" dirty="0"/>
          </a:p>
          <a:p>
            <a:pPr lvl="0"/>
            <a:r>
              <a:rPr lang="uk-UA" dirty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пізнавальними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розширюють</a:t>
            </a:r>
            <a:r>
              <a:rPr lang="ru-RU" dirty="0" smtClean="0"/>
              <a:t> </a:t>
            </a:r>
            <a:r>
              <a:rPr lang="ru-RU" dirty="0" err="1"/>
              <a:t>кругозір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;</a:t>
            </a:r>
          </a:p>
          <a:p>
            <a:pPr lvl="0"/>
            <a:r>
              <a:rPr lang="ru-RU" dirty="0" err="1" smtClean="0"/>
              <a:t>привчають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самостійної</a:t>
            </a:r>
            <a:r>
              <a:rPr lang="ru-RU" dirty="0"/>
              <a:t> </a:t>
            </a:r>
            <a:r>
              <a:rPr lang="ru-RU" dirty="0" err="1"/>
              <a:t>дослідницької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 </a:t>
            </a:r>
          </a:p>
          <a:p>
            <a:pPr lvl="0"/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поєднувати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з практикою;</a:t>
            </a:r>
          </a:p>
          <a:p>
            <a:pPr lvl="0"/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демонструвати</a:t>
            </a:r>
            <a:r>
              <a:rPr lang="ru-RU" dirty="0"/>
              <a:t> як на уроках </a:t>
            </a:r>
            <a:r>
              <a:rPr lang="ru-RU" dirty="0" err="1"/>
              <a:t>фізики</a:t>
            </a:r>
            <a:r>
              <a:rPr lang="ru-RU" dirty="0"/>
              <a:t> так і </a:t>
            </a:r>
            <a:r>
              <a:rPr lang="ru-RU" dirty="0" smtClean="0"/>
              <a:t>на </a:t>
            </a:r>
            <a:r>
              <a:rPr lang="ru-RU" dirty="0" err="1" smtClean="0"/>
              <a:t>позакласних</a:t>
            </a:r>
            <a:r>
              <a:rPr lang="ru-RU" dirty="0" smtClean="0"/>
              <a:t> </a:t>
            </a:r>
            <a:r>
              <a:rPr lang="ru-RU" dirty="0" err="1" smtClean="0"/>
              <a:t>заняттях</a:t>
            </a:r>
            <a:endParaRPr lang="ru-RU" dirty="0" smtClean="0"/>
          </a:p>
          <a:p>
            <a:pPr marL="0" indent="0">
              <a:buNone/>
            </a:pPr>
            <a:r>
              <a:rPr lang="uk-UA" dirty="0">
                <a:latin typeface="Times New Roman"/>
                <a:ea typeface="Calibri"/>
                <a:cs typeface="Times New Roman"/>
              </a:rPr>
              <a:t>Опрацювали та проаналізували відомості, наведені у нарисах  Я. І.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Перельмана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3078" name="Picture 6" descr="C:\Users\ELENA\Pictures\Картинки1\adolescents_boys_200717_t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93066"/>
            <a:ext cx="2571526" cy="14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Список використаних  джерел 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55160" cy="4525963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Я</a:t>
            </a:r>
            <a:r>
              <a:rPr lang="uk-UA" dirty="0"/>
              <a:t>. І. </a:t>
            </a:r>
            <a:r>
              <a:rPr lang="uk-UA" dirty="0" err="1"/>
              <a:t>Перельман</a:t>
            </a:r>
            <a:r>
              <a:rPr lang="uk-UA" dirty="0"/>
              <a:t>. «</a:t>
            </a:r>
            <a:r>
              <a:rPr lang="uk-UA" dirty="0" err="1"/>
              <a:t>Занимательная</a:t>
            </a:r>
            <a:r>
              <a:rPr lang="uk-UA" dirty="0"/>
              <a:t> фізика. Книга 1»/ видавництво «Наука»: Москва 1971, -216 с.</a:t>
            </a:r>
            <a:endParaRPr lang="ru-RU" dirty="0"/>
          </a:p>
          <a:p>
            <a:pPr lvl="0"/>
            <a:r>
              <a:rPr lang="uk-UA" dirty="0"/>
              <a:t>Я. І. </a:t>
            </a:r>
            <a:r>
              <a:rPr lang="uk-UA" dirty="0" err="1"/>
              <a:t>Перельман</a:t>
            </a:r>
            <a:r>
              <a:rPr lang="uk-UA" dirty="0"/>
              <a:t>. «</a:t>
            </a:r>
            <a:r>
              <a:rPr lang="uk-UA" dirty="0" err="1"/>
              <a:t>Занимательная</a:t>
            </a:r>
            <a:r>
              <a:rPr lang="uk-UA" dirty="0"/>
              <a:t> фізика. </a:t>
            </a:r>
            <a:r>
              <a:rPr lang="uk-UA"/>
              <a:t>Книга 2</a:t>
            </a:r>
            <a:r>
              <a:rPr lang="uk-UA" smtClean="0"/>
              <a:t>»/ </a:t>
            </a:r>
            <a:r>
              <a:rPr lang="uk-UA" dirty="0"/>
              <a:t>видавництво «Наука»: Москва 1976, -278 с</a:t>
            </a:r>
            <a:endParaRPr lang="ru-RU" dirty="0"/>
          </a:p>
          <a:p>
            <a:pPr lvl="0"/>
            <a:r>
              <a:rPr lang="uk-UA" dirty="0" err="1"/>
              <a:t>Старощук</a:t>
            </a:r>
            <a:r>
              <a:rPr lang="uk-UA" dirty="0"/>
              <a:t> В. «Цікаві демонстрації з фізики. Частина І » / </a:t>
            </a:r>
            <a:r>
              <a:rPr lang="uk-UA" dirty="0" err="1"/>
              <a:t>Старощук</a:t>
            </a:r>
            <a:r>
              <a:rPr lang="uk-UA" dirty="0"/>
              <a:t> В. – Тернопіль: Навчальна книга – Богдан, 2002. - 104 с.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ELENA\Pictures\дети\9f4c7997cd1195b82c39bba72c7e0bbd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96481"/>
            <a:ext cx="1979712" cy="23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4536504" cy="5289451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отримання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учнями практичних умінь та навичок при виконанні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дослідів, перетворити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науково-популярні нариси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Я.І.Перельмана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фізичні досліди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 оригінальних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експериментів: «Таємниці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мильних бульбашок».</a:t>
            </a:r>
            <a:endParaRPr lang="uk-UA" sz="36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85010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Мета : </a:t>
            </a:r>
            <a:br>
              <a:rPr lang="ru-RU" b="1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55840" y="764704"/>
            <a:ext cx="4432175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проекту: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ознайомитись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теми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рідин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яка входить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першу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книгу Я.І. Перельмана «Занимательная физика»;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та відбір найбільш ефектних дослідів; відтворити вибрані досліди у власному виконанні, використовуючи найпростіше обладнання та матеріали; здійснити аналіз і дати пояснення  результатів експериментів, використовуючи знання з фізики.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ELENA\Pictures\Книга. Учеба\0115f0dcae42e13f938756ba5ea919e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98734"/>
            <a:ext cx="162720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1268" name="Picture 6" descr="C:\Documents and Settings\Администратор\Мои документы\пузыр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" y="0"/>
            <a:ext cx="99313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25" y="0"/>
            <a:ext cx="5643563" cy="2500313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Мильна бульбашка – тонка багатошарова плівка води, наповнена повітрям, зазвичай у вигляді сфери, яка переливається всіма кольорами веселки.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45774" y="4491831"/>
            <a:ext cx="55102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Проста соломинка нам творить дива!</a:t>
            </a:r>
          </a:p>
          <a:p>
            <a:pPr eaLnBrk="1" hangingPunct="1"/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Візьму</a:t>
            </a:r>
            <a:r>
              <a:rPr lang="ru-RU" sz="2000" b="1" dirty="0">
                <a:solidFill>
                  <a:schemeClr val="bg1"/>
                </a:solidFill>
              </a:rPr>
              <a:t> я до рота і кулька – жива. </a:t>
            </a: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Тендітна</a:t>
            </a:r>
            <a:r>
              <a:rPr lang="ru-RU" sz="2000" b="1" dirty="0">
                <a:solidFill>
                  <a:schemeClr val="bg1"/>
                </a:solidFill>
              </a:rPr>
              <a:t>, тоненька, росте на очах, </a:t>
            </a:r>
          </a:p>
          <a:p>
            <a:pPr eaLnBrk="1" hangingPunct="1"/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Злітає</a:t>
            </a:r>
            <a:r>
              <a:rPr lang="ru-RU" sz="2000" b="1" dirty="0">
                <a:solidFill>
                  <a:schemeClr val="bg1"/>
                </a:solidFill>
              </a:rPr>
              <a:t> і лине, </a:t>
            </a:r>
            <a:r>
              <a:rPr lang="ru-RU" sz="2000" b="1" dirty="0" err="1">
                <a:solidFill>
                  <a:schemeClr val="bg1"/>
                </a:solidFill>
              </a:rPr>
              <a:t>блищить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>
                <a:solidFill>
                  <a:schemeClr val="bg1"/>
                </a:solidFill>
              </a:rPr>
              <a:t>промінцях</a:t>
            </a:r>
            <a:r>
              <a:rPr lang="ru-RU" sz="2000" b="1" dirty="0">
                <a:solidFill>
                  <a:schemeClr val="bg1"/>
                </a:solidFill>
              </a:rPr>
              <a:t>! </a:t>
            </a:r>
          </a:p>
          <a:p>
            <a:pPr eaLnBrk="1" hangingPunct="1"/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Дмухну</a:t>
            </a:r>
            <a:r>
              <a:rPr lang="ru-RU" sz="2000" b="1" dirty="0">
                <a:solidFill>
                  <a:schemeClr val="bg1"/>
                </a:solidFill>
              </a:rPr>
              <a:t> я </a:t>
            </a:r>
            <a:r>
              <a:rPr lang="ru-RU" sz="2000" b="1" dirty="0" err="1">
                <a:solidFill>
                  <a:schemeClr val="bg1"/>
                </a:solidFill>
              </a:rPr>
              <a:t>сильніше</a:t>
            </a:r>
            <a:r>
              <a:rPr lang="ru-RU" sz="2000" b="1" dirty="0">
                <a:solidFill>
                  <a:schemeClr val="bg1"/>
                </a:solidFill>
              </a:rPr>
              <a:t>, хай </a:t>
            </a:r>
            <a:r>
              <a:rPr lang="ru-RU" sz="2000" b="1" dirty="0" err="1">
                <a:solidFill>
                  <a:schemeClr val="bg1"/>
                </a:solidFill>
              </a:rPr>
              <a:t>сонце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сміється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</a:p>
          <a:p>
            <a:pPr eaLnBrk="1" hangingPunct="1"/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це</a:t>
            </a:r>
            <a:r>
              <a:rPr lang="ru-RU" sz="2000" b="1" dirty="0">
                <a:solidFill>
                  <a:schemeClr val="bg1"/>
                </a:solidFill>
              </a:rPr>
              <a:t> з соломинок краса </a:t>
            </a:r>
            <a:r>
              <a:rPr lang="ru-RU" sz="2000" b="1" dirty="0" err="1">
                <a:solidFill>
                  <a:schemeClr val="bg1"/>
                </a:solidFill>
              </a:rPr>
              <a:t>така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ллється</a:t>
            </a:r>
            <a:r>
              <a:rPr lang="ru-RU" sz="2000" b="1" dirty="0">
                <a:solidFill>
                  <a:schemeClr val="bg1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9924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317781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b="1" dirty="0" smtClean="0"/>
              <a:t>Таємниці мильних бульбашок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ОБЛАДНАННЯ </a:t>
            </a:r>
            <a:r>
              <a:rPr lang="ru-RU" dirty="0"/>
              <a:t>:</a:t>
            </a:r>
          </a:p>
          <a:p>
            <a:r>
              <a:rPr lang="ru-RU" dirty="0" smtClean="0"/>
              <a:t>Мильний </a:t>
            </a:r>
            <a:r>
              <a:rPr lang="ru-RU" dirty="0" err="1" smtClean="0"/>
              <a:t>розчин</a:t>
            </a:r>
            <a:r>
              <a:rPr lang="ru-RU" dirty="0" smtClean="0"/>
              <a:t> + </a:t>
            </a:r>
            <a:r>
              <a:rPr lang="ru-RU" dirty="0" err="1" smtClean="0"/>
              <a:t>гліцерин</a:t>
            </a:r>
            <a:endParaRPr lang="ru-RU" dirty="0" smtClean="0"/>
          </a:p>
          <a:p>
            <a:r>
              <a:rPr lang="uk-UA" dirty="0"/>
              <a:t>т</a:t>
            </a:r>
            <a:r>
              <a:rPr lang="uk-UA" dirty="0" smtClean="0"/>
              <a:t>рубки для коктейлю</a:t>
            </a:r>
          </a:p>
          <a:p>
            <a:r>
              <a:rPr lang="ru-RU" dirty="0" smtClean="0"/>
              <a:t>штатив </a:t>
            </a:r>
          </a:p>
          <a:p>
            <a:r>
              <a:rPr lang="uk-UA" dirty="0"/>
              <a:t>м</a:t>
            </a:r>
            <a:r>
              <a:rPr lang="uk-UA" dirty="0" smtClean="0"/>
              <a:t>аленька фігурка</a:t>
            </a:r>
          </a:p>
          <a:p>
            <a:r>
              <a:rPr lang="uk-UA" dirty="0"/>
              <a:t>ш</a:t>
            </a:r>
            <a:r>
              <a:rPr lang="uk-UA" dirty="0" smtClean="0"/>
              <a:t>тучний вазон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G:\школа\IMG_20190409_1138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770697"/>
            <a:ext cx="3491880" cy="46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школа\IMG_20190404_140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14" y="4024562"/>
            <a:ext cx="3708412" cy="27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Проведення </a:t>
            </a:r>
            <a:r>
              <a:rPr lang="uk-UA" dirty="0" smtClean="0"/>
              <a:t>досліду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Дослід </a:t>
            </a:r>
            <a:r>
              <a:rPr lang="uk-UA" dirty="0"/>
              <a:t>1. Кулька в кульці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чистій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холодній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розводимо</a:t>
            </a:r>
            <a:r>
              <a:rPr lang="ru-RU" sz="290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миючий</a:t>
            </a:r>
            <a:r>
              <a:rPr lang="ru-RU" sz="290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290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доволі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густий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розчин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Додаємо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ru-RU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гліцерину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(по об</a:t>
            </a:r>
            <a:r>
              <a:rPr lang="en-US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єму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бульбашки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довше</a:t>
            </a:r>
            <a:r>
              <a:rPr lang="ru-RU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не лопали.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Збираємо піну з поверхні розчину, </a:t>
            </a:r>
            <a:r>
              <a:rPr lang="uk-UA" sz="290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використавши </a:t>
            </a:r>
            <a:r>
              <a:rPr lang="uk-UA" sz="2900" dirty="0">
                <a:ln w="1905">
                  <a:solidFill>
                    <a:schemeClr val="tx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ложечку.</a:t>
            </a:r>
          </a:p>
          <a:p>
            <a:pPr marL="0" indent="0">
              <a:buNone/>
            </a:pP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Набираємо 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у посудну мильного розчину.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Беремо  трубку  та змочуємо  її мильним розчином. Видуваємо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мильну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бульбашку. Вставляємо обережно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в неї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змочену трубку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видуваємо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всередині ще одну мильну 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бульбашку, і ще одну…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G:\школа\IMG_20190409_1154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1" y="1435100"/>
            <a:ext cx="3696891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22912" cy="1143000"/>
          </a:xfrm>
        </p:spPr>
        <p:txBody>
          <a:bodyPr/>
          <a:lstStyle/>
          <a:p>
            <a:r>
              <a:rPr lang="uk-UA" dirty="0" smtClean="0"/>
              <a:t>Пояснення явища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5544616" cy="2409131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Під час доторкання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трубкою до поверхні мильної бульбашки вона не лопається, тому що відразу утворюється нова поверхня плівки, до якої належить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плівка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трубці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3357611"/>
            <a:ext cx="4546848" cy="34172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Запитання:</a:t>
            </a:r>
          </a:p>
          <a:p>
            <a:pPr marL="457200" indent="-457200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Чому за допомогою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змоченої руки можна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видути більші за розміром бульбашки, ніж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із пластикової трубки?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Чому не лопається мильна бульбашка, коли ми протикаємо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її пластиковою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трубкою?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G:\школа\IMG_20190409_120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99392"/>
            <a:ext cx="2778956" cy="37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школа\IMG_20190409_113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024014" cy="40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кола\IMG_20190409_1143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88640"/>
            <a:ext cx="3283649" cy="43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 2.    Предмет в бульбашці</a:t>
            </a:r>
            <a:endParaRPr lang="ru-RU" dirty="0"/>
          </a:p>
        </p:txBody>
      </p:sp>
      <p:pic>
        <p:nvPicPr>
          <p:cNvPr id="2051" name="Picture 3" descr="G:\школа\IMG_20190409_1144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39" y="2996952"/>
            <a:ext cx="2776810" cy="37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1417638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тарілку наливаємо на дно розчину, щоб покрити його шаром 2-3 мм; кладемо квіточку або ставимо предмет попередньо змочивши в розчин. Починаємо поруч із предметом видувати бульбашку і обережно трубкою проштовхуємо предмет всередину.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школа\IMG_20190409_121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15749"/>
            <a:ext cx="3106688" cy="41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:\школа\IMG_20190409_121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1106478"/>
            <a:ext cx="3679304" cy="49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школа\IMG_20190409_1144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31101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школа\IMG_20190409_1147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26643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131840" y="116632"/>
            <a:ext cx="6480720" cy="65973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Робимо  дротяне кільце. Занурюємо його в мильний розчин і повільно витягаємо, тримаючи горизонтально. Утворилася плівка, яка буде прогинатися під дією сили тяжіння. Ставимо кільце з плівкою вертикально. Через деякий час  помічаємо, як зверху почнуть утворюватися кольорові смуги. Поява цих смуг означає, що скоро плівка зникне.</a:t>
            </a:r>
          </a:p>
          <a:p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Запитання: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Чому поява кольорових смуг означає, що плівка скоро лопне?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3635896" cy="165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29200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Мильна плівка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02" y="2092106"/>
            <a:ext cx="3936108" cy="264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5877272"/>
            <a:ext cx="1468252" cy="24889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8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816</Words>
  <Application>Microsoft Office PowerPoint</Application>
  <PresentationFormat>Экран (4:3)</PresentationFormat>
  <Paragraphs>57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Всеукраїнський інтерактивний конкурс     “ МАН-Юніор Дослідник ”     Номінація “ Технік-Юніор ” Таємниці мильних бульбашок</vt:lpstr>
      <vt:lpstr>Мета :  </vt:lpstr>
      <vt:lpstr>Презентация PowerPoint</vt:lpstr>
      <vt:lpstr> Таємниці мильних бульбашок</vt:lpstr>
      <vt:lpstr>Проведення досліду Дослід 1. Кулька в кульці </vt:lpstr>
      <vt:lpstr>Пояснення явища</vt:lpstr>
      <vt:lpstr>Дослід 2.    Предмет в бульбашці</vt:lpstr>
      <vt:lpstr>Презентация PowerPoint</vt:lpstr>
      <vt:lpstr>Презентация PowerPoint</vt:lpstr>
      <vt:lpstr>Пояснення досліду</vt:lpstr>
      <vt:lpstr>Дослід 4. Бульбашка у формі циліндра</vt:lpstr>
      <vt:lpstr>Презентация PowerPoint</vt:lpstr>
      <vt:lpstr>Чому мильна бульбашка під час видування набуває сферичної форми? </vt:lpstr>
      <vt:lpstr>Висновок:  </vt:lpstr>
      <vt:lpstr>Список використаних  джерел 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    “ МАН-Юніор Дослідник ”     Номінація “ Технік-Юніор ” </dc:title>
  <dc:creator>ELENA</dc:creator>
  <cp:lastModifiedBy>Irina</cp:lastModifiedBy>
  <cp:revision>57</cp:revision>
  <dcterms:created xsi:type="dcterms:W3CDTF">2018-04-11T03:12:43Z</dcterms:created>
  <dcterms:modified xsi:type="dcterms:W3CDTF">2019-04-12T07:44:51Z</dcterms:modified>
</cp:coreProperties>
</file>