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9" r:id="rId4"/>
    <p:sldId id="265" r:id="rId5"/>
    <p:sldId id="262" r:id="rId6"/>
    <p:sldId id="260" r:id="rId7"/>
    <p:sldId id="277" r:id="rId8"/>
    <p:sldId id="276" r:id="rId9"/>
    <p:sldId id="273" r:id="rId10"/>
    <p:sldId id="275" r:id="rId11"/>
    <p:sldId id="274" r:id="rId12"/>
    <p:sldId id="258" r:id="rId13"/>
    <p:sldId id="272" r:id="rId14"/>
    <p:sldId id="271" r:id="rId15"/>
    <p:sldId id="270" r:id="rId16"/>
    <p:sldId id="261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339170786247378E-2"/>
          <c:y val="1.0491386039353809E-2"/>
          <c:w val="0.90624407031889276"/>
          <c:h val="0.96383329434374154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380D-4A72-A820-15F90D46814D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380D-4A72-A820-15F90D46814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Лист1!$A$1:$A$3</c:f>
              <c:numCache>
                <c:formatCode>General</c:formatCode>
                <c:ptCount val="3"/>
                <c:pt idx="0">
                  <c:v>2.4</c:v>
                </c:pt>
                <c:pt idx="1">
                  <c:v>82.4</c:v>
                </c:pt>
                <c:pt idx="2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0D-4A72-A820-15F90D468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6600C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0-47DD-4237-B7D2-97FEA3CBB5E6}"/>
              </c:ext>
            </c:extLst>
          </c:dPt>
          <c:dPt>
            <c:idx val="2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1-47DD-4237-B7D2-97FEA3CBB5E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Лист1!$A$1:$A$3</c:f>
              <c:numCache>
                <c:formatCode>General</c:formatCode>
                <c:ptCount val="3"/>
                <c:pt idx="0">
                  <c:v>39</c:v>
                </c:pt>
                <c:pt idx="1">
                  <c:v>32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DD-4237-B7D2-97FEA3CBB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014016"/>
        <c:axId val="67073152"/>
        <c:axId val="0"/>
      </c:bar3DChart>
      <c:catAx>
        <c:axId val="67014016"/>
        <c:scaling>
          <c:orientation val="minMax"/>
        </c:scaling>
        <c:delete val="0"/>
        <c:axPos val="b"/>
        <c:majorTickMark val="out"/>
        <c:minorTickMark val="none"/>
        <c:tickLblPos val="nextTo"/>
        <c:crossAx val="67073152"/>
        <c:crosses val="autoZero"/>
        <c:auto val="1"/>
        <c:lblAlgn val="ctr"/>
        <c:lblOffset val="100"/>
        <c:noMultiLvlLbl val="0"/>
      </c:catAx>
      <c:valAx>
        <c:axId val="67073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014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FF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Лист3!$A$1:$A$3</c:f>
              <c:numCache>
                <c:formatCode>General</c:formatCode>
                <c:ptCount val="3"/>
                <c:pt idx="0">
                  <c:v>32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F2-4F5F-B470-9D6890745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1271424"/>
        <c:axId val="61543168"/>
        <c:axId val="0"/>
      </c:bar3DChart>
      <c:catAx>
        <c:axId val="61271424"/>
        <c:scaling>
          <c:orientation val="minMax"/>
        </c:scaling>
        <c:delete val="0"/>
        <c:axPos val="b"/>
        <c:majorTickMark val="out"/>
        <c:minorTickMark val="none"/>
        <c:tickLblPos val="nextTo"/>
        <c:crossAx val="61543168"/>
        <c:crosses val="autoZero"/>
        <c:auto val="1"/>
        <c:lblAlgn val="ctr"/>
        <c:lblOffset val="100"/>
        <c:noMultiLvlLbl val="0"/>
      </c:catAx>
      <c:valAx>
        <c:axId val="6154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271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92B-A43A-46F3-B8F3-761B3756A611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05CB-AB2A-4690-9266-7F04DFBBB2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062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92B-A43A-46F3-B8F3-761B3756A611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05CB-AB2A-4690-9266-7F04DFBBB2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30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92B-A43A-46F3-B8F3-761B3756A611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05CB-AB2A-4690-9266-7F04DFBBB2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062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92B-A43A-46F3-B8F3-761B3756A611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05CB-AB2A-4690-9266-7F04DFBBB2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12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92B-A43A-46F3-B8F3-761B3756A611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05CB-AB2A-4690-9266-7F04DFBBB2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543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92B-A43A-46F3-B8F3-761B3756A611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05CB-AB2A-4690-9266-7F04DFBBB2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191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92B-A43A-46F3-B8F3-761B3756A611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05CB-AB2A-4690-9266-7F04DFBBB2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39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92B-A43A-46F3-B8F3-761B3756A611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05CB-AB2A-4690-9266-7F04DFBBB2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317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92B-A43A-46F3-B8F3-761B3756A611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05CB-AB2A-4690-9266-7F04DFBBB2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536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92B-A43A-46F3-B8F3-761B3756A611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05CB-AB2A-4690-9266-7F04DFBBB2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499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892B-A43A-46F3-B8F3-761B3756A611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705CB-AB2A-4690-9266-7F04DFBBB2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529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1892B-A43A-46F3-B8F3-761B3756A611}" type="datetimeFigureOut">
              <a:rPr lang="uk-UA" smtClean="0"/>
              <a:pPr/>
              <a:t>19.04.2019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705CB-AB2A-4690-9266-7F04DFBBB24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57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89611"/>
            <a:ext cx="9144000" cy="2142308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</a:rPr>
              <a:t>«</a:t>
            </a:r>
            <a:r>
              <a:rPr lang="uk-UA" sz="4400" b="1" dirty="0" err="1" smtClean="0">
                <a:solidFill>
                  <a:srgbClr val="002060"/>
                </a:solidFill>
              </a:rPr>
              <a:t>Біоіндикаційні</a:t>
            </a:r>
            <a:r>
              <a:rPr lang="uk-UA" sz="4400" b="1" dirty="0" smtClean="0">
                <a:solidFill>
                  <a:srgbClr val="002060"/>
                </a:solidFill>
              </a:rPr>
              <a:t> дослідження екологічного стану с. Вельбівка Гадяцького району»</a:t>
            </a:r>
            <a:endParaRPr lang="uk-UA" sz="4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904411"/>
            <a:ext cx="9144000" cy="600892"/>
          </a:xfrm>
        </p:spPr>
        <p:txBody>
          <a:bodyPr>
            <a:normAutofit/>
          </a:bodyPr>
          <a:lstStyle/>
          <a:p>
            <a:r>
              <a:rPr lang="en-US" dirty="0" smtClean="0"/>
              <a:t>2019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8" y="3960717"/>
            <a:ext cx="3075709" cy="2782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Фото91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8511" y="3960717"/>
            <a:ext cx="3001161" cy="2782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861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4070" y="5194853"/>
            <a:ext cx="6930887" cy="129871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1800" b="1" u="sng" dirty="0" smtClean="0">
                <a:latin typeface="Times New Roman" pitchFamily="18" charset="0"/>
                <a:cs typeface="Times New Roman" pitchFamily="18" charset="0"/>
              </a:rPr>
              <a:t>Примітки: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1 – 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накипні лишайники;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2 –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листуваті лишайники;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кущисті лишайники.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64" y="371061"/>
            <a:ext cx="101917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АНАЛІЗ ЕКОЛОГІЧНИХ ГРУП </a:t>
            </a:r>
          </a:p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ЛИШАЙНИКІВ НА ТЕРИТОРІЇ ШКОЛИ (%)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97565" y="1431235"/>
          <a:ext cx="6891131" cy="3763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CIMG371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1282" y="1603182"/>
            <a:ext cx="3202732" cy="2562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IMG38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8654" y="4337826"/>
            <a:ext cx="3220540" cy="2415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4" descr="IMG_20190409_1611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75455" y="4019600"/>
            <a:ext cx="2011017" cy="268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1973" y="4240695"/>
            <a:ext cx="3181082" cy="2353287"/>
          </a:xfrm>
        </p:spPr>
        <p:txBody>
          <a:bodyPr/>
          <a:lstStyle/>
          <a:p>
            <a:pPr>
              <a:buNone/>
            </a:pP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Примітки: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накипні лишайники;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 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листуваті лишайники;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кущисті лишайники.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300412" y="1378039"/>
          <a:ext cx="8612546" cy="526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80013" y="212035"/>
            <a:ext cx="96319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АНАЛІЗ ЕКОЛОГІЧНИХ ГРУП ЛИШАЙНИКІВ</a:t>
            </a:r>
          </a:p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ТЕРИТОРІЇ НА ДІЛЯНЦІ № 3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IMG38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337" y="1378039"/>
            <a:ext cx="3206075" cy="2404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79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10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2350" y="4957071"/>
            <a:ext cx="2362736" cy="1772052"/>
          </a:xfrm>
        </p:spPr>
      </p:pic>
      <p:pic>
        <p:nvPicPr>
          <p:cNvPr id="5" name="Рисунок 4" descr="Фото10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61714" y="5165538"/>
            <a:ext cx="2256615" cy="1692462"/>
          </a:xfrm>
          <a:prstGeom prst="rect">
            <a:avLst/>
          </a:prstGeom>
        </p:spPr>
      </p:pic>
      <p:pic>
        <p:nvPicPr>
          <p:cNvPr id="6" name="Рисунок 5" descr="Фото10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8058" y="4849979"/>
            <a:ext cx="2815771" cy="1879144"/>
          </a:xfrm>
          <a:prstGeom prst="rect">
            <a:avLst/>
          </a:prstGeom>
        </p:spPr>
      </p:pic>
      <p:graphicFrame>
        <p:nvGraphicFramePr>
          <p:cNvPr id="7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062191"/>
              </p:ext>
            </p:extLst>
          </p:nvPr>
        </p:nvGraphicFramePr>
        <p:xfrm>
          <a:off x="319313" y="850008"/>
          <a:ext cx="11553366" cy="4029514"/>
        </p:xfrm>
        <a:graphic>
          <a:graphicData uri="http://schemas.openxmlformats.org/drawingml/2006/table">
            <a:tbl>
              <a:tblPr/>
              <a:tblGrid>
                <a:gridCol w="2146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1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4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0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ділянки з рослинами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738" marR="20738" marT="10369" marB="103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Втрата хвої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738" marR="20738" marT="10369" marB="103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Покоління хвої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738" marR="20738" marT="10369" marB="103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Восковий наліт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738" marR="20738" marT="10369" marB="103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№1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738" marR="20738" marT="10369" marB="103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0-10%,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непошкоджений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 </a:t>
                      </a: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738" marR="20738" marT="10369" marB="103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розгалуження </a:t>
                      </a: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неповне, кількість поколінь 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 </a:t>
                      </a: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738" marR="20738" marT="10369" marB="103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ушкодження </a:t>
                      </a: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іноді трапляються,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5-9 хвоїнок,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 </a:t>
                      </a: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738" marR="20738" marT="10369" marB="103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738" marR="20738" marT="10369" marB="103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40-60%,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пошкоджений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 </a:t>
                      </a: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738" marR="20738" marT="10369" marB="103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розгалуження </a:t>
                      </a: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неповне, кількість поколінь 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 </a:t>
                      </a: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738" marR="20738" marT="10369" marB="103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ушкодження </a:t>
                      </a: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звичайні,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10-20 хвоїнок,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 </a:t>
                      </a: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738" marR="20738" marT="10369" marB="103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№3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738" marR="20738" marT="10369" marB="103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0-20%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 </a:t>
                      </a: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ушкоджень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 </a:t>
                      </a: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738" marR="20738" marT="10369" marB="103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розгалуження </a:t>
                      </a: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неповне, кількість поколінь 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 </a:t>
                      </a: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738" marR="20738" marT="10369" marB="103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ушкодження </a:t>
                      </a: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іноді трапляються,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5-9 хвоїнок,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 </a:t>
                      </a: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738" marR="20738" marT="10369" marB="103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№4 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738" marR="20738" marT="10369" marB="103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0-20%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 </a:t>
                      </a: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ушкоджень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 </a:t>
                      </a: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738" marR="20738" marT="10369" marB="103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розгалуження </a:t>
                      </a: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неповне, кількість поколінь 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 </a:t>
                      </a: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738" marR="20738" marT="10369" marB="103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ушкодження </a:t>
                      </a: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іноді трапляються,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5-9 хвоїнок,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 </a:t>
                      </a: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0738" marR="20738" marT="10369" marB="1036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 flipH="1">
            <a:off x="537027" y="87532"/>
            <a:ext cx="11335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ДОСЛІДЖЕННЯ ХВОЇ ЯЛИНИ ЗВИЧАЙНОЇ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05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608" y="4353059"/>
            <a:ext cx="11500834" cy="1081826"/>
          </a:xfrm>
        </p:spPr>
        <p:txBody>
          <a:bodyPr/>
          <a:lstStyle/>
          <a:p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Середнє значення площі листа (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 листа, см</a:t>
            </a:r>
            <a:r>
              <a:rPr lang="uk-UA" sz="2000" b="1" u="sng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u="sng" dirty="0"/>
          </a:p>
        </p:txBody>
      </p:sp>
      <p:pic>
        <p:nvPicPr>
          <p:cNvPr id="8" name="Содержимое 7" descr="CIMG4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34338" y="1564496"/>
            <a:ext cx="3875365" cy="2906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181" y="1517453"/>
            <a:ext cx="3722867" cy="2941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82324" y="410817"/>
            <a:ext cx="962737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ВИЗНАЧЕННЯ ВЕЛИЧИНИ ФЛУКТУАЦІЙНОЇ </a:t>
            </a:r>
          </a:p>
          <a:p>
            <a:pPr algn="ctr"/>
            <a:r>
              <a:rPr lang="uk-UA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АСИМЕТРІЇ ЛИСТКОВОЇ ПЛАСТИНКИ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21217" y="5177307"/>
          <a:ext cx="10779616" cy="1236372"/>
        </p:xfrm>
        <a:graphic>
          <a:graphicData uri="http://schemas.openxmlformats.org/drawingml/2006/table">
            <a:tbl>
              <a:tblPr/>
              <a:tblGrid>
                <a:gridCol w="2213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2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0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3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2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Ділянка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 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Ділянка №2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Ділянка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 № 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Ділянка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№ 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0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27,55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26,1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24,9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22,7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19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65916" y="1184857"/>
          <a:ext cx="10715222" cy="5215942"/>
        </p:xfrm>
        <a:graphic>
          <a:graphicData uri="http://schemas.openxmlformats.org/drawingml/2006/table">
            <a:tbl>
              <a:tblPr/>
              <a:tblGrid>
                <a:gridCol w="2677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3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9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7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Місце відбору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Флуктуаційна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  <a:cs typeface="Times New Roman"/>
                        </a:rPr>
                        <a:t>асиметрія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Бали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latin typeface="Times New Roman"/>
                          <a:ea typeface="Times New Roman"/>
                          <a:cs typeface="Times New Roman"/>
                        </a:rPr>
                        <a:t>Характеристика стану повітря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17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Ділянка № 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чисте повітря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17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Ділянка № 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0,063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забруднене повітря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17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Ділянка № 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0,058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відносно чисте повітря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217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Ділянка № 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0,051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чисте повітря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2" descr="le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16676" y="340112"/>
            <a:ext cx="91311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 чистоти повітря на території Вельбівської ЗОШ за морфометричними показниками берези повислої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65125"/>
            <a:ext cx="3091543" cy="737961"/>
          </a:xfrm>
        </p:spPr>
        <p:txBody>
          <a:bodyPr/>
          <a:lstStyle/>
          <a:p>
            <a:r>
              <a:rPr lang="uk-UA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ВИСНОВКИ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3086"/>
            <a:ext cx="10515600" cy="5370285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62500" lnSpcReduction="20000"/>
          </a:bodyPr>
          <a:lstStyle/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біоіндикаційні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дослідження по вивченню чистоти атмосферного повітря на прикладі таких тест-об’єктів, як лишайники, береза повисла, сосна та ялина звичайна.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З’ясовано видовий склад лишайників та встановлено рівні забруднення атмосферного повітря у межах досліджуваної території.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Доведено, що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основними факторами, які впливають на забруднення повітря поблизу Вельбівської ЗОШ є автотранспорт і будинки з пічним опаленням.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Встановили, що на забруднення повітря від викидів автотранспорту (поблизу ділянки № 2) береза повисла реагує зменшенням розмірів асиміляційного органів: площі листка – у 1,3рази, довжини та ширини листкової пластинки – у 1,3-1,4 рази.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Апробовано метод пересадки лишайників з лісосмуги у місця з високим рівнем забруднення повітря (ділянка вздовж автомагістралі).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Показник відносної чистоти атмосферного повітря показав, що на пришкільній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території Вельбівської ЗОШ І-ІІ ступенів (ділянки № 1 та № 3) відносно чисте атмосферне повітря, у порівнянні з промисловими центрами, але територія потребує догляду.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Підтверджено, що на пришкільній території Вельбівської школи сприятлива екологічна ситуація, що важливо для життєдіяльності людей, особливо школярів.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Доведено доцільність проведення уроків з учнями 6-7 класів у «зелених класах».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Визначили, що екологічний стан пришкільної території Вельбівської ЗОШ І-ІІ ступенів за чотирибальною шкалою оцінювання є задовільним, адже для отримання відмінної оцінки необхідно виправити вказані недоліки, які певною мірою можуть впливати 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здоров'я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учнівської молоді.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48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0" y="1117600"/>
            <a:ext cx="7257143" cy="2786743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sz="8800" b="1" u="sng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</a:t>
            </a:r>
            <a:r>
              <a:rPr lang="uk-UA" sz="88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88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88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8800" b="1" u="sng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УВАГУ!</a:t>
            </a:r>
            <a:endParaRPr lang="uk-UA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5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9314" y="5085184"/>
            <a:ext cx="4945158" cy="1368153"/>
          </a:xfrm>
          <a:solidFill>
            <a:srgbClr val="FFFF99"/>
          </a:solidFill>
          <a:ln>
            <a:solidFill>
              <a:srgbClr val="002060"/>
            </a:solidFill>
          </a:ln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uk-UA" sz="2000" b="1" u="sng" dirty="0">
                <a:latin typeface="Times New Roman" pitchFamily="18" charset="0"/>
                <a:cs typeface="Times New Roman" pitchFamily="18" charset="0"/>
              </a:rPr>
              <a:t>Керівник проекту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Кравченко Людмила               </a:t>
            </a:r>
          </a:p>
          <a:p>
            <a:pPr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            Володимирівна, </a:t>
            </a:r>
          </a:p>
          <a:p>
            <a:pPr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учитель хімії і біології,  </a:t>
            </a:r>
          </a:p>
          <a:p>
            <a:pPr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керівник еколого-природничого </a:t>
            </a:r>
          </a:p>
          <a:p>
            <a:pPr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гуртка                                </a:t>
            </a:r>
          </a:p>
          <a:p>
            <a:pPr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                      Вельбівської ЗОШ  І-ІІ  ступенів</a:t>
            </a:r>
            <a:r>
              <a:rPr lang="uk-UA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" descr="D:\dusia\БІЛИКИ\9 клас\КРАВЧЕНКО\РОЗДРУКУВАТИ ФОТО\IMG_0850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92438" y="307238"/>
            <a:ext cx="3240360" cy="4559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93486" y="5085185"/>
            <a:ext cx="4644571" cy="1384995"/>
          </a:xfrm>
          <a:prstGeom prst="rect">
            <a:avLst/>
          </a:prstGeom>
          <a:solidFill>
            <a:srgbClr val="FFFF99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1400" b="1" u="sng" dirty="0"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uk-UA" sz="1400" b="1" u="sng" dirty="0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Недогибченко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Софія 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Андріївна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                          учениця 7 класу</a:t>
            </a:r>
          </a:p>
          <a:p>
            <a:pPr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                           Вельбівської ЗОШ  І-ІІ ступенів</a:t>
            </a:r>
          </a:p>
          <a:p>
            <a:pPr>
              <a:buNone/>
            </a:pP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190409_161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366363" y="307238"/>
            <a:ext cx="3133065" cy="4432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080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1146629"/>
            <a:ext cx="10515600" cy="1770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вивчити 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 проаналізувати стан атмосферного повітря в межах території прилеглої до Вельбівської ЗОШ І-ІІІ ст. </a:t>
            </a:r>
            <a:r>
              <a:rPr lang="uk-UA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 запропонувати заходи щодо його поліпшення.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1854925" y="-1"/>
            <a:ext cx="8569235" cy="992778"/>
          </a:xfrm>
          <a:prstGeom prst="ellipseRibb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 РОБОТИ</a:t>
            </a:r>
            <a:endParaRPr lang="ru-RU" sz="2400" dirty="0"/>
          </a:p>
        </p:txBody>
      </p:sp>
      <p:pic>
        <p:nvPicPr>
          <p:cNvPr id="6" name="Рисунок 5" descr="взя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543" y="2757714"/>
            <a:ext cx="5037887" cy="3628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CIMG35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3942" y="2598057"/>
            <a:ext cx="4687909" cy="35451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8858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9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5350" y="3781697"/>
            <a:ext cx="3108960" cy="3076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90409_161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6591" y="1351281"/>
            <a:ext cx="3493226" cy="4657634"/>
          </a:xfrm>
          <a:prstGeom prst="rect">
            <a:avLst/>
          </a:prstGeom>
        </p:spPr>
      </p:pic>
      <p:sp>
        <p:nvSpPr>
          <p:cNvPr id="7" name="Круглая лента лицом вниз 6"/>
          <p:cNvSpPr/>
          <p:nvPr/>
        </p:nvSpPr>
        <p:spPr>
          <a:xfrm>
            <a:off x="1854925" y="-1"/>
            <a:ext cx="8569235" cy="836023"/>
          </a:xfrm>
          <a:prstGeom prst="ellipseRibb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ru-RU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5430" y="836021"/>
            <a:ext cx="4751036" cy="5797007"/>
          </a:xfrm>
        </p:spPr>
        <p:txBody>
          <a:bodyPr>
            <a:normAutofit fontScale="85000" lnSpcReduction="10000"/>
          </a:bodyPr>
          <a:lstStyle/>
          <a:p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дослідити екологічний стан пришкільної території Вельбівської ЗОШ </a:t>
            </a:r>
            <a:r>
              <a:rPr lang="uk-UA" sz="2500" dirty="0" err="1">
                <a:latin typeface="Times New Roman" pitchFamily="18" charset="0"/>
                <a:cs typeface="Times New Roman" pitchFamily="18" charset="0"/>
              </a:rPr>
              <a:t>біоіндикаційними</a:t>
            </a: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методами; </a:t>
            </a:r>
            <a:r>
              <a:rPr lang="uk-UA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досліджуваних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ділянок</a:t>
            </a: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 пришкільної території;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визначити </a:t>
            </a: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рівень забруднення повітря методом </a:t>
            </a:r>
            <a:r>
              <a:rPr lang="uk-UA" sz="2500" dirty="0" err="1">
                <a:latin typeface="Times New Roman" pitchFamily="18" charset="0"/>
                <a:cs typeface="Times New Roman" pitchFamily="18" charset="0"/>
              </a:rPr>
              <a:t>ліхеноіндикаційних</a:t>
            </a: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 індексів;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вивчити видовий склад лишайників на пришкільній території;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повітря,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спостерігаючи за станом сосни звичайної;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визначити ступінь розвитку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асиметрії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листових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пластинок </a:t>
            </a: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берези повислої;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дослідити </a:t>
            </a:r>
            <a:r>
              <a:rPr lang="uk-UA" sz="2500" dirty="0" err="1">
                <a:latin typeface="Times New Roman" pitchFamily="18" charset="0"/>
                <a:cs typeface="Times New Roman" pitchFamily="18" charset="0"/>
              </a:rPr>
              <a:t>морфометричні</a:t>
            </a: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 показники листків берези повислої </a:t>
            </a:r>
            <a:r>
              <a:rPr lang="uk-UA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залежно від інтенсивності антропогенного 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навантаження.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8" name="Содержимое 5" descr="CIMG38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08746" y="1112611"/>
            <a:ext cx="2797845" cy="1988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9385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857" y="1825624"/>
            <a:ext cx="6429829" cy="4763861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методи порівняльної екології;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таксиметричні методи;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методи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біоіндикації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диференційного визначення видів лишайників за допомогою електронних та інших визначників;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метод визначення проективного покриття за шкалою Браун-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Бланке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ліхеноіндикаційних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індексів,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аналізу морфологічних змін;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статистична обробка експериментальних даних.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1971039" y="217713"/>
            <a:ext cx="8569235" cy="1335316"/>
          </a:xfrm>
          <a:prstGeom prst="ellipseRibb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 ДОСЛІДЖЕННЯ</a:t>
            </a:r>
            <a:endParaRPr lang="ru-RU" sz="2400" b="1" u="sng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43" y="1553029"/>
            <a:ext cx="3188305" cy="23912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7" y="4020456"/>
            <a:ext cx="3488266" cy="26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9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1486"/>
            <a:ext cx="10515600" cy="267062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науково-дослідницька 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робота; </a:t>
            </a:r>
            <a:endParaRPr lang="uk-UA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агітаційно-просвітницька 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діяльність; </a:t>
            </a:r>
            <a:endParaRPr lang="uk-UA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інформаційно-комунікаційна 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діяльність; </a:t>
            </a:r>
            <a:endParaRPr lang="uk-UA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виховна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природоохоронна діяльність, </a:t>
            </a:r>
            <a:endParaRPr lang="uk-UA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проектування </a:t>
            </a:r>
            <a:r>
              <a:rPr lang="uk-UA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 моделювання.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1912982" y="165463"/>
            <a:ext cx="8569235" cy="836023"/>
          </a:xfrm>
          <a:prstGeom prst="ellipseRibb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Напрямки </a:t>
            </a:r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4" y="3672114"/>
            <a:ext cx="3802744" cy="2852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56" y="1001486"/>
            <a:ext cx="3193143" cy="2394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86" y="3672114"/>
            <a:ext cx="3686628" cy="28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4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43211" y="1017431"/>
            <a:ext cx="7431110" cy="3348507"/>
          </a:xfrm>
        </p:spPr>
        <p:txBody>
          <a:bodyPr/>
          <a:lstStyle/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ділянка № 1 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територія шкільного подвір'я</a:t>
            </a:r>
          </a:p>
          <a:p>
            <a:pPr algn="just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поблизу спортивного майданчика;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ділянка № 2 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територія обабіч автомобільної автомагістралі (вздовж вул. Шкільна);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ділянка № 3 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територія шкільного подвір'я на  відстані два метри від автодороги;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ділянка № 4 -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територія шкільного подвір'я на  відстані 50 м від автодороги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le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158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dusia\Школа 2014-2015\2013-2014 н.р\МАН-ЮНІОР ДОСЛІДНИК\Фото лишайники\SAM_72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004" y="1493948"/>
            <a:ext cx="3576055" cy="2515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CIMG38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1820" y="4095481"/>
            <a:ext cx="3606845" cy="256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IMG371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20005" y="4159876"/>
            <a:ext cx="3352017" cy="237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IMG35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38692" y="4257357"/>
            <a:ext cx="3232598" cy="231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021983" y="270457"/>
            <a:ext cx="85386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МОНІТОРИНГОВІ   ДІЛЯНКИ</a:t>
            </a:r>
            <a:endParaRPr lang="ru-RU" sz="36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065" y="425004"/>
            <a:ext cx="1087196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АНАЛІЗ ВИДОВОГО СКЛАДУ ДЕРЕВНОЇ РОСЛИННОСТІ НА ТЕРИТОРІЇ ШКОЛИ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03076" y="4310743"/>
            <a:ext cx="3227895" cy="21802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Примітки: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плодові дерева;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 – хвойні дерева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інші дерева.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04077599"/>
              </p:ext>
            </p:extLst>
          </p:nvPr>
        </p:nvGraphicFramePr>
        <p:xfrm>
          <a:off x="283336" y="1635615"/>
          <a:ext cx="6378722" cy="4997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CIMG4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36908" y="3355414"/>
            <a:ext cx="2142875" cy="2857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02" y="1074721"/>
            <a:ext cx="2385181" cy="1788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29" y="2088270"/>
            <a:ext cx="2723308" cy="20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81878" y="993914"/>
          <a:ext cx="10893287" cy="5665689"/>
        </p:xfrm>
        <a:graphic>
          <a:graphicData uri="http://schemas.openxmlformats.org/drawingml/2006/table">
            <a:tbl>
              <a:tblPr/>
              <a:tblGrid>
                <a:gridCol w="2736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8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8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60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ділянки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190" marR="27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190" marR="27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Покриття лінійне/%/зона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190" marR="27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Вміст діоксиду сірки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190" marR="27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41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Ділянка № 1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190" marR="27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накипні</a:t>
                      </a: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листуваті,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кущисті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190" marR="27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65/зона благополуччя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190" marR="27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0,05 – 0,3 мг/м</a:t>
                      </a:r>
                      <a:r>
                        <a:rPr lang="uk-UA" sz="1600" kern="1200" baseline="30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190" marR="27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2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Ділянка № 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190" marR="27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накипні</a:t>
                      </a: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листуваті,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кущисті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190" marR="27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45/ сильне забруднення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190" marR="27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0,1 – 0,3 мг/м</a:t>
                      </a:r>
                      <a:r>
                        <a:rPr lang="uk-UA" sz="1600" kern="12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190" marR="27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41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Ділянка № 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190" marR="27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накипні</a:t>
                      </a: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листуваті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190" marR="27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80/зона </a:t>
                      </a:r>
                      <a:r>
                        <a:rPr lang="uk-UA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благополуччя, середній</a:t>
                      </a:r>
                      <a:r>
                        <a:rPr lang="uk-UA" sz="16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ступінь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190" marR="27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0,05 – 0,3 мг/м</a:t>
                      </a:r>
                      <a:r>
                        <a:rPr lang="uk-UA" sz="1600" kern="12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190" marR="27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1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Ділянка № 4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190" marR="27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накипні</a:t>
                      </a: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листуваті</a:t>
                      </a: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кущисті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190" marR="27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65/зона благополуччя, помірне забруднення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190" marR="27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0,05 – 0,3 мг/м</a:t>
                      </a:r>
                      <a:r>
                        <a:rPr lang="uk-UA" sz="1600" kern="1200" baseline="30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190" marR="27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91277" y="225287"/>
            <a:ext cx="102094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2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АНАЛІЗ ЛІХЕНОІНДИКАЦІЙНИХ ДОСЛІДЖЕНЬ</a:t>
            </a:r>
            <a:endParaRPr lang="ru-RU" sz="32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9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821</Words>
  <Application>Microsoft Office PowerPoint</Application>
  <PresentationFormat>Широкоэкранный</PresentationFormat>
  <Paragraphs>177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«Біоіндикаційні дослідження екологічного стану с. Вельбівка Гадяцького району»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АНАЛІЗ ВИДОВОГО СКЛАДУ ДЕРЕВНОЇ РОСЛИННОСТІ НА ТЕРИТОРІЇ ШКОЛИ</vt:lpstr>
      <vt:lpstr>Презентация PowerPoint</vt:lpstr>
      <vt:lpstr>Презентация PowerPoint</vt:lpstr>
      <vt:lpstr>Презентация PowerPoint</vt:lpstr>
      <vt:lpstr>Презентация PowerPoint</vt:lpstr>
      <vt:lpstr>Середнє значення площі листа (S листа, см2)</vt:lpstr>
      <vt:lpstr>Презентация PowerPoint</vt:lpstr>
      <vt:lpstr>ВИСНОВКИ</vt:lpstr>
      <vt:lpstr>ДЯКУЄМО 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008</dc:creator>
  <cp:lastModifiedBy>user 008</cp:lastModifiedBy>
  <cp:revision>21</cp:revision>
  <dcterms:created xsi:type="dcterms:W3CDTF">2019-04-11T13:04:13Z</dcterms:created>
  <dcterms:modified xsi:type="dcterms:W3CDTF">2019-04-19T05:47:18Z</dcterms:modified>
</cp:coreProperties>
</file>