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707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48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810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796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74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157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633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030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65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74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40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9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80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42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930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54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34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0E89603-244B-4806-A21B-16F3DA3F9561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C4A2861-6C87-40E0-BA0A-158DFE37D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53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593669"/>
            <a:ext cx="6815669" cy="1792995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«БРАТИ ПЛЕВАКИ. ПАТРІОТИ І ЛИЦАРІ ДУХУ</a:t>
            </a:r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20686" y="2968832"/>
            <a:ext cx="7790213" cy="244631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</a:t>
            </a:r>
            <a:r>
              <a:rPr lang="uk-UA" sz="2400" b="1" dirty="0" smtClean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 підготувала: </a:t>
            </a:r>
          </a:p>
          <a:p>
            <a:pPr algn="just"/>
            <a:r>
              <a:rPr lang="uk-UA" sz="2400" b="1" dirty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dirty="0" smtClean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Михайличенко </a:t>
            </a:r>
            <a:r>
              <a:rPr lang="uk-UA" sz="2400" b="1" dirty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Злата, </a:t>
            </a:r>
            <a:r>
              <a:rPr lang="uk-UA" sz="2400" b="1" dirty="0" smtClean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учениця </a:t>
            </a:r>
            <a:r>
              <a:rPr lang="uk-UA" sz="2400" b="1" dirty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8-б </a:t>
            </a:r>
            <a:r>
              <a:rPr lang="uk-UA" sz="2400" b="1" dirty="0" smtClean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класу</a:t>
            </a:r>
          </a:p>
          <a:p>
            <a:r>
              <a:rPr lang="uk-UA" sz="2000" b="1" dirty="0" smtClean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спеціалізованої економіко-правової школи приватного   </a:t>
            </a:r>
          </a:p>
          <a:p>
            <a:r>
              <a:rPr lang="uk-UA" sz="2000" b="1" dirty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000" b="1" dirty="0" smtClean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вищого навчального закладу «Харківський гуманітарний </a:t>
            </a:r>
          </a:p>
          <a:p>
            <a:r>
              <a:rPr lang="uk-UA" sz="2000" b="1" dirty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000" b="1" dirty="0" smtClean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університет «Народна українська академія», м. Харків </a:t>
            </a:r>
          </a:p>
          <a:p>
            <a:r>
              <a:rPr lang="uk-UA" sz="2000" b="1" dirty="0" smtClean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Науковий керівник: Тарасенко Вадим Степанович, вчитель </a:t>
            </a:r>
            <a:r>
              <a:rPr lang="uk-UA" sz="2000" b="1" smtClean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історії </a:t>
            </a:r>
            <a:r>
              <a:rPr lang="uk-UA" sz="2000" b="1" smtClean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 </a:t>
            </a:r>
            <a:r>
              <a:rPr lang="uk-UA" sz="2000" b="1" smtClean="0">
                <a:solidFill>
                  <a:srgbClr val="A4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географії</a:t>
            </a:r>
            <a:endParaRPr lang="uk-UA" sz="2000" b="1" dirty="0" smtClean="0">
              <a:solidFill>
                <a:srgbClr val="A4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05" y="3093077"/>
            <a:ext cx="1368000" cy="167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62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087" y="934631"/>
            <a:ext cx="11022521" cy="24102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Наукова  спадщина  </a:t>
            </a:r>
            <a: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Миколи  Антоновича  </a:t>
            </a:r>
            <a:r>
              <a:rPr lang="uk-UA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Плевака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4974" t="22854" r="30183" b="9192"/>
          <a:stretch/>
        </p:blipFill>
        <p:spPr bwMode="auto">
          <a:xfrm>
            <a:off x="577087" y="1371600"/>
            <a:ext cx="2886580" cy="4503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9147" t="22854" r="33495" b="23152"/>
          <a:stretch/>
        </p:blipFill>
        <p:spPr bwMode="auto">
          <a:xfrm>
            <a:off x="8647608" y="1391194"/>
            <a:ext cx="2952000" cy="45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222" t="14046" r="12575" b="13405"/>
          <a:stretch/>
        </p:blipFill>
        <p:spPr bwMode="auto">
          <a:xfrm>
            <a:off x="3592287" y="1798591"/>
            <a:ext cx="4909148" cy="3831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2926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4" y="780783"/>
            <a:ext cx="6935189" cy="129739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ОЛЕКСАНДР  АНТОНОВИЧ  ПЛЕВАКО </a:t>
            </a:r>
            <a:r>
              <a:rPr lang="ru-RU" b="1" dirty="0" smtClean="0">
                <a:solidFill>
                  <a:srgbClr val="C00000"/>
                </a:solidFill>
              </a:rPr>
              <a:t>-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ЕКОНОМІСТ,  ДИТЯЧИЙ ПИСЬМЕННИК</a:t>
            </a:r>
            <a:r>
              <a:rPr lang="ru-RU" sz="1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 descr="Олександр Плевако"/>
          <p:cNvPicPr>
            <a:picLocks noGrp="1"/>
          </p:cNvPicPr>
          <p:nvPr>
            <p:ph idx="1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593668" y="780783"/>
            <a:ext cx="3709101" cy="5094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2519" y="1923803"/>
            <a:ext cx="6614556" cy="3951535"/>
          </a:xfrm>
        </p:spPr>
        <p:txBody>
          <a:bodyPr>
            <a:normAutofit fontScale="92500"/>
          </a:bodyPr>
          <a:lstStyle/>
          <a:p>
            <a:pPr algn="just"/>
            <a:r>
              <a:rPr lang="uk-UA" sz="2400" b="1" dirty="0" smtClean="0"/>
              <a:t>Наймолодший </a:t>
            </a:r>
            <a:r>
              <a:rPr lang="uk-UA" sz="2400" b="1" dirty="0"/>
              <a:t>з </a:t>
            </a:r>
            <a:r>
              <a:rPr lang="uk-UA" sz="2400" b="1" dirty="0" smtClean="0"/>
              <a:t>братів</a:t>
            </a:r>
            <a:r>
              <a:rPr lang="uk-UA" sz="2400" b="1" dirty="0"/>
              <a:t>, </a:t>
            </a:r>
            <a:r>
              <a:rPr lang="uk-UA" sz="2400" b="1" dirty="0" smtClean="0"/>
              <a:t>теж був у складі армії  </a:t>
            </a:r>
            <a:r>
              <a:rPr lang="uk-UA" sz="2400" b="1" dirty="0"/>
              <a:t>УНР, </a:t>
            </a:r>
            <a:r>
              <a:rPr lang="uk-UA" sz="2400" b="1" dirty="0" smtClean="0"/>
              <a:t>воював проти більшовиків</a:t>
            </a:r>
            <a:r>
              <a:rPr lang="uk-UA" sz="2400" b="1" dirty="0"/>
              <a:t>. </a:t>
            </a:r>
            <a:r>
              <a:rPr lang="uk-UA" sz="2400" b="1" dirty="0" smtClean="0"/>
              <a:t>Після періоду визвольних змагань став провідним  фахівцем </a:t>
            </a:r>
            <a:r>
              <a:rPr lang="uk-UA" sz="2400" b="1" dirty="0"/>
              <a:t>з </a:t>
            </a:r>
            <a:r>
              <a:rPr lang="uk-UA" sz="2400" b="1" dirty="0" smtClean="0"/>
              <a:t>історії </a:t>
            </a:r>
            <a:r>
              <a:rPr lang="uk-UA" sz="2400" b="1" dirty="0"/>
              <a:t>цукрової </a:t>
            </a:r>
            <a:r>
              <a:rPr lang="uk-UA" sz="2400" b="1" dirty="0" smtClean="0"/>
              <a:t>промисловості  </a:t>
            </a:r>
            <a:r>
              <a:rPr lang="uk-UA" sz="2400" b="1" dirty="0"/>
              <a:t>України. </a:t>
            </a:r>
            <a:r>
              <a:rPr lang="uk-UA" sz="2400" b="1" dirty="0" smtClean="0"/>
              <a:t>Зазнав переслідувань з боку радянської влади. Кілька разів був заарештований</a:t>
            </a:r>
            <a:r>
              <a:rPr lang="uk-UA" sz="2400" b="1" dirty="0"/>
              <a:t>, </a:t>
            </a:r>
            <a:r>
              <a:rPr lang="uk-UA" sz="2400" b="1" dirty="0" smtClean="0"/>
              <a:t>26 </a:t>
            </a:r>
            <a:r>
              <a:rPr lang="uk-UA" sz="2400" b="1" dirty="0"/>
              <a:t>років </a:t>
            </a:r>
            <a:r>
              <a:rPr lang="uk-UA" sz="2400" b="1" dirty="0" smtClean="0"/>
              <a:t>провів </a:t>
            </a:r>
            <a:r>
              <a:rPr lang="uk-UA" sz="2400" b="1" dirty="0"/>
              <a:t>у </a:t>
            </a:r>
            <a:r>
              <a:rPr lang="uk-UA" sz="2400" b="1" dirty="0" smtClean="0"/>
              <a:t>таборах і </a:t>
            </a:r>
            <a:r>
              <a:rPr lang="uk-UA" sz="2400" b="1" dirty="0"/>
              <a:t>тюрмах. </a:t>
            </a:r>
            <a:r>
              <a:rPr lang="uk-UA" sz="2400" b="1" dirty="0" smtClean="0"/>
              <a:t>Після реабілітації займатися науковою </a:t>
            </a:r>
            <a:r>
              <a:rPr lang="uk-UA" sz="2400" b="1" dirty="0"/>
              <a:t>діяльністю </a:t>
            </a:r>
            <a:r>
              <a:rPr lang="uk-UA" sz="2400" b="1" dirty="0" smtClean="0"/>
              <a:t>вже не міг</a:t>
            </a:r>
            <a:r>
              <a:rPr lang="uk-UA" sz="2400" b="1" dirty="0"/>
              <a:t>. </a:t>
            </a:r>
            <a:r>
              <a:rPr lang="uk-UA" sz="2400" b="1" dirty="0" smtClean="0"/>
              <a:t>Але за </a:t>
            </a:r>
            <a:r>
              <a:rPr lang="uk-UA" sz="2400" b="1" dirty="0"/>
              <a:t>підтримки українського поета Максима Рильського </a:t>
            </a:r>
            <a:r>
              <a:rPr lang="uk-UA" sz="2400" b="1" dirty="0" smtClean="0"/>
              <a:t>став  </a:t>
            </a:r>
            <a:r>
              <a:rPr lang="uk-UA" sz="2400" b="1" dirty="0"/>
              <a:t>дитячим  письменником</a:t>
            </a:r>
            <a:r>
              <a:rPr lang="uk-UA" sz="2400" b="1" dirty="0" smtClean="0"/>
              <a:t>. Писав оповідання про життя тварин.</a:t>
            </a:r>
            <a:endParaRPr lang="ru-RU" sz="2400" b="1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286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36334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1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Книги  для  дітей,  написані  Олександром  </a:t>
            </a:r>
            <a:r>
              <a:rPr lang="uk-UA" sz="3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Плеваком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SAM_8620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/>
          <a:stretch>
            <a:fillRect/>
          </a:stretch>
        </p:blipFill>
        <p:spPr bwMode="auto">
          <a:xfrm>
            <a:off x="1828801" y="1345476"/>
            <a:ext cx="3605348" cy="466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Описание: D:\Двуречанский район\Фото 1\SAM_70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53" y="1345475"/>
            <a:ext cx="3631475" cy="4663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94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580" y="483326"/>
            <a:ext cx="10945174" cy="1436914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Брати </a:t>
            </a:r>
            <a:r>
              <a:rPr lang="uk-UA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Плеваки</a:t>
            </a: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ф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ото: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«Усі 4 брати. Зліва – Сашко, Петро, Семен та Микола Антонович. Літо 1918 року, м. Харків. Микола Антонович на той час був директором 1-ої в Харкові української гімназії ім. Б. Грінченка.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575" t="19778" r="5821" b="16489"/>
          <a:stretch/>
        </p:blipFill>
        <p:spPr bwMode="auto">
          <a:xfrm>
            <a:off x="2625634" y="1933301"/>
            <a:ext cx="7249886" cy="4310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9448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62594" y="522514"/>
            <a:ext cx="9823269" cy="5303519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ВИСНОВКИ</a:t>
            </a:r>
          </a:p>
          <a:p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Доля 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братів 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Плеваків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  є  типовою  для  учасників  визвольних  змагань  1917 – 1921  років.  Радянська  влада  вважала  їх  небезпечними  навіть  після  своєї  перемоги  і  не  могла  пробачити  їм  глибокі  патріотичні  почуття  до  України.  Тому  вже  наприкінці 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1920-х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років  почалося  переслідування  представників  української  інтелігенції,  в  першу  чергу  борців  за  незалежність  України.  Микола,  Семен  і  Олександр 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Плеваки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  могли  зробити  набагато  більше  для  своєї  Батьківщини,  якби  не  стали  жертвами  сталінських  репресій.  Брати 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Плеваки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,  як  і  тисячі  інших  патріотів,  поклали  своє  життя  заради  того,  щоб  український  народ  мав  свою  державу. 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І  ми  маємо  завжди  </a:t>
            </a:r>
            <a:r>
              <a:rPr lang="uk-UA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памʼятати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 якою 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ціною  дісталася  нам 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омріяна  незалежність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9814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395" y="463138"/>
            <a:ext cx="10830296" cy="5070763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>
                <a:solidFill>
                  <a:srgbClr val="C00000"/>
                </a:solidFill>
              </a:rPr>
              <a:t>                                     СПИСОК ВИКОРИСТАНИХ ДЖЕРЕЛ</a:t>
            </a:r>
            <a:r>
              <a:rPr lang="ru-RU" sz="1400" b="1" dirty="0" smtClean="0">
                <a:solidFill>
                  <a:srgbClr val="C00000"/>
                </a:solidFill>
              </a:rPr>
              <a:t/>
            </a:r>
            <a:br>
              <a:rPr lang="ru-RU" sz="1400" b="1" dirty="0" smtClean="0">
                <a:solidFill>
                  <a:srgbClr val="C00000"/>
                </a:solidFill>
              </a:rPr>
            </a:br>
            <a:r>
              <a:rPr lang="ru-RU" sz="1400" dirty="0" smtClean="0"/>
              <a:t>1</a:t>
            </a:r>
            <a:r>
              <a:rPr lang="ru-RU" sz="1400" dirty="0"/>
              <a:t>.	</a:t>
            </a:r>
            <a:r>
              <a:rPr lang="ru-RU" sz="1800" dirty="0" err="1"/>
              <a:t>Білокінь</a:t>
            </a:r>
            <a:r>
              <a:rPr lang="ru-RU" sz="1800" dirty="0"/>
              <a:t> С. Плевако </a:t>
            </a:r>
            <a:r>
              <a:rPr lang="ru-RU" sz="1800" dirty="0" err="1"/>
              <a:t>Микола</a:t>
            </a:r>
            <a:r>
              <a:rPr lang="ru-RU" sz="1800" dirty="0"/>
              <a:t> Антонович / С. </a:t>
            </a:r>
            <a:r>
              <a:rPr lang="ru-RU" sz="1800" dirty="0" err="1"/>
              <a:t>Білокінь</a:t>
            </a:r>
            <a:r>
              <a:rPr lang="ru-RU" sz="1800" dirty="0"/>
              <a:t> // </a:t>
            </a:r>
            <a:r>
              <a:rPr lang="ru-RU" sz="1800" dirty="0" err="1"/>
              <a:t>Довідник</a:t>
            </a:r>
            <a:r>
              <a:rPr lang="ru-RU" sz="1800" dirty="0"/>
              <a:t> з </a:t>
            </a:r>
            <a:r>
              <a:rPr lang="ru-RU" sz="1800" dirty="0" err="1"/>
              <a:t>історії</a:t>
            </a:r>
            <a:r>
              <a:rPr lang="ru-RU" sz="1800" dirty="0"/>
              <a:t> </a:t>
            </a:r>
            <a:r>
              <a:rPr lang="ru-RU" sz="1800" dirty="0" err="1"/>
              <a:t>України</a:t>
            </a:r>
            <a:r>
              <a:rPr lang="ru-RU" sz="1800" dirty="0"/>
              <a:t> (А – Я) / за </a:t>
            </a:r>
            <a:r>
              <a:rPr lang="ru-RU" sz="1800" dirty="0" err="1"/>
              <a:t>заг</a:t>
            </a:r>
            <a:r>
              <a:rPr lang="ru-RU" sz="1800" dirty="0"/>
              <a:t>. ред. І. </a:t>
            </a:r>
            <a:r>
              <a:rPr lang="ru-RU" sz="1800" dirty="0" err="1"/>
              <a:t>Підкови</a:t>
            </a:r>
            <a:r>
              <a:rPr lang="ru-RU" sz="1800" dirty="0"/>
              <a:t>, Р.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 </a:t>
            </a:r>
            <a:r>
              <a:rPr lang="ru-RU" sz="1800" dirty="0" smtClean="0"/>
              <a:t>        Шуста</a:t>
            </a:r>
            <a:r>
              <a:rPr lang="ru-RU" sz="1800" dirty="0"/>
              <a:t>. – Вид. 2-ге, </a:t>
            </a:r>
            <a:r>
              <a:rPr lang="ru-RU" sz="1800" dirty="0" err="1"/>
              <a:t>доопрац</a:t>
            </a:r>
            <a:r>
              <a:rPr lang="ru-RU" sz="1800" dirty="0"/>
              <a:t>. і </a:t>
            </a:r>
            <a:r>
              <a:rPr lang="ru-RU" sz="1800" dirty="0" err="1"/>
              <a:t>допов</a:t>
            </a:r>
            <a:r>
              <a:rPr lang="ru-RU" sz="1800" dirty="0"/>
              <a:t>. – </a:t>
            </a:r>
            <a:r>
              <a:rPr lang="ru-RU" sz="1800" dirty="0" err="1"/>
              <a:t>Київ</a:t>
            </a:r>
            <a:r>
              <a:rPr lang="ru-RU" sz="1800" dirty="0"/>
              <a:t>, 2001.</a:t>
            </a:r>
            <a:br>
              <a:rPr lang="ru-RU" sz="1800" dirty="0"/>
            </a:br>
            <a:r>
              <a:rPr lang="ru-RU" sz="1800" dirty="0" smtClean="0"/>
              <a:t>2.</a:t>
            </a:r>
            <a:r>
              <a:rPr lang="ru-RU" sz="1800" dirty="0"/>
              <a:t>	</a:t>
            </a:r>
            <a:r>
              <a:rPr lang="ru-RU" sz="1800" dirty="0" err="1"/>
              <a:t>Вірний</a:t>
            </a:r>
            <a:r>
              <a:rPr lang="ru-RU" sz="1800" dirty="0"/>
              <a:t>. – К.:  Веселка,  1978. – 197  с.:  </a:t>
            </a:r>
            <a:r>
              <a:rPr lang="ru-RU" sz="1800" dirty="0" err="1"/>
              <a:t>іл</a:t>
            </a:r>
            <a:r>
              <a:rPr lang="ru-RU" sz="1800" dirty="0"/>
              <a:t>. </a:t>
            </a:r>
            <a:br>
              <a:rPr lang="ru-RU" sz="1800" dirty="0"/>
            </a:br>
            <a:r>
              <a:rPr lang="ru-RU" sz="1800" dirty="0" smtClean="0"/>
              <a:t>3.</a:t>
            </a:r>
            <a:r>
              <a:rPr lang="ru-RU" sz="1800" dirty="0"/>
              <a:t>	</a:t>
            </a:r>
            <a:r>
              <a:rPr lang="ru-RU" sz="1800" dirty="0" err="1"/>
              <a:t>Державний</a:t>
            </a:r>
            <a:r>
              <a:rPr lang="ru-RU" sz="1800" dirty="0"/>
              <a:t> </a:t>
            </a:r>
            <a:r>
              <a:rPr lang="ru-RU" sz="1800" dirty="0" err="1"/>
              <a:t>архів</a:t>
            </a:r>
            <a:r>
              <a:rPr lang="ru-RU" sz="1800" dirty="0"/>
              <a:t> </a:t>
            </a:r>
            <a:r>
              <a:rPr lang="ru-RU" sz="1800" dirty="0" err="1"/>
              <a:t>Харківської</a:t>
            </a:r>
            <a:r>
              <a:rPr lang="ru-RU" sz="1800" dirty="0"/>
              <a:t> </a:t>
            </a:r>
            <a:r>
              <a:rPr lang="ru-RU" sz="1800" dirty="0" err="1"/>
              <a:t>області</a:t>
            </a:r>
            <a:r>
              <a:rPr lang="ru-RU" sz="1800" dirty="0"/>
              <a:t>. – Ф. Р-921. – Оп. 1. – </a:t>
            </a:r>
            <a:r>
              <a:rPr lang="ru-RU" sz="1800" dirty="0" err="1"/>
              <a:t>Спр</a:t>
            </a:r>
            <a:r>
              <a:rPr lang="ru-RU" sz="1800" dirty="0"/>
              <a:t>. 14. – </a:t>
            </a:r>
            <a:r>
              <a:rPr lang="ru-RU" sz="1800" dirty="0" err="1"/>
              <a:t>Арк</a:t>
            </a:r>
            <a:r>
              <a:rPr lang="ru-RU" sz="1800" dirty="0"/>
              <a:t>. 9–10, 15, 23–24, 26–27</a:t>
            </a:r>
            <a:r>
              <a:rPr lang="ru-RU" sz="1800" dirty="0" smtClean="0"/>
              <a:t>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4</a:t>
            </a:r>
            <a:r>
              <a:rPr lang="ru-RU" sz="1800" dirty="0" smtClean="0"/>
              <a:t>.</a:t>
            </a:r>
            <a:r>
              <a:rPr lang="ru-RU" sz="1800" dirty="0"/>
              <a:t>	Костюк Г. Доля </a:t>
            </a:r>
            <a:r>
              <a:rPr lang="ru-RU" sz="1800" dirty="0" err="1"/>
              <a:t>вченого</a:t>
            </a:r>
            <a:r>
              <a:rPr lang="ru-RU" sz="1800" dirty="0"/>
              <a:t>. </a:t>
            </a:r>
            <a:r>
              <a:rPr lang="ru-RU" sz="1800" dirty="0" err="1"/>
              <a:t>Микола</a:t>
            </a:r>
            <a:r>
              <a:rPr lang="ru-RU" sz="1800" dirty="0"/>
              <a:t> Антонович Плевако. </a:t>
            </a:r>
            <a:r>
              <a:rPr lang="ru-RU" sz="1800" dirty="0" err="1"/>
              <a:t>Життя</a:t>
            </a:r>
            <a:r>
              <a:rPr lang="ru-RU" sz="1800" dirty="0"/>
              <a:t> та </a:t>
            </a:r>
            <a:r>
              <a:rPr lang="ru-RU" sz="1800" dirty="0" err="1"/>
              <a:t>діяльність</a:t>
            </a:r>
            <a:r>
              <a:rPr lang="ru-RU" sz="1800" dirty="0"/>
              <a:t> // Костюк Г. </a:t>
            </a:r>
            <a:r>
              <a:rPr lang="ru-RU" sz="1800" dirty="0" err="1"/>
              <a:t>Літературно-мистецькі</a:t>
            </a:r>
            <a:r>
              <a:rPr lang="ru-RU" sz="1800" dirty="0"/>
              <a:t>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 </a:t>
            </a:r>
            <a:r>
              <a:rPr lang="ru-RU" sz="1800" dirty="0" smtClean="0"/>
              <a:t>        </a:t>
            </a:r>
            <a:r>
              <a:rPr lang="ru-RU" sz="1800" dirty="0" err="1" smtClean="0"/>
              <a:t>перехрестя</a:t>
            </a:r>
            <a:r>
              <a:rPr lang="ru-RU" sz="1800" dirty="0" smtClean="0"/>
              <a:t> </a:t>
            </a:r>
            <a:r>
              <a:rPr lang="ru-RU" sz="1800" dirty="0"/>
              <a:t>(</a:t>
            </a:r>
            <a:r>
              <a:rPr lang="ru-RU" sz="1800" dirty="0" err="1"/>
              <a:t>паралелі</a:t>
            </a:r>
            <a:r>
              <a:rPr lang="ru-RU" sz="1800" dirty="0"/>
              <a:t>) / </a:t>
            </a:r>
            <a:r>
              <a:rPr lang="ru-RU" sz="1800" dirty="0" err="1"/>
              <a:t>Українська</a:t>
            </a:r>
            <a:r>
              <a:rPr lang="ru-RU" sz="1800" dirty="0"/>
              <a:t> </a:t>
            </a:r>
            <a:r>
              <a:rPr lang="ru-RU" sz="1800" dirty="0" err="1"/>
              <a:t>вільна</a:t>
            </a:r>
            <a:r>
              <a:rPr lang="ru-RU" sz="1800" dirty="0"/>
              <a:t> </a:t>
            </a:r>
            <a:r>
              <a:rPr lang="ru-RU" sz="1800" dirty="0" err="1"/>
              <a:t>академія</a:t>
            </a:r>
            <a:r>
              <a:rPr lang="ru-RU" sz="1800" dirty="0"/>
              <a:t> наук (США); </a:t>
            </a:r>
            <a:r>
              <a:rPr lang="ru-RU" sz="1800" dirty="0" err="1"/>
              <a:t>Інститут</a:t>
            </a:r>
            <a:r>
              <a:rPr lang="ru-RU" sz="1800" dirty="0"/>
              <a:t> </a:t>
            </a:r>
            <a:r>
              <a:rPr lang="ru-RU" sz="1800" dirty="0" err="1"/>
              <a:t>літератури</a:t>
            </a:r>
            <a:r>
              <a:rPr lang="ru-RU" sz="1800" dirty="0"/>
              <a:t> </a:t>
            </a:r>
            <a:r>
              <a:rPr lang="ru-RU" sz="1800" dirty="0" err="1"/>
              <a:t>ім</a:t>
            </a:r>
            <a:r>
              <a:rPr lang="ru-RU" sz="1800" dirty="0"/>
              <a:t>. </a:t>
            </a:r>
            <a:r>
              <a:rPr lang="ru-RU" sz="1800" dirty="0" err="1"/>
              <a:t>Т.Г.Шевченка</a:t>
            </a:r>
            <a:r>
              <a:rPr lang="ru-RU" sz="1800" dirty="0"/>
              <a:t> НАН </a:t>
            </a:r>
            <a:r>
              <a:rPr lang="ru-RU" sz="1800" dirty="0" err="1"/>
              <a:t>України</a:t>
            </a:r>
            <a:r>
              <a:rPr lang="ru-RU" sz="1800" dirty="0"/>
              <a:t>. –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 </a:t>
            </a:r>
            <a:r>
              <a:rPr lang="ru-RU" sz="1800" dirty="0" smtClean="0"/>
              <a:t>        Вашингтон</a:t>
            </a:r>
            <a:r>
              <a:rPr lang="ru-RU" sz="1800" dirty="0"/>
              <a:t>; К., 2002. – С.33–70.</a:t>
            </a:r>
            <a:br>
              <a:rPr lang="ru-RU" sz="1800" dirty="0"/>
            </a:br>
            <a:r>
              <a:rPr lang="ru-RU" sz="1800" dirty="0"/>
              <a:t>5</a:t>
            </a:r>
            <a:r>
              <a:rPr lang="ru-RU" sz="1800" dirty="0" smtClean="0"/>
              <a:t>.</a:t>
            </a:r>
            <a:r>
              <a:rPr lang="ru-RU" sz="1800" dirty="0"/>
              <a:t>	</a:t>
            </a:r>
            <a:r>
              <a:rPr lang="ru-RU" sz="1800" dirty="0" err="1"/>
              <a:t>Крихітка</a:t>
            </a:r>
            <a:r>
              <a:rPr lang="ru-RU" sz="1800" dirty="0"/>
              <a:t>. – К .:  Веселка,  1969. – 174  с.:  </a:t>
            </a:r>
            <a:r>
              <a:rPr lang="ru-RU" sz="1800" dirty="0" err="1"/>
              <a:t>іл</a:t>
            </a:r>
            <a:r>
              <a:rPr lang="ru-RU" sz="1800" dirty="0"/>
              <a:t>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6.      </a:t>
            </a:r>
            <a:r>
              <a:rPr lang="ru-RU" sz="1800" dirty="0" err="1" smtClean="0"/>
              <a:t>Національна</a:t>
            </a:r>
            <a:r>
              <a:rPr lang="ru-RU" sz="1800" dirty="0" smtClean="0"/>
              <a:t> </a:t>
            </a:r>
            <a:r>
              <a:rPr lang="ru-RU" sz="1800" dirty="0" err="1" smtClean="0"/>
              <a:t>бібліотека</a:t>
            </a:r>
            <a:r>
              <a:rPr lang="ru-RU" sz="1800" dirty="0" smtClean="0"/>
              <a:t> </a:t>
            </a:r>
            <a:r>
              <a:rPr lang="ru-RU" sz="1800" dirty="0" err="1" smtClean="0"/>
              <a:t>України</a:t>
            </a:r>
            <a:r>
              <a:rPr lang="ru-RU" sz="1800" dirty="0" smtClean="0"/>
              <a:t> </a:t>
            </a:r>
            <a:r>
              <a:rPr lang="ru-RU" sz="1800" dirty="0" err="1" smtClean="0"/>
              <a:t>імені</a:t>
            </a:r>
            <a:r>
              <a:rPr lang="ru-RU" sz="1800" dirty="0" smtClean="0"/>
              <a:t> В. І. </a:t>
            </a:r>
            <a:r>
              <a:rPr lang="ru-RU" sz="1800" dirty="0" err="1" smtClean="0"/>
              <a:t>Вернадського</a:t>
            </a:r>
            <a:r>
              <a:rPr lang="ru-RU" sz="1800" dirty="0" smtClean="0"/>
              <a:t> </a:t>
            </a:r>
            <a:r>
              <a:rPr lang="en-US" sz="1800" dirty="0"/>
              <a:t>[</a:t>
            </a:r>
            <a:r>
              <a:rPr lang="uk-UA" sz="1800" dirty="0"/>
              <a:t>електронний ресурс</a:t>
            </a:r>
            <a:r>
              <a:rPr lang="en-US" sz="1800" dirty="0"/>
              <a:t>]</a:t>
            </a:r>
            <a:r>
              <a:rPr lang="uk-UA" sz="1800" dirty="0"/>
              <a:t>. – Режим доступу: 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> </a:t>
            </a:r>
            <a:r>
              <a:rPr lang="uk-UA" sz="1800" dirty="0" smtClean="0"/>
              <a:t>        </a:t>
            </a:r>
            <a:r>
              <a:rPr lang="en-US" sz="1800" dirty="0" smtClean="0"/>
              <a:t>http</a:t>
            </a:r>
            <a:r>
              <a:rPr lang="en-US" sz="1800" dirty="0"/>
              <a:t>://www.nbuv.gov.ua/node/2632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7</a:t>
            </a:r>
            <a:r>
              <a:rPr lang="ru-RU" sz="1800" dirty="0" smtClean="0"/>
              <a:t>.</a:t>
            </a:r>
            <a:r>
              <a:rPr lang="ru-RU" sz="1800" dirty="0"/>
              <a:t>	</a:t>
            </a:r>
            <a:r>
              <a:rPr lang="ru-RU" sz="1800" dirty="0" err="1"/>
              <a:t>Сорочан</a:t>
            </a:r>
            <a:r>
              <a:rPr lang="ru-RU" sz="1800" dirty="0"/>
              <a:t> Н. А. Перша </a:t>
            </a:r>
            <a:r>
              <a:rPr lang="ru-RU" sz="1800" dirty="0" err="1"/>
              <a:t>українська</a:t>
            </a:r>
            <a:r>
              <a:rPr lang="ru-RU" sz="1800" dirty="0"/>
              <a:t> </a:t>
            </a:r>
            <a:r>
              <a:rPr lang="ru-RU" sz="1800" dirty="0" err="1"/>
              <a:t>гімназія</a:t>
            </a:r>
            <a:r>
              <a:rPr lang="ru-RU" sz="1800" dirty="0"/>
              <a:t> у </a:t>
            </a:r>
            <a:r>
              <a:rPr lang="ru-RU" sz="1800" dirty="0" err="1"/>
              <a:t>Харкові</a:t>
            </a:r>
            <a:r>
              <a:rPr lang="ru-RU" sz="1800" dirty="0"/>
              <a:t> за </a:t>
            </a:r>
            <a:r>
              <a:rPr lang="ru-RU" sz="1800" dirty="0" err="1"/>
              <a:t>часів</a:t>
            </a:r>
            <a:r>
              <a:rPr lang="ru-RU" sz="1800" dirty="0"/>
              <a:t> </a:t>
            </a:r>
            <a:r>
              <a:rPr lang="ru-RU" sz="1800" dirty="0" err="1"/>
              <a:t>Центральної</a:t>
            </a:r>
            <a:r>
              <a:rPr lang="ru-RU" sz="1800" dirty="0"/>
              <a:t> Ради і </a:t>
            </a:r>
            <a:r>
              <a:rPr lang="ru-RU" sz="1800" dirty="0" err="1"/>
              <a:t>Гетьманату</a:t>
            </a:r>
            <a:r>
              <a:rPr lang="ru-RU" sz="1800" dirty="0"/>
              <a:t> П. </a:t>
            </a:r>
            <a:r>
              <a:rPr lang="ru-RU" sz="1800" dirty="0" err="1"/>
              <a:t>Скоропадського</a:t>
            </a:r>
            <a:r>
              <a:rPr lang="ru-RU" sz="1800" dirty="0"/>
              <a:t> // </a:t>
            </a: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/>
              <a:t> </a:t>
            </a:r>
            <a:r>
              <a:rPr lang="ru-RU" sz="1800" dirty="0" smtClean="0"/>
              <a:t>        </a:t>
            </a:r>
            <a:r>
              <a:rPr lang="ru-RU" sz="1800" dirty="0" err="1" smtClean="0"/>
              <a:t>Харкову</a:t>
            </a:r>
            <a:r>
              <a:rPr lang="ru-RU" sz="1800" dirty="0" smtClean="0"/>
              <a:t> </a:t>
            </a:r>
            <a:r>
              <a:rPr lang="ru-RU" sz="1800" dirty="0"/>
              <a:t>– 350 </a:t>
            </a:r>
            <a:r>
              <a:rPr lang="ru-RU" sz="1800" dirty="0" err="1"/>
              <a:t>років</a:t>
            </a:r>
            <a:r>
              <a:rPr lang="ru-RU" sz="1800" dirty="0"/>
              <a:t>: </a:t>
            </a:r>
            <a:r>
              <a:rPr lang="ru-RU" sz="1800" dirty="0" err="1"/>
              <a:t>історичні</a:t>
            </a:r>
            <a:r>
              <a:rPr lang="ru-RU" sz="1800" dirty="0"/>
              <a:t> </a:t>
            </a:r>
            <a:r>
              <a:rPr lang="ru-RU" sz="1800" dirty="0" err="1"/>
              <a:t>аспекти</a:t>
            </a:r>
            <a:r>
              <a:rPr lang="ru-RU" sz="1800" dirty="0"/>
              <a:t> та </a:t>
            </a:r>
            <a:r>
              <a:rPr lang="ru-RU" sz="1800" dirty="0" err="1"/>
              <a:t>погляд</a:t>
            </a:r>
            <a:r>
              <a:rPr lang="ru-RU" sz="1800" dirty="0"/>
              <a:t> на </a:t>
            </a:r>
            <a:r>
              <a:rPr lang="ru-RU" sz="1800" dirty="0" err="1"/>
              <a:t>сучасні</a:t>
            </a:r>
            <a:r>
              <a:rPr lang="ru-RU" sz="1800" dirty="0"/>
              <a:t> </a:t>
            </a:r>
            <a:r>
              <a:rPr lang="ru-RU" sz="1800" dirty="0" err="1"/>
              <a:t>проблеми</a:t>
            </a:r>
            <a:r>
              <a:rPr lang="ru-RU" sz="1800" dirty="0"/>
              <a:t>: </a:t>
            </a:r>
            <a:r>
              <a:rPr lang="ru-RU" sz="1800" dirty="0" err="1"/>
              <a:t>Матеріали</a:t>
            </a:r>
            <a:r>
              <a:rPr lang="ru-RU" sz="1800" dirty="0"/>
              <a:t> наук.-</a:t>
            </a:r>
            <a:r>
              <a:rPr lang="ru-RU" sz="1800" dirty="0" err="1"/>
              <a:t>практ</a:t>
            </a:r>
            <a:r>
              <a:rPr lang="ru-RU" sz="1800" dirty="0"/>
              <a:t>. </a:t>
            </a:r>
            <a:r>
              <a:rPr lang="ru-RU" sz="1800" dirty="0" err="1"/>
              <a:t>конф</a:t>
            </a:r>
            <a:r>
              <a:rPr lang="ru-RU" sz="1800" dirty="0"/>
              <a:t>. (</a:t>
            </a:r>
            <a:r>
              <a:rPr lang="ru-RU" sz="1800" dirty="0" err="1"/>
              <a:t>Харків</a:t>
            </a:r>
            <a:r>
              <a:rPr lang="ru-RU" sz="1800" dirty="0"/>
              <a:t>, 20 </a:t>
            </a:r>
            <a:r>
              <a:rPr lang="ru-RU" sz="1800" dirty="0" err="1"/>
              <a:t>квітня</a:t>
            </a:r>
            <a:r>
              <a:rPr lang="ru-RU" sz="1800" dirty="0"/>
              <a:t> </a:t>
            </a: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/>
              <a:t> </a:t>
            </a:r>
            <a:r>
              <a:rPr lang="ru-RU" sz="1800" dirty="0" smtClean="0"/>
              <a:t>        2004 </a:t>
            </a:r>
            <a:r>
              <a:rPr lang="ru-RU" sz="1800" dirty="0"/>
              <a:t>р.). Ч.1./</a:t>
            </a:r>
            <a:r>
              <a:rPr lang="ru-RU" sz="1800" dirty="0" err="1"/>
              <a:t>Харк</a:t>
            </a:r>
            <a:r>
              <a:rPr lang="ru-RU" sz="1800" dirty="0"/>
              <a:t>. </a:t>
            </a:r>
            <a:r>
              <a:rPr lang="ru-RU" sz="1800" dirty="0" err="1"/>
              <a:t>держ</a:t>
            </a:r>
            <a:r>
              <a:rPr lang="ru-RU" sz="1800" dirty="0"/>
              <a:t>. наук. б-ка </a:t>
            </a:r>
            <a:r>
              <a:rPr lang="ru-RU" sz="1800" dirty="0" err="1"/>
              <a:t>ім</a:t>
            </a:r>
            <a:r>
              <a:rPr lang="ru-RU" sz="1800" dirty="0"/>
              <a:t>. В. Короленка; Уклад.: </a:t>
            </a:r>
            <a:r>
              <a:rPr lang="ru-RU" sz="1800" dirty="0" err="1"/>
              <a:t>Е.І.Романова</a:t>
            </a:r>
            <a:r>
              <a:rPr lang="ru-RU" sz="1800" dirty="0"/>
              <a:t>, </a:t>
            </a:r>
            <a:r>
              <a:rPr lang="ru-RU" sz="1800" dirty="0" err="1"/>
              <a:t>Л.В.Хлєсткова</a:t>
            </a:r>
            <a:r>
              <a:rPr lang="ru-RU" sz="1800" dirty="0"/>
              <a:t>. – </a:t>
            </a:r>
            <a:r>
              <a:rPr lang="ru-RU" sz="1800" dirty="0" err="1"/>
              <a:t>Харків</a:t>
            </a:r>
            <a:r>
              <a:rPr lang="ru-RU" sz="1800" dirty="0"/>
              <a:t>, 2004. – С.177–183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>8.      </a:t>
            </a:r>
            <a:r>
              <a:rPr lang="ru-RU" sz="1800" dirty="0" err="1" smtClean="0"/>
              <a:t>Статті</a:t>
            </a:r>
            <a:r>
              <a:rPr lang="ru-RU" sz="1800" dirty="0"/>
              <a:t>, </a:t>
            </a:r>
            <a:r>
              <a:rPr lang="ru-RU" sz="1800" dirty="0" err="1"/>
              <a:t>розвідки</a:t>
            </a:r>
            <a:r>
              <a:rPr lang="ru-RU" sz="1800" dirty="0"/>
              <a:t> й </a:t>
            </a:r>
            <a:r>
              <a:rPr lang="ru-RU" sz="1800" dirty="0" err="1"/>
              <a:t>біо-бібліографічні</a:t>
            </a:r>
            <a:r>
              <a:rPr lang="ru-RU" sz="1800" dirty="0"/>
              <a:t> </a:t>
            </a:r>
            <a:r>
              <a:rPr lang="ru-RU" sz="1800" dirty="0" err="1"/>
              <a:t>матеріяли</a:t>
            </a:r>
            <a:r>
              <a:rPr lang="ru-RU" sz="1800" dirty="0"/>
              <a:t> / </a:t>
            </a:r>
            <a:r>
              <a:rPr lang="ru-RU" sz="1800" dirty="0" err="1"/>
              <a:t>Микола</a:t>
            </a:r>
            <a:r>
              <a:rPr lang="ru-RU" sz="1800" dirty="0"/>
              <a:t> А. Плевако ; </a:t>
            </a:r>
            <a:r>
              <a:rPr lang="ru-RU" sz="1800" dirty="0" err="1"/>
              <a:t>Українська</a:t>
            </a:r>
            <a:r>
              <a:rPr lang="ru-RU" sz="1800" dirty="0"/>
              <a:t> </a:t>
            </a:r>
            <a:r>
              <a:rPr lang="ru-RU" sz="1800" dirty="0" err="1"/>
              <a:t>Вільна</a:t>
            </a:r>
            <a:r>
              <a:rPr lang="ru-RU" sz="1800" dirty="0"/>
              <a:t> </a:t>
            </a:r>
            <a:r>
              <a:rPr lang="ru-RU" sz="1800" dirty="0" err="1"/>
              <a:t>Академія</a:t>
            </a:r>
            <a:r>
              <a:rPr lang="ru-RU" sz="1800" dirty="0"/>
              <a:t> наук у США, </a:t>
            </a:r>
            <a:r>
              <a:rPr lang="ru-RU" sz="1800" dirty="0" smtClean="0"/>
              <a:t>1961. – </a:t>
            </a:r>
            <a:br>
              <a:rPr lang="ru-RU" sz="1800" dirty="0" smtClean="0"/>
            </a:br>
            <a:r>
              <a:rPr lang="ru-RU" sz="1800" dirty="0"/>
              <a:t> </a:t>
            </a:r>
            <a:r>
              <a:rPr lang="ru-RU" sz="1800" dirty="0" smtClean="0"/>
              <a:t>        808 </a:t>
            </a:r>
            <a:r>
              <a:rPr lang="ru-RU" sz="1800" dirty="0"/>
              <a:t>с. : </a:t>
            </a:r>
            <a:r>
              <a:rPr lang="ru-RU" sz="1800" dirty="0" smtClean="0"/>
              <a:t> </a:t>
            </a:r>
            <a:r>
              <a:rPr lang="ru-RU" sz="1800" dirty="0" err="1" smtClean="0"/>
              <a:t>іл</a:t>
            </a:r>
            <a:r>
              <a:rPr lang="ru-RU" sz="1800" dirty="0"/>
              <a:t>. </a:t>
            </a: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>9.</a:t>
            </a:r>
            <a:r>
              <a:rPr lang="ru-RU" sz="1800" dirty="0"/>
              <a:t>	</a:t>
            </a:r>
            <a:r>
              <a:rPr lang="ru-RU" sz="1800" dirty="0" err="1"/>
              <a:t>Цікаві</a:t>
            </a:r>
            <a:r>
              <a:rPr lang="ru-RU" sz="1800" dirty="0"/>
              <a:t>  </a:t>
            </a:r>
            <a:r>
              <a:rPr lang="ru-RU" sz="1800" dirty="0" err="1"/>
              <a:t>вчинки</a:t>
            </a:r>
            <a:r>
              <a:rPr lang="ru-RU" sz="1800" dirty="0"/>
              <a:t>  </a:t>
            </a:r>
            <a:r>
              <a:rPr lang="ru-RU" sz="1800" dirty="0" err="1"/>
              <a:t>тварин</a:t>
            </a:r>
            <a:r>
              <a:rPr lang="ru-RU" sz="1800" dirty="0"/>
              <a:t>. – К.:  Рад.  школа,  1964. – 164  с.:  </a:t>
            </a:r>
            <a:r>
              <a:rPr lang="ru-RU" sz="1800" dirty="0" err="1"/>
              <a:t>іл</a:t>
            </a:r>
            <a:r>
              <a:rPr lang="ru-RU" sz="1800" dirty="0"/>
              <a:t>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10.</a:t>
            </a:r>
            <a:r>
              <a:rPr lang="ru-RU" sz="1800" dirty="0"/>
              <a:t>	Чабан М. </a:t>
            </a:r>
            <a:r>
              <a:rPr lang="ru-RU" sz="1800" dirty="0" err="1"/>
              <a:t>Економіст</a:t>
            </a:r>
            <a:r>
              <a:rPr lang="ru-RU" sz="1800" dirty="0"/>
              <a:t> і </a:t>
            </a:r>
            <a:r>
              <a:rPr lang="ru-RU" sz="1800" dirty="0" err="1"/>
              <a:t>письменник</a:t>
            </a:r>
            <a:r>
              <a:rPr lang="ru-RU" sz="1800" dirty="0"/>
              <a:t> </a:t>
            </a:r>
            <a:r>
              <a:rPr lang="ru-RU" sz="1800" dirty="0" err="1"/>
              <a:t>Олександр</a:t>
            </a:r>
            <a:r>
              <a:rPr lang="ru-RU" sz="1800" dirty="0"/>
              <a:t> Плевако // </a:t>
            </a:r>
            <a:r>
              <a:rPr lang="ru-RU" sz="1800" dirty="0" err="1"/>
              <a:t>Моє</a:t>
            </a:r>
            <a:r>
              <a:rPr lang="ru-RU" sz="1800" dirty="0"/>
              <a:t> </a:t>
            </a:r>
            <a:r>
              <a:rPr lang="ru-RU" sz="1800" dirty="0" err="1"/>
              <a:t>Придніпров’я</a:t>
            </a:r>
            <a:r>
              <a:rPr lang="ru-RU" sz="1800" dirty="0"/>
              <a:t>. </a:t>
            </a:r>
            <a:r>
              <a:rPr lang="ru-RU" sz="1800" dirty="0" err="1"/>
              <a:t>Календар</a:t>
            </a:r>
            <a:r>
              <a:rPr lang="ru-RU" sz="1800" dirty="0"/>
              <a:t> </a:t>
            </a:r>
            <a:r>
              <a:rPr lang="ru-RU" sz="1800" dirty="0" err="1"/>
              <a:t>пам’ятних</a:t>
            </a:r>
            <a:r>
              <a:rPr lang="ru-RU" sz="1800" dirty="0"/>
              <a:t> дат </a:t>
            </a:r>
            <a:r>
              <a:rPr lang="ru-RU" sz="1800" dirty="0" err="1"/>
              <a:t>Дніпропетровської</a:t>
            </a:r>
            <a:r>
              <a:rPr lang="ru-RU" sz="1800" dirty="0"/>
              <a:t> </a:t>
            </a:r>
            <a:br>
              <a:rPr lang="ru-RU" sz="1800" dirty="0"/>
            </a:br>
            <a:r>
              <a:rPr lang="ru-RU" sz="1800" dirty="0"/>
              <a:t>         </a:t>
            </a:r>
            <a:r>
              <a:rPr lang="ru-RU" sz="1800" dirty="0" err="1" smtClean="0"/>
              <a:t>області</a:t>
            </a:r>
            <a:r>
              <a:rPr lang="ru-RU" sz="1800" dirty="0" smtClean="0"/>
              <a:t> </a:t>
            </a:r>
            <a:r>
              <a:rPr lang="ru-RU" sz="1800" dirty="0"/>
              <a:t>на 2009 </a:t>
            </a:r>
            <a:r>
              <a:rPr lang="ru-RU" sz="1800" dirty="0" err="1"/>
              <a:t>рік</a:t>
            </a:r>
            <a:r>
              <a:rPr lang="ru-RU" sz="1800" dirty="0"/>
              <a:t>: </a:t>
            </a:r>
            <a:r>
              <a:rPr lang="ru-RU" sz="1800" dirty="0" err="1"/>
              <a:t>Бібліограф</a:t>
            </a:r>
            <a:r>
              <a:rPr lang="ru-RU" sz="1800" dirty="0"/>
              <a:t>. </a:t>
            </a:r>
            <a:r>
              <a:rPr lang="ru-RU" sz="1800" dirty="0" err="1"/>
              <a:t>покажчик</a:t>
            </a:r>
            <a:r>
              <a:rPr lang="ru-RU" sz="1800" dirty="0"/>
              <a:t> / </a:t>
            </a:r>
            <a:r>
              <a:rPr lang="ru-RU" sz="1800" dirty="0" err="1"/>
              <a:t>Упоряд</a:t>
            </a:r>
            <a:r>
              <a:rPr lang="ru-RU" sz="1800" dirty="0"/>
              <a:t>. І. Голуб.– </a:t>
            </a:r>
            <a:r>
              <a:rPr lang="ru-RU" sz="1800" dirty="0" err="1"/>
              <a:t>Дніпропетровськ</a:t>
            </a:r>
            <a:r>
              <a:rPr lang="ru-RU" sz="1800" dirty="0"/>
              <a:t>: ДОУНБ, 2008.– С. 115–117. 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03868" y="5533901"/>
            <a:ext cx="9592732" cy="617517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ДЯКУЮ ЗА УВАГУ!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02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3868" y="982131"/>
            <a:ext cx="9592732" cy="1800257"/>
          </a:xfrm>
        </p:spPr>
        <p:txBody>
          <a:bodyPr>
            <a:normAutofit/>
          </a:bodyPr>
          <a:lstStyle/>
          <a:p>
            <a:r>
              <a:rPr lang="uk-UA" b="1" u="sng" dirty="0" err="1" smtClean="0">
                <a:solidFill>
                  <a:srgbClr val="C00000"/>
                </a:solidFill>
              </a:rPr>
              <a:t>ОБ</a:t>
            </a:r>
            <a:r>
              <a:rPr lang="uk-UA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ʼ</a:t>
            </a:r>
            <a:r>
              <a:rPr lang="uk-UA" b="1" u="sng" dirty="0" err="1" smtClean="0">
                <a:solidFill>
                  <a:srgbClr val="C00000"/>
                </a:solidFill>
              </a:rPr>
              <a:t>ЄКТ</a:t>
            </a:r>
            <a:r>
              <a:rPr lang="uk-UA" b="1" u="sng" dirty="0" smtClean="0">
                <a:solidFill>
                  <a:srgbClr val="C00000"/>
                </a:solidFill>
              </a:rPr>
              <a:t> ДОСЛІДЖЕННЯ: </a:t>
            </a:r>
            <a:r>
              <a:rPr lang="uk-UA" dirty="0" smtClean="0">
                <a:solidFill>
                  <a:srgbClr val="C00000"/>
                </a:solidFill>
              </a:rPr>
              <a:t>РОДИНА ПЛЕВАКІВ ЗІ СЛОБОДИ ДВОРІЧНОЇ </a:t>
            </a:r>
            <a:r>
              <a:rPr lang="uk-UA" dirty="0" err="1" smtClean="0">
                <a:solidFill>
                  <a:srgbClr val="C00000"/>
                </a:solidFill>
              </a:rPr>
              <a:t>КУП</a:t>
            </a:r>
            <a:r>
              <a:rPr lang="uk-UA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ʼЯНСЬКОГО</a:t>
            </a:r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ПОВІТУ ХАРКІВСЬКОЇ ГУБЕРНІЇ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03868" y="2782389"/>
            <a:ext cx="9592732" cy="3093477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Мета дослідження:</a:t>
            </a:r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вивчити  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основні  віхи  життя  і  діяльності  братів  </a:t>
            </a:r>
            <a:r>
              <a:rPr lang="uk-UA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Плеваків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Петра, Миколи, Семена і Олександра; 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дослідити  їх  участь  у  подіях  Національної  революції  1917 – 1921  років  та  в  процесі  українізації; а також на  прикладі  родини  </a:t>
            </a:r>
            <a:r>
              <a:rPr lang="uk-UA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Плеваків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uk-UA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зʼясувати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 як  вплинула  радянська  тоталітарна  система  на  долі  учасників  визвольних  змагань.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9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9" y="946400"/>
            <a:ext cx="6241816" cy="680519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ПЕТРО АНТОНОВИЧ ПЛЕВАКО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084" b="5084"/>
          <a:stretch>
            <a:fillRect/>
          </a:stretch>
        </p:blipFill>
        <p:spPr>
          <a:xfrm>
            <a:off x="8201705" y="946399"/>
            <a:ext cx="3204000" cy="499445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270" y="1923803"/>
            <a:ext cx="7018317" cy="4017046"/>
          </a:xfrm>
        </p:spPr>
        <p:txBody>
          <a:bodyPr>
            <a:normAutofit/>
          </a:bodyPr>
          <a:lstStyle/>
          <a:p>
            <a:pPr algn="just"/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Член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Центральної Ради, директор 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департаменту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залізничного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транспорту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Міністерства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шляхів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УНР, заступник голови Українського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комітету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залізничників.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1919 році емігрував до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Ф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ранції. В еміграції опікувався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розвитком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української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діаспори, 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зібрав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і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видав матеріали про діяльність свого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брата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педагога, літературознавця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і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бібліографа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Миколу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Антоновича </a:t>
            </a:r>
            <a:r>
              <a:rPr lang="uk-UA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Плевака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Автор біографії М. А. </a:t>
            </a:r>
            <a:r>
              <a:rPr lang="uk-UA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Плевака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76535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9" y="1750424"/>
            <a:ext cx="6241816" cy="535576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СЕМЕН АНТОНОВИЧ ПЛЕВАКО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11565" r="58399" b="47128"/>
          <a:stretch/>
        </p:blipFill>
        <p:spPr bwMode="auto">
          <a:xfrm>
            <a:off x="8216538" y="1894118"/>
            <a:ext cx="2299064" cy="3190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1906" y="2677887"/>
            <a:ext cx="6385309" cy="2406346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Був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вояком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армії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УНР,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зі зброєю в руках відстоював незалежність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України.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Після поразки Директорії УНР залишився в Україні. Зазнав переслідувань, був репресований радянською владою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агинув у нацистському концтаборі під час Другої світової війни.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46100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9" y="1041401"/>
            <a:ext cx="6241816" cy="1048657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buClr>
                <a:srgbClr val="83992A"/>
              </a:buClr>
              <a:buSzPct val="115000"/>
            </a:pPr>
            <a:r>
              <a:rPr lang="uk-UA" b="1" dirty="0" smtClean="0">
                <a:solidFill>
                  <a:srgbClr val="C00000"/>
                </a:solidFill>
              </a:rPr>
              <a:t>МИКОЛА АНТОНОВИЧ ПЛЕВАКО - </a:t>
            </a:r>
            <a:r>
              <a:rPr lang="uk-UA" sz="2000" b="1" dirty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ІСТОРИК  ЛІТЕРАТУРИ,  БІБЛІОГРАФ, ПЕДАГОГ</a:t>
            </a:r>
            <a:r>
              <a:rPr lang="uk-UA" sz="2000" b="1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000" b="1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0" r="4300"/>
          <a:stretch/>
        </p:blipFill>
        <p:spPr bwMode="auto"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894" y="2090058"/>
            <a:ext cx="7125194" cy="3605348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Народився 27 листопада 1890 року у слободі Дворічній. Закінчив 2-гу чоловічу гімназію у Харкові, потім історико-філологічний факультет Харківського університету. Літературознавець, дослідник творчості Бориса Грінченка. </a:t>
            </a:r>
          </a:p>
          <a:p>
            <a:pPr algn="just">
              <a:spcAft>
                <a:spcPts val="0"/>
              </a:spcAft>
            </a:pP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Був одним з лідерів українізації у Харкові.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1917  році  на  базі  Другої  чоловічої  гімназії 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організував  Першу  українську  гімназію 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імені  Бориса 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Грінченка.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660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023" y="486888"/>
            <a:ext cx="10474037" cy="1799111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Дитинство  і  юність 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Миколи  </a:t>
            </a:r>
            <a:r>
              <a:rPr lang="uk-UA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Плевака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uk-UA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Брати </a:t>
            </a:r>
            <a:r>
              <a:rPr lang="uk-UA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Плеваки</a:t>
            </a:r>
            <a:r>
              <a:rPr lang="uk-UA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(1903 р.): Микола, Петро, </a:t>
            </a:r>
            <a:r>
              <a:rPr lang="uk-UA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Сашко   2) </a:t>
            </a:r>
            <a:r>
              <a:rPr lang="uk-UA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Гімназист  Микола  </a:t>
            </a:r>
            <a:r>
              <a:rPr lang="uk-UA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Плевако</a:t>
            </a:r>
            <a:r>
              <a:rPr lang="uk-UA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  </a:t>
            </a:r>
            <a:br>
              <a:rPr lang="uk-UA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2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3) </a:t>
            </a:r>
            <a:r>
              <a:rPr lang="uk-UA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Микола </a:t>
            </a:r>
            <a:r>
              <a:rPr lang="uk-UA" sz="2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Плевако</a:t>
            </a:r>
            <a:r>
              <a:rPr lang="uk-UA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– студент Харківського університету, з дружиною Євгенією</a:t>
            </a:r>
            <a:endParaRPr lang="ru-RU" sz="2200" b="1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1511" t="9552" r="33089" b="13647"/>
          <a:stretch/>
        </p:blipFill>
        <p:spPr bwMode="auto">
          <a:xfrm>
            <a:off x="1281956" y="2560638"/>
            <a:ext cx="2034205" cy="3309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4600" t="9362" r="33121" b="28345"/>
          <a:stretch/>
        </p:blipFill>
        <p:spPr bwMode="auto">
          <a:xfrm>
            <a:off x="3657600" y="2560639"/>
            <a:ext cx="2256313" cy="3309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4943" t="16013" r="17782" b="26422"/>
          <a:stretch/>
        </p:blipFill>
        <p:spPr bwMode="auto">
          <a:xfrm>
            <a:off x="6361611" y="2560638"/>
            <a:ext cx="4811671" cy="3309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175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61901"/>
            <a:ext cx="9585958" cy="273133"/>
          </a:xfrm>
        </p:spPr>
        <p:txBody>
          <a:bodyPr>
            <a:normAutofit fontScale="90000"/>
          </a:bodyPr>
          <a:lstStyle/>
          <a:p>
            <a:r>
              <a:rPr lang="uk-UA" sz="3100" b="1" dirty="0">
                <a:solidFill>
                  <a:srgbClr val="C00000"/>
                </a:solidFill>
              </a:rPr>
              <a:t>Приміщення, яке займала Перша Харківська українська гімназія </a:t>
            </a:r>
            <a:r>
              <a:rPr lang="uk-UA" sz="3100" b="1" dirty="0" smtClean="0">
                <a:solidFill>
                  <a:srgbClr val="C00000"/>
                </a:solidFill>
              </a:rPr>
              <a:t>імені Бориса </a:t>
            </a:r>
            <a:r>
              <a:rPr lang="uk-UA" sz="3100" b="1" dirty="0">
                <a:solidFill>
                  <a:srgbClr val="C00000"/>
                </a:solidFill>
              </a:rPr>
              <a:t>Грінченка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ÐÐ°ÑÑÐ¸Ð½ÐºÐ¸ Ð¿Ð¾ Ð·Ð°Ð¿ÑÐ¾ÑÑ Ð¿ÐµÐ´Ð°Ð³Ð¾Ð³ÑÑÐ½Ð¸Ð¹ ÐºÐ¾Ð»ÐµÐºÑÐ¸Ð² Ð¿ÐµÑÑÐ¾Ñ ÑÐ°ÑÐºÑÐ²ÑÑÐºÐ¾Ñ ÑÐºÑÐ°ÑÐ½ÑÑÐºÐ¾Ñ Ð³ÑÐ¼Ð½Ð°Ð·ÑÑ ÑÐ¼ÐµÐ½Ñ Ð±. Ð³ÑÑÐ½ÑÐµÐ½ÐºÐ°"/>
          <p:cNvPicPr>
            <a:picLocks noGrp="1"/>
          </p:cNvPicPr>
          <p:nvPr>
            <p:ph idx="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 r="40"/>
          <a:stretch/>
        </p:blipFill>
        <p:spPr bwMode="auto">
          <a:xfrm>
            <a:off x="2054432" y="1235034"/>
            <a:ext cx="8110846" cy="5130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0691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765" y="483326"/>
            <a:ext cx="11205557" cy="811083"/>
          </a:xfrm>
        </p:spPr>
        <p:txBody>
          <a:bodyPr>
            <a:normAutofit fontScale="90000"/>
          </a:bodyPr>
          <a:lstStyle/>
          <a:p>
            <a:r>
              <a:rPr lang="uk-UA" sz="3100" b="1" dirty="0">
                <a:solidFill>
                  <a:srgbClr val="C00000"/>
                </a:solidFill>
              </a:rPr>
              <a:t>Перший випуск Харківської української гімназії </a:t>
            </a:r>
            <a:r>
              <a:rPr lang="uk-UA" sz="3100" b="1" dirty="0" err="1" smtClean="0">
                <a:solidFill>
                  <a:srgbClr val="C00000"/>
                </a:solidFill>
              </a:rPr>
              <a:t>ім</a:t>
            </a:r>
            <a:r>
              <a:rPr lang="uk-UA" sz="3100" b="1" dirty="0" smtClean="0">
                <a:solidFill>
                  <a:srgbClr val="C00000"/>
                </a:solidFill>
              </a:rPr>
              <a:t> </a:t>
            </a:r>
            <a:r>
              <a:rPr lang="uk-UA" sz="3100" b="1" dirty="0">
                <a:solidFill>
                  <a:srgbClr val="C00000"/>
                </a:solidFill>
              </a:rPr>
              <a:t>Б. Д. Грінченка (третій зліва у верхньому ряду – М. А. </a:t>
            </a:r>
            <a:r>
              <a:rPr lang="uk-UA" sz="3100" b="1" dirty="0" err="1">
                <a:solidFill>
                  <a:srgbClr val="C00000"/>
                </a:solidFill>
              </a:rPr>
              <a:t>Плевако</a:t>
            </a:r>
            <a:r>
              <a:rPr lang="uk-UA" sz="3100" b="1" dirty="0">
                <a:solidFill>
                  <a:srgbClr val="C00000"/>
                </a:solidFill>
              </a:rPr>
              <a:t>). 1919 р.</a:t>
            </a:r>
            <a:r>
              <a:rPr lang="ru-RU" dirty="0"/>
              <a:t/>
            </a:r>
            <a:br>
              <a:rPr lang="ru-RU" dirty="0"/>
            </a:br>
            <a:endParaRPr lang="ru-RU" sz="2000" dirty="0"/>
          </a:p>
        </p:txBody>
      </p:sp>
      <p:pic>
        <p:nvPicPr>
          <p:cNvPr id="4" name="Объект 3" descr="https://imgprx.livejournal.net/c60b09acc1fb7f7d6ee63e6475fe6d53a41658ab/nmgXHktkHHDcfjoIi_Ae8CI_-1E1oqImWPdulPpZBEFNTT7SQ9aDE_Cn4RkfjpEYacTnENLFRpX6zbK1WjfotbHccKnfOObFh0jrYd6V3bFy8qKCBKqXrZrQYaXH0OgI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" t="2714" r="5656" b="1252"/>
          <a:stretch/>
        </p:blipFill>
        <p:spPr bwMode="auto">
          <a:xfrm>
            <a:off x="2730366" y="1294409"/>
            <a:ext cx="6876777" cy="5079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4573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1092529"/>
            <a:ext cx="10907486" cy="510639"/>
          </a:xfrm>
        </p:spPr>
        <p:txBody>
          <a:bodyPr>
            <a:normAutofit fontScale="90000"/>
          </a:bodyPr>
          <a:lstStyle/>
          <a:p>
            <a:r>
              <a:rPr lang="uk-UA" sz="2700" b="1" dirty="0">
                <a:solidFill>
                  <a:srgbClr val="C00000"/>
                </a:solidFill>
              </a:rPr>
              <a:t>Викладачі  Першої  Харківської  української  гімназії  імені  Б.  </a:t>
            </a:r>
            <a:r>
              <a:rPr lang="uk-UA" sz="2700" b="1" dirty="0" smtClean="0">
                <a:solidFill>
                  <a:srgbClr val="C00000"/>
                </a:solidFill>
              </a:rPr>
              <a:t>Грінченка: </a:t>
            </a:r>
            <a:r>
              <a:rPr lang="uk-UA" sz="2700" b="1" dirty="0" smtClean="0">
                <a:solidFill>
                  <a:schemeClr val="tx1"/>
                </a:solidFill>
              </a:rPr>
              <a:t/>
            </a:r>
            <a:br>
              <a:rPr lang="uk-UA" sz="2700" b="1" dirty="0" smtClean="0">
                <a:solidFill>
                  <a:schemeClr val="tx1"/>
                </a:solidFill>
              </a:rPr>
            </a:br>
            <a:r>
              <a:rPr lang="uk-UA" sz="2700" b="1" dirty="0" smtClean="0">
                <a:solidFill>
                  <a:schemeClr val="tx1"/>
                </a:solidFill>
              </a:rPr>
              <a:t>1) </a:t>
            </a:r>
            <a:r>
              <a:rPr lang="ru-RU" sz="2700" b="1" dirty="0" smtClean="0">
                <a:solidFill>
                  <a:schemeClr val="tx1"/>
                </a:solidFill>
              </a:rPr>
              <a:t>Христина </a:t>
            </a:r>
            <a:r>
              <a:rPr lang="ru-RU" sz="2700" b="1" dirty="0" err="1">
                <a:solidFill>
                  <a:schemeClr val="tx1"/>
                </a:solidFill>
              </a:rPr>
              <a:t>Олексіївна</a:t>
            </a:r>
            <a:r>
              <a:rPr lang="ru-RU" sz="2700" b="1" dirty="0">
                <a:solidFill>
                  <a:schemeClr val="tx1"/>
                </a:solidFill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</a:rPr>
              <a:t>Алчевська</a:t>
            </a:r>
            <a:r>
              <a:rPr lang="ru-RU" sz="2700" b="1" dirty="0" smtClean="0">
                <a:solidFill>
                  <a:schemeClr val="tx1"/>
                </a:solidFill>
              </a:rPr>
              <a:t> - </a:t>
            </a:r>
            <a:r>
              <a:rPr lang="ru-RU" sz="2700" b="1" dirty="0" err="1" smtClean="0">
                <a:solidFill>
                  <a:schemeClr val="tx1"/>
                </a:solidFill>
              </a:rPr>
              <a:t>вчителька</a:t>
            </a:r>
            <a:r>
              <a:rPr lang="ru-RU" sz="2700" b="1" dirty="0" smtClean="0">
                <a:solidFill>
                  <a:schemeClr val="tx1"/>
                </a:solidFill>
              </a:rPr>
              <a:t> </a:t>
            </a:r>
            <a:r>
              <a:rPr lang="ru-RU" sz="2700" b="1" dirty="0" err="1">
                <a:solidFill>
                  <a:schemeClr val="tx1"/>
                </a:solidFill>
              </a:rPr>
              <a:t>французької</a:t>
            </a:r>
            <a:r>
              <a:rPr lang="ru-RU" sz="2700" b="1" dirty="0">
                <a:solidFill>
                  <a:schemeClr val="tx1"/>
                </a:solidFill>
              </a:rPr>
              <a:t> </a:t>
            </a:r>
            <a:r>
              <a:rPr lang="ru-RU" sz="2700" b="1" dirty="0" err="1">
                <a:solidFill>
                  <a:schemeClr val="tx1"/>
                </a:solidFill>
              </a:rPr>
              <a:t>мови</a:t>
            </a:r>
            <a:r>
              <a:rPr lang="ru-RU" sz="2700" b="1" dirty="0">
                <a:solidFill>
                  <a:schemeClr val="tx1"/>
                </a:solidFill>
              </a:rPr>
              <a:t>, </a:t>
            </a:r>
            <a:r>
              <a:rPr lang="ru-RU" sz="2700" b="1" dirty="0" err="1" smtClean="0">
                <a:solidFill>
                  <a:schemeClr val="tx1"/>
                </a:solidFill>
              </a:rPr>
              <a:t>поетеса</a:t>
            </a:r>
            <a:r>
              <a:rPr lang="ru-RU" sz="2700" b="1" dirty="0" smtClean="0">
                <a:solidFill>
                  <a:schemeClr val="tx1"/>
                </a:solidFill>
              </a:rPr>
              <a:t>;  </a:t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>2</a:t>
            </a:r>
            <a:r>
              <a:rPr lang="ru-RU" sz="2700" b="1" dirty="0">
                <a:solidFill>
                  <a:schemeClr val="tx1"/>
                </a:solidFill>
              </a:rPr>
              <a:t>) </a:t>
            </a:r>
            <a:r>
              <a:rPr lang="ru-RU" sz="2700" b="1" dirty="0" err="1">
                <a:solidFill>
                  <a:schemeClr val="tx1"/>
                </a:solidFill>
              </a:rPr>
              <a:t>Микола</a:t>
            </a:r>
            <a:r>
              <a:rPr lang="ru-RU" sz="2700" b="1" dirty="0">
                <a:solidFill>
                  <a:schemeClr val="tx1"/>
                </a:solidFill>
              </a:rPr>
              <a:t> Федорович </a:t>
            </a:r>
            <a:r>
              <a:rPr lang="ru-RU" sz="2700" b="1" dirty="0" err="1" smtClean="0">
                <a:solidFill>
                  <a:schemeClr val="tx1"/>
                </a:solidFill>
              </a:rPr>
              <a:t>Сумцов</a:t>
            </a:r>
            <a:r>
              <a:rPr lang="ru-RU" sz="2700" b="1" dirty="0" smtClean="0">
                <a:solidFill>
                  <a:schemeClr val="tx1"/>
                </a:solidFill>
              </a:rPr>
              <a:t> - </a:t>
            </a:r>
            <a:r>
              <a:rPr lang="ru-RU" sz="2700" b="1" dirty="0" err="1" smtClean="0">
                <a:solidFill>
                  <a:schemeClr val="tx1"/>
                </a:solidFill>
              </a:rPr>
              <a:t>професор</a:t>
            </a:r>
            <a:r>
              <a:rPr lang="ru-RU" sz="2700" b="1" dirty="0">
                <a:solidFill>
                  <a:schemeClr val="tx1"/>
                </a:solidFill>
              </a:rPr>
              <a:t>, </a:t>
            </a:r>
            <a:r>
              <a:rPr lang="ru-RU" sz="2700" b="1" dirty="0" err="1">
                <a:solidFill>
                  <a:schemeClr val="tx1"/>
                </a:solidFill>
              </a:rPr>
              <a:t>історик</a:t>
            </a:r>
            <a:r>
              <a:rPr lang="ru-RU" sz="2700" b="1" dirty="0">
                <a:solidFill>
                  <a:schemeClr val="tx1"/>
                </a:solidFill>
              </a:rPr>
              <a:t>, </a:t>
            </a:r>
            <a:r>
              <a:rPr lang="ru-RU" sz="2700" b="1" dirty="0" err="1">
                <a:solidFill>
                  <a:schemeClr val="tx1"/>
                </a:solidFill>
              </a:rPr>
              <a:t>етнограф</a:t>
            </a:r>
            <a:r>
              <a:rPr lang="ru-RU" sz="2700" b="1" dirty="0">
                <a:solidFill>
                  <a:schemeClr val="tx1"/>
                </a:solidFill>
              </a:rPr>
              <a:t>, </a:t>
            </a:r>
            <a:r>
              <a:rPr lang="ru-RU" sz="2700" b="1" dirty="0" smtClean="0">
                <a:solidFill>
                  <a:schemeClr val="tx1"/>
                </a:solidFill>
              </a:rPr>
              <a:t>педагог;  </a:t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>3</a:t>
            </a:r>
            <a:r>
              <a:rPr lang="ru-RU" sz="2700" b="1" dirty="0">
                <a:solidFill>
                  <a:schemeClr val="tx1"/>
                </a:solidFill>
              </a:rPr>
              <a:t>) </a:t>
            </a:r>
            <a:r>
              <a:rPr lang="ru-RU" sz="2700" b="1" dirty="0" err="1">
                <a:solidFill>
                  <a:schemeClr val="tx1"/>
                </a:solidFill>
              </a:rPr>
              <a:t>Олекса</a:t>
            </a:r>
            <a:r>
              <a:rPr lang="ru-RU" sz="2700" b="1" dirty="0">
                <a:solidFill>
                  <a:schemeClr val="tx1"/>
                </a:solidFill>
              </a:rPr>
              <a:t> Наумович </a:t>
            </a:r>
            <a:r>
              <a:rPr lang="ru-RU" sz="2700" b="1" dirty="0" err="1" smtClean="0">
                <a:solidFill>
                  <a:schemeClr val="tx1"/>
                </a:solidFill>
              </a:rPr>
              <a:t>Синявський</a:t>
            </a:r>
            <a:r>
              <a:rPr lang="ru-RU" sz="2700" b="1" dirty="0">
                <a:solidFill>
                  <a:schemeClr val="tx1"/>
                </a:solidFill>
              </a:rPr>
              <a:t> - </a:t>
            </a:r>
            <a:r>
              <a:rPr lang="ru-RU" sz="2700" b="1" dirty="0" err="1">
                <a:solidFill>
                  <a:schemeClr val="tx1"/>
                </a:solidFill>
              </a:rPr>
              <a:t>професор</a:t>
            </a:r>
            <a:r>
              <a:rPr lang="ru-RU" sz="2700" b="1" dirty="0">
                <a:solidFill>
                  <a:schemeClr val="tx1"/>
                </a:solidFill>
              </a:rPr>
              <a:t>, </a:t>
            </a:r>
            <a:r>
              <a:rPr lang="ru-RU" sz="2700" b="1" dirty="0" err="1">
                <a:solidFill>
                  <a:schemeClr val="tx1"/>
                </a:solidFill>
              </a:rPr>
              <a:t>мовознавець</a:t>
            </a:r>
            <a:r>
              <a:rPr lang="ru-RU" sz="2700" b="1" dirty="0">
                <a:solidFill>
                  <a:schemeClr val="tx1"/>
                </a:solidFill>
              </a:rPr>
              <a:t>, педагог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https://imgprx.livejournal.net/057f86865633c377a0f4e1397415837632abe880/nmgXHktkHHDcfjoIi_Ae8CI_-1E1oqImWPdulPpZBEFNTT7SQ9aDE_Cn4RkfjpEYacTnENLFRpX6zbK1WjfotT0F6MvADG2RbFpssVt2k_wm3OwcouEvh_eZNVJ52Mkz"/>
          <p:cNvPicPr>
            <a:picLocks noGrp="1"/>
          </p:cNvPicPr>
          <p:nvPr>
            <p:ph idx="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t="8891" r="4262" b="8000"/>
          <a:stretch/>
        </p:blipFill>
        <p:spPr bwMode="auto">
          <a:xfrm>
            <a:off x="1075664" y="1959249"/>
            <a:ext cx="2751579" cy="4268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://ethnography.org.ua/sites/default/files/styles/300x/public/field/image/ivanyckij_16-450x600.jpg?itok=KYD3MpRW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0750" r="332" b="-272"/>
          <a:stretch/>
        </p:blipFill>
        <p:spPr bwMode="auto">
          <a:xfrm>
            <a:off x="4235445" y="1959250"/>
            <a:ext cx="3262632" cy="42816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ÐÐ¾ÑÐ¾Ð¶ÐµÐµ Ð¸Ð·Ð¾Ð±ÑÐ°Ð¶ÐµÐ½Ð¸Ðµ"/>
          <p:cNvPicPr/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82" b="7596"/>
          <a:stretch/>
        </p:blipFill>
        <p:spPr bwMode="auto">
          <a:xfrm>
            <a:off x="8025997" y="1967323"/>
            <a:ext cx="3168872" cy="4260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47296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Words>556</Words>
  <Application>Microsoft Office PowerPoint</Application>
  <PresentationFormat>Широкоэкранный</PresentationFormat>
  <Paragraphs>29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Garamond</vt:lpstr>
      <vt:lpstr>Times New Roman</vt:lpstr>
      <vt:lpstr>Натуральные материалы</vt:lpstr>
      <vt:lpstr>«БРАТИ ПЛЕВАКИ. ПАТРІОТИ І ЛИЦАРІ ДУХУ» </vt:lpstr>
      <vt:lpstr>ОБʼЄКТ ДОСЛІДЖЕННЯ: РОДИНА ПЛЕВАКІВ ЗІ СЛОБОДИ ДВОРІЧНОЇ КУПʼЯНСЬКОГО ПОВІТУ ХАРКІВСЬКОЇ ГУБЕРНІЇ</vt:lpstr>
      <vt:lpstr>ПЕТРО АНТОНОВИЧ ПЛЕВАКО</vt:lpstr>
      <vt:lpstr>СЕМЕН АНТОНОВИЧ ПЛЕВАКО</vt:lpstr>
      <vt:lpstr>МИКОЛА АНТОНОВИЧ ПЛЕВАКО - ІСТОРИК  ЛІТЕРАТУРИ,  БІБЛІОГРАФ, ПЕДАГОГ </vt:lpstr>
      <vt:lpstr>Дитинство  і  юність  Миколи  Плевака 1) Брати Плеваки (1903 р.): Микола, Петро, Сашко   2) Гімназист  Микола  Плевако.    3) Микола Плевако – студент Харківського університету, з дружиною Євгенією</vt:lpstr>
      <vt:lpstr>Приміщення, яке займала Перша Харківська українська гімназія імені Бориса Грінченка </vt:lpstr>
      <vt:lpstr>Перший випуск Харківської української гімназії ім Б. Д. Грінченка (третій зліва у верхньому ряду – М. А. Плевако). 1919 р. </vt:lpstr>
      <vt:lpstr>Викладачі  Першої  Харківської  української  гімназії  імені  Б.  Грінченка:  1) Христина Олексіївна Алчевська - вчителька французької мови, поетеса;   2) Микола Федорович Сумцов - професор, історик, етнограф, педагог;   3) Олекса Наумович Синявський - професор, мовознавець, педагог   </vt:lpstr>
      <vt:lpstr>Наукова  спадщина  Миколи  Антоновича  Плевака </vt:lpstr>
      <vt:lpstr>ОЛЕКСАНДР  АНТОНОВИЧ  ПЛЕВАКО - ГЕОГРАФ,  ЕКОНОМІСТ,  ДИТЯЧИЙ ПИСЬМЕННИК </vt:lpstr>
      <vt:lpstr>Книги  для  дітей,  написані  Олександром  Плеваком </vt:lpstr>
      <vt:lpstr>Брати Плеваки  Напис на фото: «Усі 4 брати. Зліва – Сашко, Петро, Семен та Микола Антонович. Літо 1918 року, м. Харків. Микола Антонович на той час був директором 1-ої в Харкові української гімназії ім. Б. Грінченка.  </vt:lpstr>
      <vt:lpstr>Презентация PowerPoint</vt:lpstr>
      <vt:lpstr>                                     СПИСОК ВИКОРИСТАНИХ ДЖЕРЕЛ 1. Білокінь С. Плевако Микола Антонович / С. Білокінь // Довідник з історії України (А – Я) / за заг. ред. І. Підкови, Р.           Шуста. – Вид. 2-ге, доопрац. і допов. – Київ, 2001. 2. Вірний. – К.:  Веселка,  1978. – 197  с.:  іл.  3. Державний архів Харківської області. – Ф. Р-921. – Оп. 1. – Спр. 14. – Арк. 9–10, 15, 23–24, 26–27. 4. Костюк Г. Доля вченого. Микола Антонович Плевако. Життя та діяльність // Костюк Г. Літературно-мистецькі           перехрестя (паралелі) / Українська вільна академія наук (США); Інститут літератури ім. Т.Г.Шевченка НАН України. –           Вашингтон; К., 2002. – С.33–70. 5. Крихітка. – К .:  Веселка,  1969. – 174  с.:  іл.  6.      Національна бібліотека України імені В. І. Вернадського [електронний ресурс]. – Режим доступу:           http://www.nbuv.gov.ua/node/2632 7. Сорочан Н. А. Перша українська гімназія у Харкові за часів Центральної Ради і Гетьманату П. Скоропадського //            Харкову – 350 років: історичні аспекти та погляд на сучасні проблеми: Матеріали наук.-практ. конф. (Харків, 20 квітня            2004 р.). Ч.1./Харк. держ. наук. б-ка ім. В. Короленка; Уклад.: Е.І.Романова, Л.В.Хлєсткова. – Харків, 2004. – С.177–183. 8.      Статті, розвідки й біо-бібліографічні матеріяли / Микола А. Плевако ; Українська Вільна Академія наук у США, 1961. –           808 с. :  іл.   9. Цікаві  вчинки  тварин. – К.:  Рад.  школа,  1964. – 164  с.:  іл. 10. Чабан М. Економіст і письменник Олександр Плевако // Моє Придніпров’я. Календар пам’ятних дат Дніпропетровської           області на 2009 рік: Бібліограф. покажчик / Упоряд. І. Голуб.– Дніпропетровськ: ДОУНБ, 2008.– С. 115–117.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«БРАТИ ПЛЕВАКИ. ПАТРІОТИ І ЛИЦАРІ ДУХУ»</dc:title>
  <dc:creator>Пользователь Windows</dc:creator>
  <cp:lastModifiedBy>Пользователь Windows</cp:lastModifiedBy>
  <cp:revision>20</cp:revision>
  <dcterms:created xsi:type="dcterms:W3CDTF">2019-04-05T17:20:06Z</dcterms:created>
  <dcterms:modified xsi:type="dcterms:W3CDTF">2019-04-14T19:53:39Z</dcterms:modified>
</cp:coreProperties>
</file>