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68" r:id="rId4"/>
    <p:sldId id="270" r:id="rId5"/>
    <p:sldId id="257" r:id="rId6"/>
    <p:sldId id="264" r:id="rId7"/>
    <p:sldId id="265" r:id="rId8"/>
    <p:sldId id="258" r:id="rId9"/>
    <p:sldId id="259" r:id="rId10"/>
    <p:sldId id="260" r:id="rId11"/>
    <p:sldId id="261" r:id="rId12"/>
    <p:sldId id="263" r:id="rId13"/>
    <p:sldId id="269" r:id="rId14"/>
    <p:sldId id="266" r:id="rId15"/>
  </p:sldIdLst>
  <p:sldSz cx="9144000" cy="6858000" type="screen4x3"/>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20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uk-UA"/>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uk-UA"/>
          </a:p>
        </p:txBody>
      </p:sp>
      <p:sp>
        <p:nvSpPr>
          <p:cNvPr id="4" name="Дата 3"/>
          <p:cNvSpPr>
            <a:spLocks noGrp="1"/>
          </p:cNvSpPr>
          <p:nvPr>
            <p:ph type="dt" sz="half" idx="10"/>
          </p:nvPr>
        </p:nvSpPr>
        <p:spPr/>
        <p:txBody>
          <a:bodyPr/>
          <a:lstStyle/>
          <a:p>
            <a:fld id="{DEC57610-BBC5-4A2D-B73C-ACCDD165DA24}" type="datetimeFigureOut">
              <a:rPr lang="uk-UA" smtClean="0"/>
              <a:t>19.04.2019</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64BD1E9F-CF14-4468-9254-177D492AA85A}" type="slidenum">
              <a:rPr lang="uk-UA" smtClean="0"/>
              <a:t>‹#›</a:t>
            </a:fld>
            <a:endParaRPr lang="uk-UA"/>
          </a:p>
        </p:txBody>
      </p:sp>
    </p:spTree>
    <p:extLst>
      <p:ext uri="{BB962C8B-B14F-4D97-AF65-F5344CB8AC3E}">
        <p14:creationId xmlns:p14="http://schemas.microsoft.com/office/powerpoint/2010/main" val="28066687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DEC57610-BBC5-4A2D-B73C-ACCDD165DA24}" type="datetimeFigureOut">
              <a:rPr lang="uk-UA" smtClean="0"/>
              <a:t>19.04.2019</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64BD1E9F-CF14-4468-9254-177D492AA85A}" type="slidenum">
              <a:rPr lang="uk-UA" smtClean="0"/>
              <a:t>‹#›</a:t>
            </a:fld>
            <a:endParaRPr lang="uk-UA"/>
          </a:p>
        </p:txBody>
      </p:sp>
    </p:spTree>
    <p:extLst>
      <p:ext uri="{BB962C8B-B14F-4D97-AF65-F5344CB8AC3E}">
        <p14:creationId xmlns:p14="http://schemas.microsoft.com/office/powerpoint/2010/main" val="483762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uk-UA"/>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DEC57610-BBC5-4A2D-B73C-ACCDD165DA24}" type="datetimeFigureOut">
              <a:rPr lang="uk-UA" smtClean="0"/>
              <a:t>19.04.2019</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64BD1E9F-CF14-4468-9254-177D492AA85A}" type="slidenum">
              <a:rPr lang="uk-UA" smtClean="0"/>
              <a:t>‹#›</a:t>
            </a:fld>
            <a:endParaRPr lang="uk-UA"/>
          </a:p>
        </p:txBody>
      </p:sp>
    </p:spTree>
    <p:extLst>
      <p:ext uri="{BB962C8B-B14F-4D97-AF65-F5344CB8AC3E}">
        <p14:creationId xmlns:p14="http://schemas.microsoft.com/office/powerpoint/2010/main" val="601984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Дата 4"/>
          <p:cNvSpPr>
            <a:spLocks noGrp="1"/>
          </p:cNvSpPr>
          <p:nvPr>
            <p:ph type="dt" sz="half" idx="10"/>
          </p:nvPr>
        </p:nvSpPr>
        <p:spPr/>
        <p:txBody>
          <a:bodyPr/>
          <a:lstStyle/>
          <a:p>
            <a:fld id="{DEC57610-BBC5-4A2D-B73C-ACCDD165DA24}" type="datetimeFigureOut">
              <a:rPr lang="uk-UA" smtClean="0"/>
              <a:t>19.04.2019</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64BD1E9F-CF14-4468-9254-177D492AA85A}" type="slidenum">
              <a:rPr lang="uk-UA" smtClean="0"/>
              <a:t>‹#›</a:t>
            </a:fld>
            <a:endParaRPr lang="uk-UA"/>
          </a:p>
        </p:txBody>
      </p:sp>
    </p:spTree>
    <p:extLst>
      <p:ext uri="{BB962C8B-B14F-4D97-AF65-F5344CB8AC3E}">
        <p14:creationId xmlns:p14="http://schemas.microsoft.com/office/powerpoint/2010/main" val="110336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uk-UA"/>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7" name="Дата 6"/>
          <p:cNvSpPr>
            <a:spLocks noGrp="1"/>
          </p:cNvSpPr>
          <p:nvPr>
            <p:ph type="dt" sz="half" idx="10"/>
          </p:nvPr>
        </p:nvSpPr>
        <p:spPr/>
        <p:txBody>
          <a:bodyPr/>
          <a:lstStyle/>
          <a:p>
            <a:fld id="{DEC57610-BBC5-4A2D-B73C-ACCDD165DA24}" type="datetimeFigureOut">
              <a:rPr lang="uk-UA" smtClean="0"/>
              <a:t>19.04.2019</a:t>
            </a:fld>
            <a:endParaRPr lang="uk-UA"/>
          </a:p>
        </p:txBody>
      </p:sp>
      <p:sp>
        <p:nvSpPr>
          <p:cNvPr id="8" name="Нижний колонтитул 7"/>
          <p:cNvSpPr>
            <a:spLocks noGrp="1"/>
          </p:cNvSpPr>
          <p:nvPr>
            <p:ph type="ftr" sz="quarter" idx="11"/>
          </p:nvPr>
        </p:nvSpPr>
        <p:spPr/>
        <p:txBody>
          <a:bodyPr/>
          <a:lstStyle/>
          <a:p>
            <a:endParaRPr lang="uk-UA"/>
          </a:p>
        </p:txBody>
      </p:sp>
      <p:sp>
        <p:nvSpPr>
          <p:cNvPr id="9" name="Номер слайда 8"/>
          <p:cNvSpPr>
            <a:spLocks noGrp="1"/>
          </p:cNvSpPr>
          <p:nvPr>
            <p:ph type="sldNum" sz="quarter" idx="12"/>
          </p:nvPr>
        </p:nvSpPr>
        <p:spPr/>
        <p:txBody>
          <a:bodyPr/>
          <a:lstStyle/>
          <a:p>
            <a:fld id="{64BD1E9F-CF14-4468-9254-177D492AA85A}" type="slidenum">
              <a:rPr lang="uk-UA" smtClean="0"/>
              <a:t>‹#›</a:t>
            </a:fld>
            <a:endParaRPr lang="uk-UA"/>
          </a:p>
        </p:txBody>
      </p:sp>
    </p:spTree>
    <p:extLst>
      <p:ext uri="{BB962C8B-B14F-4D97-AF65-F5344CB8AC3E}">
        <p14:creationId xmlns:p14="http://schemas.microsoft.com/office/powerpoint/2010/main" val="1889184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Дата 2"/>
          <p:cNvSpPr>
            <a:spLocks noGrp="1"/>
          </p:cNvSpPr>
          <p:nvPr>
            <p:ph type="dt" sz="half" idx="10"/>
          </p:nvPr>
        </p:nvSpPr>
        <p:spPr/>
        <p:txBody>
          <a:bodyPr/>
          <a:lstStyle/>
          <a:p>
            <a:fld id="{DEC57610-BBC5-4A2D-B73C-ACCDD165DA24}" type="datetimeFigureOut">
              <a:rPr lang="uk-UA" smtClean="0"/>
              <a:t>19.04.2019</a:t>
            </a:fld>
            <a:endParaRPr lang="uk-UA"/>
          </a:p>
        </p:txBody>
      </p:sp>
      <p:sp>
        <p:nvSpPr>
          <p:cNvPr id="4" name="Нижний колонтитул 3"/>
          <p:cNvSpPr>
            <a:spLocks noGrp="1"/>
          </p:cNvSpPr>
          <p:nvPr>
            <p:ph type="ftr" sz="quarter" idx="11"/>
          </p:nvPr>
        </p:nvSpPr>
        <p:spPr/>
        <p:txBody>
          <a:bodyPr/>
          <a:lstStyle/>
          <a:p>
            <a:endParaRPr lang="uk-UA"/>
          </a:p>
        </p:txBody>
      </p:sp>
      <p:sp>
        <p:nvSpPr>
          <p:cNvPr id="5" name="Номер слайда 4"/>
          <p:cNvSpPr>
            <a:spLocks noGrp="1"/>
          </p:cNvSpPr>
          <p:nvPr>
            <p:ph type="sldNum" sz="quarter" idx="12"/>
          </p:nvPr>
        </p:nvSpPr>
        <p:spPr/>
        <p:txBody>
          <a:bodyPr/>
          <a:lstStyle/>
          <a:p>
            <a:fld id="{64BD1E9F-CF14-4468-9254-177D492AA85A}" type="slidenum">
              <a:rPr lang="uk-UA" smtClean="0"/>
              <a:t>‹#›</a:t>
            </a:fld>
            <a:endParaRPr lang="uk-UA"/>
          </a:p>
        </p:txBody>
      </p:sp>
    </p:spTree>
    <p:extLst>
      <p:ext uri="{BB962C8B-B14F-4D97-AF65-F5344CB8AC3E}">
        <p14:creationId xmlns:p14="http://schemas.microsoft.com/office/powerpoint/2010/main" val="1711303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DEC57610-BBC5-4A2D-B73C-ACCDD165DA24}" type="datetimeFigureOut">
              <a:rPr lang="uk-UA" smtClean="0"/>
              <a:t>19.04.2019</a:t>
            </a:fld>
            <a:endParaRPr lang="uk-UA"/>
          </a:p>
        </p:txBody>
      </p:sp>
      <p:sp>
        <p:nvSpPr>
          <p:cNvPr id="3" name="Нижний колонтитул 2"/>
          <p:cNvSpPr>
            <a:spLocks noGrp="1"/>
          </p:cNvSpPr>
          <p:nvPr>
            <p:ph type="ftr" sz="quarter" idx="11"/>
          </p:nvPr>
        </p:nvSpPr>
        <p:spPr/>
        <p:txBody>
          <a:bodyPr/>
          <a:lstStyle/>
          <a:p>
            <a:endParaRPr lang="uk-UA"/>
          </a:p>
        </p:txBody>
      </p:sp>
      <p:sp>
        <p:nvSpPr>
          <p:cNvPr id="4" name="Номер слайда 3"/>
          <p:cNvSpPr>
            <a:spLocks noGrp="1"/>
          </p:cNvSpPr>
          <p:nvPr>
            <p:ph type="sldNum" sz="quarter" idx="12"/>
          </p:nvPr>
        </p:nvSpPr>
        <p:spPr/>
        <p:txBody>
          <a:bodyPr/>
          <a:lstStyle/>
          <a:p>
            <a:fld id="{64BD1E9F-CF14-4468-9254-177D492AA85A}" type="slidenum">
              <a:rPr lang="uk-UA" smtClean="0"/>
              <a:t>‹#›</a:t>
            </a:fld>
            <a:endParaRPr lang="uk-UA"/>
          </a:p>
        </p:txBody>
      </p:sp>
    </p:spTree>
    <p:extLst>
      <p:ext uri="{BB962C8B-B14F-4D97-AF65-F5344CB8AC3E}">
        <p14:creationId xmlns:p14="http://schemas.microsoft.com/office/powerpoint/2010/main" val="12136966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uk-UA"/>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DEC57610-BBC5-4A2D-B73C-ACCDD165DA24}" type="datetimeFigureOut">
              <a:rPr lang="uk-UA" smtClean="0"/>
              <a:t>19.04.2019</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64BD1E9F-CF14-4468-9254-177D492AA85A}" type="slidenum">
              <a:rPr lang="uk-UA" smtClean="0"/>
              <a:t>‹#›</a:t>
            </a:fld>
            <a:endParaRPr lang="uk-UA"/>
          </a:p>
        </p:txBody>
      </p:sp>
    </p:spTree>
    <p:extLst>
      <p:ext uri="{BB962C8B-B14F-4D97-AF65-F5344CB8AC3E}">
        <p14:creationId xmlns:p14="http://schemas.microsoft.com/office/powerpoint/2010/main" val="7231473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uk-UA"/>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DEC57610-BBC5-4A2D-B73C-ACCDD165DA24}" type="datetimeFigureOut">
              <a:rPr lang="uk-UA" smtClean="0"/>
              <a:t>19.04.2019</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64BD1E9F-CF14-4468-9254-177D492AA85A}" type="slidenum">
              <a:rPr lang="uk-UA" smtClean="0"/>
              <a:t>‹#›</a:t>
            </a:fld>
            <a:endParaRPr lang="uk-UA"/>
          </a:p>
        </p:txBody>
      </p:sp>
    </p:spTree>
    <p:extLst>
      <p:ext uri="{BB962C8B-B14F-4D97-AF65-F5344CB8AC3E}">
        <p14:creationId xmlns:p14="http://schemas.microsoft.com/office/powerpoint/2010/main" val="3095276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DEC57610-BBC5-4A2D-B73C-ACCDD165DA24}" type="datetimeFigureOut">
              <a:rPr lang="uk-UA" smtClean="0"/>
              <a:t>19.04.2019</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64BD1E9F-CF14-4468-9254-177D492AA85A}" type="slidenum">
              <a:rPr lang="uk-UA" smtClean="0"/>
              <a:t>‹#›</a:t>
            </a:fld>
            <a:endParaRPr lang="uk-UA"/>
          </a:p>
        </p:txBody>
      </p:sp>
    </p:spTree>
    <p:extLst>
      <p:ext uri="{BB962C8B-B14F-4D97-AF65-F5344CB8AC3E}">
        <p14:creationId xmlns:p14="http://schemas.microsoft.com/office/powerpoint/2010/main" val="843116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uk-UA"/>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DEC57610-BBC5-4A2D-B73C-ACCDD165DA24}" type="datetimeFigureOut">
              <a:rPr lang="uk-UA" smtClean="0"/>
              <a:t>19.04.2019</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64BD1E9F-CF14-4468-9254-177D492AA85A}" type="slidenum">
              <a:rPr lang="uk-UA" smtClean="0"/>
              <a:t>‹#›</a:t>
            </a:fld>
            <a:endParaRPr lang="uk-UA"/>
          </a:p>
        </p:txBody>
      </p:sp>
    </p:spTree>
    <p:extLst>
      <p:ext uri="{BB962C8B-B14F-4D97-AF65-F5344CB8AC3E}">
        <p14:creationId xmlns:p14="http://schemas.microsoft.com/office/powerpoint/2010/main" val="12887293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7000">
              <a:schemeClr val="tx2">
                <a:lumMod val="60000"/>
                <a:lumOff val="4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uk-UA"/>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C57610-BBC5-4A2D-B73C-ACCDD165DA24}" type="datetimeFigureOut">
              <a:rPr lang="uk-UA" smtClean="0"/>
              <a:t>19.04.2019</a:t>
            </a:fld>
            <a:endParaRPr lang="uk-UA"/>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BD1E9F-CF14-4468-9254-177D492AA85A}" type="slidenum">
              <a:rPr lang="uk-UA" smtClean="0"/>
              <a:t>‹#›</a:t>
            </a:fld>
            <a:endParaRPr lang="uk-UA"/>
          </a:p>
        </p:txBody>
      </p:sp>
    </p:spTree>
    <p:extLst>
      <p:ext uri="{BB962C8B-B14F-4D97-AF65-F5344CB8AC3E}">
        <p14:creationId xmlns:p14="http://schemas.microsoft.com/office/powerpoint/2010/main" val="2084261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7.xml"/><Relationship Id="rId4" Type="http://schemas.openxmlformats.org/officeDocument/2006/relationships/image" Target="../media/image1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95936" y="3356992"/>
            <a:ext cx="5040561" cy="3312368"/>
          </a:xfrm>
        </p:spPr>
        <p:txBody>
          <a:bodyPr>
            <a:noAutofit/>
          </a:bodyPr>
          <a:lstStyle/>
          <a:p>
            <a:r>
              <a:rPr lang="ru-RU" sz="1800" dirty="0" err="1" smtClean="0">
                <a:latin typeface="Constantia" panose="02030602050306030303" pitchFamily="18" charset="0"/>
                <a:cs typeface="Angsana New" panose="02020603050405020304" pitchFamily="18" charset="-34"/>
              </a:rPr>
              <a:t>Михайлевич</a:t>
            </a:r>
            <a:r>
              <a:rPr lang="ru-RU" sz="1800" dirty="0" smtClean="0">
                <a:latin typeface="Constantia" panose="02030602050306030303" pitchFamily="18" charset="0"/>
                <a:cs typeface="Angsana New" panose="02020603050405020304" pitchFamily="18" charset="-34"/>
              </a:rPr>
              <a:t> </a:t>
            </a:r>
            <a:br>
              <a:rPr lang="ru-RU" sz="1800" dirty="0" smtClean="0">
                <a:latin typeface="Constantia" panose="02030602050306030303" pitchFamily="18" charset="0"/>
                <a:cs typeface="Angsana New" panose="02020603050405020304" pitchFamily="18" charset="-34"/>
              </a:rPr>
            </a:br>
            <a:r>
              <a:rPr lang="ru-RU" sz="1800" dirty="0" smtClean="0">
                <a:latin typeface="Constantia" panose="02030602050306030303" pitchFamily="18" charset="0"/>
                <a:cs typeface="Angsana New" panose="02020603050405020304" pitchFamily="18" charset="-34"/>
              </a:rPr>
              <a:t>Романа </a:t>
            </a:r>
            <a:r>
              <a:rPr lang="ru-RU" sz="1800" dirty="0" err="1" smtClean="0">
                <a:latin typeface="Constantia" panose="02030602050306030303" pitchFamily="18" charset="0"/>
                <a:cs typeface="Angsana New" panose="02020603050405020304" pitchFamily="18" charset="-34"/>
              </a:rPr>
              <a:t>Михайлівна</a:t>
            </a:r>
            <a:r>
              <a:rPr lang="ru-RU" sz="1800" dirty="0" smtClean="0">
                <a:latin typeface="Constantia" panose="02030602050306030303" pitchFamily="18" charset="0"/>
                <a:cs typeface="Angsana New" panose="02020603050405020304" pitchFamily="18" charset="-34"/>
              </a:rPr>
              <a:t>,</a:t>
            </a:r>
            <a:r>
              <a:rPr lang="ru-RU" sz="1800" dirty="0">
                <a:latin typeface="Constantia" panose="02030602050306030303" pitchFamily="18" charset="0"/>
                <a:cs typeface="Angsana New" panose="02020603050405020304" pitchFamily="18" charset="-34"/>
              </a:rPr>
              <a:t/>
            </a:r>
            <a:br>
              <a:rPr lang="ru-RU" sz="1800" dirty="0">
                <a:latin typeface="Constantia" panose="02030602050306030303" pitchFamily="18" charset="0"/>
                <a:cs typeface="Angsana New" panose="02020603050405020304" pitchFamily="18" charset="-34"/>
              </a:rPr>
            </a:br>
            <a:r>
              <a:rPr lang="ru-RU" sz="1800" dirty="0" err="1">
                <a:latin typeface="Constantia" panose="02030602050306030303" pitchFamily="18" charset="0"/>
                <a:cs typeface="Angsana New" panose="02020603050405020304" pitchFamily="18" charset="-34"/>
              </a:rPr>
              <a:t>учениця</a:t>
            </a:r>
            <a:r>
              <a:rPr lang="ru-RU" sz="1800" dirty="0">
                <a:latin typeface="Constantia" panose="02030602050306030303" pitchFamily="18" charset="0"/>
                <a:cs typeface="Angsana New" panose="02020603050405020304" pitchFamily="18" charset="-34"/>
              </a:rPr>
              <a:t> </a:t>
            </a:r>
            <a:r>
              <a:rPr lang="ru-RU" sz="1800" dirty="0">
                <a:cs typeface="Angsana New" panose="02020603050405020304" pitchFamily="18" charset="-34"/>
              </a:rPr>
              <a:t>9</a:t>
            </a:r>
            <a:r>
              <a:rPr lang="ru-RU" sz="1800" dirty="0" smtClean="0">
                <a:latin typeface="Constantia" panose="02030602050306030303" pitchFamily="18" charset="0"/>
                <a:cs typeface="Angsana New" panose="02020603050405020304" pitchFamily="18" charset="-34"/>
              </a:rPr>
              <a:t> </a:t>
            </a:r>
            <a:r>
              <a:rPr lang="ru-RU" sz="1800" dirty="0" err="1" smtClean="0">
                <a:latin typeface="Constantia" panose="02030602050306030303" pitchFamily="18" charset="0"/>
                <a:cs typeface="Angsana New" panose="02020603050405020304" pitchFamily="18" charset="-34"/>
              </a:rPr>
              <a:t>класу</a:t>
            </a:r>
            <a:r>
              <a:rPr lang="ru-RU" sz="1800" dirty="0" smtClean="0">
                <a:latin typeface="Constantia" panose="02030602050306030303" pitchFamily="18" charset="0"/>
                <a:cs typeface="Angsana New" panose="02020603050405020304" pitchFamily="18" charset="-34"/>
              </a:rPr>
              <a:t> </a:t>
            </a:r>
            <a:r>
              <a:rPr lang="ru-RU" sz="1800" dirty="0">
                <a:latin typeface="Constantia" panose="02030602050306030303" pitchFamily="18" charset="0"/>
                <a:cs typeface="Angsana New" panose="02020603050405020304" pitchFamily="18" charset="-34"/>
              </a:rPr>
              <a:t>Стрийської </a:t>
            </a:r>
            <a:r>
              <a:rPr lang="ru-RU" sz="1800" dirty="0" smtClean="0">
                <a:latin typeface="Constantia" panose="02030602050306030303" pitchFamily="18" charset="0"/>
                <a:cs typeface="Angsana New" panose="02020603050405020304" pitchFamily="18" charset="-34"/>
              </a:rPr>
              <a:t/>
            </a:r>
            <a:br>
              <a:rPr lang="ru-RU" sz="1800" dirty="0" smtClean="0">
                <a:latin typeface="Constantia" panose="02030602050306030303" pitchFamily="18" charset="0"/>
                <a:cs typeface="Angsana New" panose="02020603050405020304" pitchFamily="18" charset="-34"/>
              </a:rPr>
            </a:br>
            <a:r>
              <a:rPr lang="ru-RU" sz="1800" dirty="0" smtClean="0">
                <a:latin typeface="Constantia" panose="02030602050306030303" pitchFamily="18" charset="0"/>
                <a:cs typeface="Angsana New" panose="02020603050405020304" pitchFamily="18" charset="-34"/>
              </a:rPr>
              <a:t>ЗШ </a:t>
            </a:r>
            <a:r>
              <a:rPr lang="ru-RU" sz="1800" dirty="0">
                <a:latin typeface="Constantia" panose="02030602050306030303" pitchFamily="18" charset="0"/>
                <a:cs typeface="Angsana New" panose="02020603050405020304" pitchFamily="18" charset="-34"/>
              </a:rPr>
              <a:t>І-ІІІ ст. </a:t>
            </a:r>
            <a:r>
              <a:rPr lang="ru-RU" sz="1800" dirty="0" smtClean="0">
                <a:latin typeface="Constantia" panose="02030602050306030303" pitchFamily="18" charset="0"/>
                <a:cs typeface="Angsana New" panose="02020603050405020304" pitchFamily="18" charset="-34"/>
              </a:rPr>
              <a:t>№2 </a:t>
            </a:r>
            <a:r>
              <a:rPr lang="ru-RU" sz="1800" dirty="0" err="1" smtClean="0">
                <a:latin typeface="Constantia" panose="02030602050306030303" pitchFamily="18" charset="0"/>
                <a:cs typeface="Angsana New" panose="02020603050405020304" pitchFamily="18" charset="-34"/>
              </a:rPr>
              <a:t>імені</a:t>
            </a:r>
            <a:r>
              <a:rPr lang="ru-RU" sz="1800" dirty="0" smtClean="0">
                <a:latin typeface="Constantia" panose="02030602050306030303" pitchFamily="18" charset="0"/>
                <a:cs typeface="Angsana New" panose="02020603050405020304" pitchFamily="18" charset="-34"/>
              </a:rPr>
              <a:t> героя </a:t>
            </a:r>
            <a:r>
              <a:rPr lang="ru-RU" sz="1800" dirty="0" err="1" smtClean="0">
                <a:latin typeface="Constantia" panose="02030602050306030303" pitchFamily="18" charset="0"/>
                <a:cs typeface="Angsana New" panose="02020603050405020304" pitchFamily="18" charset="-34"/>
              </a:rPr>
              <a:t>україни</a:t>
            </a:r>
            <a:r>
              <a:rPr lang="ru-RU" sz="1800" dirty="0" smtClean="0">
                <a:latin typeface="Constantia" panose="02030602050306030303" pitchFamily="18" charset="0"/>
                <a:cs typeface="Angsana New" panose="02020603050405020304" pitchFamily="18" charset="-34"/>
              </a:rPr>
              <a:t> </a:t>
            </a:r>
            <a:r>
              <a:rPr lang="ru-RU" sz="1800" dirty="0" err="1" smtClean="0">
                <a:latin typeface="Constantia" panose="02030602050306030303" pitchFamily="18" charset="0"/>
                <a:cs typeface="Angsana New" panose="02020603050405020304" pitchFamily="18" charset="-34"/>
              </a:rPr>
              <a:t>андрія</a:t>
            </a:r>
            <a:r>
              <a:rPr lang="ru-RU" sz="1800" dirty="0" smtClean="0">
                <a:latin typeface="Constantia" panose="02030602050306030303" pitchFamily="18" charset="0"/>
                <a:cs typeface="Angsana New" panose="02020603050405020304" pitchFamily="18" charset="-34"/>
              </a:rPr>
              <a:t> </a:t>
            </a:r>
            <a:r>
              <a:rPr lang="ru-RU" sz="1800" dirty="0" err="1" smtClean="0">
                <a:latin typeface="Constantia" panose="02030602050306030303" pitchFamily="18" charset="0"/>
                <a:cs typeface="Angsana New" panose="02020603050405020304" pitchFamily="18" charset="-34"/>
              </a:rPr>
              <a:t>корчака</a:t>
            </a:r>
            <a:r>
              <a:rPr lang="ru-RU" sz="1800" dirty="0" smtClean="0">
                <a:latin typeface="Constantia" panose="02030602050306030303" pitchFamily="18" charset="0"/>
                <a:cs typeface="Angsana New" panose="02020603050405020304" pitchFamily="18" charset="-34"/>
              </a:rPr>
              <a:t/>
            </a:r>
            <a:br>
              <a:rPr lang="ru-RU" sz="1800" dirty="0" smtClean="0">
                <a:latin typeface="Constantia" panose="02030602050306030303" pitchFamily="18" charset="0"/>
                <a:cs typeface="Angsana New" panose="02020603050405020304" pitchFamily="18" charset="-34"/>
              </a:rPr>
            </a:br>
            <a:r>
              <a:rPr lang="ru-RU" sz="2400" dirty="0">
                <a:latin typeface="Constantia" panose="02030602050306030303" pitchFamily="18" charset="0"/>
                <a:cs typeface="Angsana New" panose="02020603050405020304" pitchFamily="18" charset="-34"/>
              </a:rPr>
              <a:t/>
            </a:r>
            <a:br>
              <a:rPr lang="ru-RU" sz="2400" dirty="0">
                <a:latin typeface="Constantia" panose="02030602050306030303" pitchFamily="18" charset="0"/>
                <a:cs typeface="Angsana New" panose="02020603050405020304" pitchFamily="18" charset="-34"/>
              </a:rPr>
            </a:br>
            <a:r>
              <a:rPr lang="ru-RU" sz="1800" dirty="0" err="1">
                <a:latin typeface="Constantia" panose="02030602050306030303" pitchFamily="18" charset="0"/>
                <a:cs typeface="Angsana New" panose="02020603050405020304" pitchFamily="18" charset="-34"/>
              </a:rPr>
              <a:t>Науковий</a:t>
            </a:r>
            <a:r>
              <a:rPr lang="ru-RU" sz="1800" dirty="0">
                <a:latin typeface="Constantia" panose="02030602050306030303" pitchFamily="18" charset="0"/>
                <a:cs typeface="Angsana New" panose="02020603050405020304" pitchFamily="18" charset="-34"/>
              </a:rPr>
              <a:t> </a:t>
            </a:r>
            <a:r>
              <a:rPr lang="ru-RU" sz="1800" dirty="0" err="1">
                <a:latin typeface="Constantia" panose="02030602050306030303" pitchFamily="18" charset="0"/>
                <a:cs typeface="Angsana New" panose="02020603050405020304" pitchFamily="18" charset="-34"/>
              </a:rPr>
              <a:t>керівник</a:t>
            </a:r>
            <a:r>
              <a:rPr lang="ru-RU" sz="1800" dirty="0">
                <a:latin typeface="Constantia" panose="02030602050306030303" pitchFamily="18" charset="0"/>
                <a:cs typeface="Angsana New" panose="02020603050405020304" pitchFamily="18" charset="-34"/>
              </a:rPr>
              <a:t>: </a:t>
            </a:r>
            <a:r>
              <a:rPr lang="ru-RU" sz="1800" dirty="0" err="1">
                <a:latin typeface="Constantia" panose="02030602050306030303" pitchFamily="18" charset="0"/>
                <a:cs typeface="Angsana New" panose="02020603050405020304" pitchFamily="18" charset="-34"/>
              </a:rPr>
              <a:t>Суховерська</a:t>
            </a:r>
            <a:r>
              <a:rPr lang="ru-RU" sz="1800" dirty="0">
                <a:latin typeface="Constantia" panose="02030602050306030303" pitchFamily="18" charset="0"/>
                <a:cs typeface="Angsana New" panose="02020603050405020304" pitchFamily="18" charset="-34"/>
              </a:rPr>
              <a:t> </a:t>
            </a:r>
            <a:r>
              <a:rPr lang="ru-RU" sz="1800" dirty="0" err="1">
                <a:latin typeface="Constantia" panose="02030602050306030303" pitchFamily="18" charset="0"/>
                <a:cs typeface="Angsana New" panose="02020603050405020304" pitchFamily="18" charset="-34"/>
              </a:rPr>
              <a:t>Ірина</a:t>
            </a:r>
            <a:r>
              <a:rPr lang="ru-RU" sz="1800" dirty="0">
                <a:latin typeface="Constantia" panose="02030602050306030303" pitchFamily="18" charset="0"/>
                <a:cs typeface="Angsana New" panose="02020603050405020304" pitchFamily="18" charset="-34"/>
              </a:rPr>
              <a:t> </a:t>
            </a:r>
            <a:r>
              <a:rPr lang="ru-RU" sz="1800" dirty="0" err="1">
                <a:latin typeface="Constantia" panose="02030602050306030303" pitchFamily="18" charset="0"/>
                <a:cs typeface="Angsana New" panose="02020603050405020304" pitchFamily="18" charset="-34"/>
              </a:rPr>
              <a:t>Іванівна</a:t>
            </a:r>
            <a:r>
              <a:rPr lang="ru-RU" sz="1800" dirty="0">
                <a:latin typeface="Constantia" panose="02030602050306030303" pitchFamily="18" charset="0"/>
                <a:cs typeface="Angsana New" panose="02020603050405020304" pitchFamily="18" charset="-34"/>
              </a:rPr>
              <a:t>,  </a:t>
            </a:r>
            <a:r>
              <a:rPr lang="ru-RU" sz="1800" dirty="0" err="1">
                <a:latin typeface="Constantia" panose="02030602050306030303" pitchFamily="18" charset="0"/>
                <a:cs typeface="Angsana New" panose="02020603050405020304" pitchFamily="18" charset="-34"/>
              </a:rPr>
              <a:t>керівник</a:t>
            </a:r>
            <a:r>
              <a:rPr lang="ru-RU" sz="1800" dirty="0">
                <a:latin typeface="Constantia" panose="02030602050306030303" pitchFamily="18" charset="0"/>
                <a:cs typeface="Angsana New" panose="02020603050405020304" pitchFamily="18" charset="-34"/>
              </a:rPr>
              <a:t> </a:t>
            </a:r>
            <a:r>
              <a:rPr lang="ru-RU" sz="1800" dirty="0" err="1">
                <a:latin typeface="Constantia" panose="02030602050306030303" pitchFamily="18" charset="0"/>
                <a:cs typeface="Angsana New" panose="02020603050405020304" pitchFamily="18" charset="-34"/>
              </a:rPr>
              <a:t>секції</a:t>
            </a:r>
            <a:r>
              <a:rPr lang="ru-RU" sz="1800" dirty="0">
                <a:latin typeface="Constantia" panose="02030602050306030303" pitchFamily="18" charset="0"/>
                <a:cs typeface="Angsana New" panose="02020603050405020304" pitchFamily="18" charset="-34"/>
              </a:rPr>
              <a:t> </a:t>
            </a:r>
            <a:r>
              <a:rPr lang="ru-RU" sz="1800" dirty="0" err="1">
                <a:latin typeface="Constantia" panose="02030602050306030303" pitchFamily="18" charset="0"/>
                <a:cs typeface="Angsana New" panose="02020603050405020304" pitchFamily="18" charset="-34"/>
              </a:rPr>
              <a:t>історії</a:t>
            </a:r>
            <a:r>
              <a:rPr lang="ru-RU" sz="1800" dirty="0">
                <a:latin typeface="Constantia" panose="02030602050306030303" pitchFamily="18" charset="0"/>
                <a:cs typeface="Angsana New" panose="02020603050405020304" pitchFamily="18" charset="-34"/>
              </a:rPr>
              <a:t> </a:t>
            </a:r>
            <a:r>
              <a:rPr lang="ru-RU" sz="1800" dirty="0" err="1">
                <a:latin typeface="Constantia" panose="02030602050306030303" pitchFamily="18" charset="0"/>
                <a:cs typeface="Angsana New" panose="02020603050405020304" pitchFamily="18" charset="-34"/>
              </a:rPr>
              <a:t>Стрийського</a:t>
            </a:r>
            <a:r>
              <a:rPr lang="ru-RU" sz="1800" dirty="0">
                <a:latin typeface="Constantia" panose="02030602050306030303" pitchFamily="18" charset="0"/>
                <a:cs typeface="Angsana New" panose="02020603050405020304" pitchFamily="18" charset="-34"/>
              </a:rPr>
              <a:t> </a:t>
            </a:r>
            <a:r>
              <a:rPr lang="ru-RU" sz="1800" dirty="0" err="1">
                <a:latin typeface="Constantia" panose="02030602050306030303" pitchFamily="18" charset="0"/>
                <a:cs typeface="Angsana New" panose="02020603050405020304" pitchFamily="18" charset="-34"/>
              </a:rPr>
              <a:t>міського</a:t>
            </a:r>
            <a:r>
              <a:rPr lang="ru-RU" sz="1800" dirty="0">
                <a:latin typeface="Constantia" panose="02030602050306030303" pitchFamily="18" charset="0"/>
                <a:cs typeface="Angsana New" panose="02020603050405020304" pitchFamily="18" charset="-34"/>
              </a:rPr>
              <a:t> </a:t>
            </a:r>
            <a:r>
              <a:rPr lang="ru-RU" sz="1800" dirty="0" err="1">
                <a:latin typeface="Constantia" panose="02030602050306030303" pitchFamily="18" charset="0"/>
                <a:cs typeface="Angsana New" panose="02020603050405020304" pitchFamily="18" charset="-34"/>
              </a:rPr>
              <a:t>наукового</a:t>
            </a:r>
            <a:r>
              <a:rPr lang="ru-RU" sz="1800" dirty="0">
                <a:latin typeface="Constantia" panose="02030602050306030303" pitchFamily="18" charset="0"/>
                <a:cs typeface="Angsana New" panose="02020603050405020304" pitchFamily="18" charset="-34"/>
              </a:rPr>
              <a:t> </a:t>
            </a:r>
            <a:r>
              <a:rPr lang="ru-RU" sz="1800" dirty="0" err="1">
                <a:latin typeface="Constantia" panose="02030602050306030303" pitchFamily="18" charset="0"/>
                <a:cs typeface="Angsana New" panose="02020603050405020304" pitchFamily="18" charset="-34"/>
              </a:rPr>
              <a:t>товариства</a:t>
            </a:r>
            <a:r>
              <a:rPr lang="ru-RU" sz="1800" dirty="0">
                <a:latin typeface="Constantia" panose="02030602050306030303" pitchFamily="18" charset="0"/>
                <a:cs typeface="Angsana New" panose="02020603050405020304" pitchFamily="18" charset="-34"/>
              </a:rPr>
              <a:t> </a:t>
            </a:r>
            <a:r>
              <a:rPr lang="ru-RU" sz="1800" dirty="0" err="1">
                <a:latin typeface="Constantia" panose="02030602050306030303" pitchFamily="18" charset="0"/>
                <a:cs typeface="Angsana New" panose="02020603050405020304" pitchFamily="18" charset="-34"/>
              </a:rPr>
              <a:t>учнів</a:t>
            </a:r>
            <a:r>
              <a:rPr lang="ru-RU" sz="1800" dirty="0">
                <a:latin typeface="Constantia" panose="02030602050306030303" pitchFamily="18" charset="0"/>
                <a:cs typeface="Angsana New" panose="02020603050405020304" pitchFamily="18" charset="-34"/>
              </a:rPr>
              <a:t> Центру </a:t>
            </a:r>
            <a:r>
              <a:rPr lang="ru-RU" sz="1800" dirty="0" err="1">
                <a:latin typeface="Constantia" panose="02030602050306030303" pitchFamily="18" charset="0"/>
                <a:cs typeface="Angsana New" panose="02020603050405020304" pitchFamily="18" charset="-34"/>
              </a:rPr>
              <a:t>творчості</a:t>
            </a:r>
            <a:r>
              <a:rPr lang="ru-RU" sz="1800" dirty="0">
                <a:latin typeface="Constantia" panose="02030602050306030303" pitchFamily="18" charset="0"/>
                <a:cs typeface="Angsana New" panose="02020603050405020304" pitchFamily="18" charset="-34"/>
              </a:rPr>
              <a:t> </a:t>
            </a:r>
            <a:r>
              <a:rPr lang="ru-RU" sz="1800" dirty="0" err="1">
                <a:latin typeface="Constantia" panose="02030602050306030303" pitchFamily="18" charset="0"/>
                <a:cs typeface="Angsana New" panose="02020603050405020304" pitchFamily="18" charset="-34"/>
              </a:rPr>
              <a:t>дітей</a:t>
            </a:r>
            <a:r>
              <a:rPr lang="ru-RU" sz="1800" dirty="0">
                <a:latin typeface="Constantia" panose="02030602050306030303" pitchFamily="18" charset="0"/>
                <a:cs typeface="Angsana New" panose="02020603050405020304" pitchFamily="18" charset="-34"/>
              </a:rPr>
              <a:t> та </a:t>
            </a:r>
            <a:r>
              <a:rPr lang="ru-RU" sz="1800" dirty="0" err="1">
                <a:latin typeface="Constantia" panose="02030602050306030303" pitchFamily="18" charset="0"/>
                <a:cs typeface="Angsana New" panose="02020603050405020304" pitchFamily="18" charset="-34"/>
              </a:rPr>
              <a:t>юнацтва</a:t>
            </a:r>
            <a:endParaRPr lang="uk-UA" sz="1800" b="1" dirty="0">
              <a:latin typeface="Constantia" panose="02030602050306030303" pitchFamily="18" charset="0"/>
              <a:cs typeface="Angsana New" panose="02020603050405020304" pitchFamily="18" charset="-34"/>
            </a:endParaRPr>
          </a:p>
        </p:txBody>
      </p:sp>
      <p:sp>
        <p:nvSpPr>
          <p:cNvPr id="3" name="Текст 2"/>
          <p:cNvSpPr>
            <a:spLocks noGrp="1"/>
          </p:cNvSpPr>
          <p:nvPr>
            <p:ph type="body" idx="1"/>
          </p:nvPr>
        </p:nvSpPr>
        <p:spPr>
          <a:xfrm>
            <a:off x="722313" y="332657"/>
            <a:ext cx="7772400" cy="2952327"/>
          </a:xfrm>
        </p:spPr>
        <p:txBody>
          <a:bodyPr>
            <a:normAutofit fontScale="85000" lnSpcReduction="20000"/>
          </a:bodyPr>
          <a:lstStyle/>
          <a:p>
            <a:pPr algn="ctr"/>
            <a:r>
              <a:rPr lang="ru-RU" sz="3600" b="1" cap="all" dirty="0" err="1">
                <a:solidFill>
                  <a:prstClr val="black"/>
                </a:solidFill>
                <a:latin typeface="Constantia" panose="02030602050306030303" pitchFamily="18" charset="0"/>
                <a:cs typeface="Angsana New" panose="02020603050405020304" pitchFamily="18" charset="-34"/>
              </a:rPr>
              <a:t>Дарія</a:t>
            </a:r>
            <a:r>
              <a:rPr lang="ru-RU" sz="3600" b="1" cap="all" dirty="0">
                <a:solidFill>
                  <a:prstClr val="black"/>
                </a:solidFill>
                <a:latin typeface="Constantia" panose="02030602050306030303" pitchFamily="18" charset="0"/>
                <a:cs typeface="Angsana New" panose="02020603050405020304" pitchFamily="18" charset="-34"/>
              </a:rPr>
              <a:t> Корчак – активна </a:t>
            </a:r>
            <a:r>
              <a:rPr lang="ru-RU" sz="3600" b="1" cap="all" dirty="0" err="1">
                <a:solidFill>
                  <a:prstClr val="black"/>
                </a:solidFill>
                <a:latin typeface="Constantia" panose="02030602050306030303" pitchFamily="18" charset="0"/>
                <a:cs typeface="Angsana New" panose="02020603050405020304" pitchFamily="18" charset="-34"/>
              </a:rPr>
              <a:t>учасниця</a:t>
            </a:r>
            <a:r>
              <a:rPr lang="ru-RU" sz="3600" b="1" cap="all" dirty="0">
                <a:solidFill>
                  <a:prstClr val="black"/>
                </a:solidFill>
                <a:latin typeface="Constantia" panose="02030602050306030303" pitchFamily="18" charset="0"/>
                <a:cs typeface="Angsana New" panose="02020603050405020304" pitchFamily="18" charset="-34"/>
              </a:rPr>
              <a:t> </a:t>
            </a:r>
            <a:r>
              <a:rPr lang="ru-RU" sz="3600" b="1" cap="all" dirty="0" err="1">
                <a:solidFill>
                  <a:prstClr val="black"/>
                </a:solidFill>
                <a:latin typeface="Constantia" panose="02030602050306030303" pitchFamily="18" charset="0"/>
                <a:cs typeface="Angsana New" panose="02020603050405020304" pitchFamily="18" charset="-34"/>
              </a:rPr>
              <a:t>національно-визвольних</a:t>
            </a:r>
            <a:r>
              <a:rPr lang="ru-RU" sz="3600" b="1" cap="all" dirty="0">
                <a:solidFill>
                  <a:prstClr val="black"/>
                </a:solidFill>
                <a:latin typeface="Constantia" panose="02030602050306030303" pitchFamily="18" charset="0"/>
                <a:cs typeface="Angsana New" panose="02020603050405020304" pitchFamily="18" charset="-34"/>
              </a:rPr>
              <a:t> </a:t>
            </a:r>
            <a:r>
              <a:rPr lang="ru-RU" sz="3600" b="1" cap="all" dirty="0" err="1">
                <a:solidFill>
                  <a:prstClr val="black"/>
                </a:solidFill>
                <a:latin typeface="Constantia" panose="02030602050306030303" pitchFamily="18" charset="0"/>
                <a:cs typeface="Angsana New" panose="02020603050405020304" pitchFamily="18" charset="-34"/>
              </a:rPr>
              <a:t>змагань</a:t>
            </a:r>
            <a:r>
              <a:rPr lang="ru-RU" sz="3600" b="1" cap="all" dirty="0">
                <a:solidFill>
                  <a:prstClr val="black"/>
                </a:solidFill>
                <a:latin typeface="Constantia" panose="02030602050306030303" pitchFamily="18" charset="0"/>
                <a:cs typeface="Angsana New" panose="02020603050405020304" pitchFamily="18" charset="-34"/>
              </a:rPr>
              <a:t> та </a:t>
            </a:r>
            <a:r>
              <a:rPr lang="ru-RU" sz="3600" b="1" cap="all" dirty="0" err="1">
                <a:solidFill>
                  <a:prstClr val="black"/>
                </a:solidFill>
                <a:latin typeface="Constantia" panose="02030602050306030303" pitchFamily="18" charset="0"/>
                <a:cs typeface="Angsana New" panose="02020603050405020304" pitchFamily="18" charset="-34"/>
              </a:rPr>
              <a:t>мати</a:t>
            </a:r>
            <a:r>
              <a:rPr lang="ru-RU" sz="3600" b="1" cap="all" dirty="0">
                <a:solidFill>
                  <a:prstClr val="black"/>
                </a:solidFill>
                <a:latin typeface="Constantia" panose="02030602050306030303" pitchFamily="18" charset="0"/>
                <a:cs typeface="Angsana New" panose="02020603050405020304" pitchFamily="18" charset="-34"/>
              </a:rPr>
              <a:t> Героя </a:t>
            </a:r>
            <a:r>
              <a:rPr lang="ru-RU" sz="3600" b="1" cap="all" dirty="0" err="1">
                <a:solidFill>
                  <a:prstClr val="black"/>
                </a:solidFill>
                <a:latin typeface="Constantia" panose="02030602050306030303" pitchFamily="18" charset="0"/>
                <a:cs typeface="Angsana New" panose="02020603050405020304" pitchFamily="18" charset="-34"/>
              </a:rPr>
              <a:t>України</a:t>
            </a:r>
            <a:r>
              <a:rPr lang="ru-RU" sz="3600" b="1" cap="all" dirty="0">
                <a:solidFill>
                  <a:prstClr val="black"/>
                </a:solidFill>
                <a:latin typeface="Constantia" panose="02030602050306030303" pitchFamily="18" charset="0"/>
                <a:cs typeface="Angsana New" panose="02020603050405020304" pitchFamily="18" charset="-34"/>
              </a:rPr>
              <a:t> та </a:t>
            </a:r>
            <a:r>
              <a:rPr lang="ru-RU" sz="3600" b="1" cap="all" dirty="0" err="1">
                <a:solidFill>
                  <a:prstClr val="black"/>
                </a:solidFill>
                <a:latin typeface="Constantia" panose="02030602050306030303" pitchFamily="18" charset="0"/>
                <a:cs typeface="Angsana New" panose="02020603050405020304" pitchFamily="18" charset="-34"/>
              </a:rPr>
              <a:t>Небесної</a:t>
            </a:r>
            <a:r>
              <a:rPr lang="ru-RU" sz="3600" b="1" cap="all" dirty="0">
                <a:solidFill>
                  <a:prstClr val="black"/>
                </a:solidFill>
                <a:latin typeface="Constantia" panose="02030602050306030303" pitchFamily="18" charset="0"/>
                <a:cs typeface="Angsana New" panose="02020603050405020304" pitchFamily="18" charset="-34"/>
              </a:rPr>
              <a:t> </a:t>
            </a:r>
            <a:r>
              <a:rPr lang="ru-RU" sz="3600" b="1" cap="all" dirty="0" err="1">
                <a:solidFill>
                  <a:prstClr val="black"/>
                </a:solidFill>
                <a:latin typeface="Constantia" panose="02030602050306030303" pitchFamily="18" charset="0"/>
                <a:cs typeface="Angsana New" panose="02020603050405020304" pitchFamily="18" charset="-34"/>
              </a:rPr>
              <a:t>сотні</a:t>
            </a:r>
            <a:r>
              <a:rPr lang="ru-RU" sz="3600" b="1" cap="all" dirty="0">
                <a:solidFill>
                  <a:prstClr val="black"/>
                </a:solidFill>
                <a:latin typeface="Constantia" panose="02030602050306030303" pitchFamily="18" charset="0"/>
                <a:cs typeface="Angsana New" panose="02020603050405020304" pitchFamily="18" charset="-34"/>
              </a:rPr>
              <a:t> </a:t>
            </a:r>
            <a:r>
              <a:rPr lang="ru-RU" sz="3600" b="1" cap="all" dirty="0" err="1">
                <a:solidFill>
                  <a:prstClr val="black"/>
                </a:solidFill>
                <a:latin typeface="Constantia" panose="02030602050306030303" pitchFamily="18" charset="0"/>
                <a:cs typeface="Angsana New" panose="02020603050405020304" pitchFamily="18" charset="-34"/>
              </a:rPr>
              <a:t>Андрія</a:t>
            </a:r>
            <a:r>
              <a:rPr lang="ru-RU" sz="3600" b="1" cap="all" dirty="0">
                <a:solidFill>
                  <a:prstClr val="black"/>
                </a:solidFill>
                <a:latin typeface="Constantia" panose="02030602050306030303" pitchFamily="18" charset="0"/>
                <a:cs typeface="Angsana New" panose="02020603050405020304" pitchFamily="18" charset="-34"/>
              </a:rPr>
              <a:t> Корчака (за </a:t>
            </a:r>
            <a:r>
              <a:rPr lang="ru-RU" sz="3600" b="1" cap="all" dirty="0" err="1">
                <a:solidFill>
                  <a:prstClr val="black"/>
                </a:solidFill>
                <a:latin typeface="Constantia" panose="02030602050306030303" pitchFamily="18" charset="0"/>
                <a:cs typeface="Angsana New" panose="02020603050405020304" pitchFamily="18" charset="-34"/>
              </a:rPr>
              <a:t>матеріалами</a:t>
            </a:r>
            <a:r>
              <a:rPr lang="ru-RU" sz="3600" b="1" cap="all" dirty="0">
                <a:solidFill>
                  <a:prstClr val="black"/>
                </a:solidFill>
                <a:latin typeface="Constantia" panose="02030602050306030303" pitchFamily="18" charset="0"/>
                <a:cs typeface="Angsana New" panose="02020603050405020304" pitchFamily="18" charset="-34"/>
              </a:rPr>
              <a:t> </a:t>
            </a:r>
            <a:r>
              <a:rPr lang="ru-RU" sz="3600" b="1" cap="all" dirty="0" err="1">
                <a:solidFill>
                  <a:prstClr val="black"/>
                </a:solidFill>
                <a:latin typeface="Constantia" panose="02030602050306030303" pitchFamily="18" charset="0"/>
                <a:cs typeface="Angsana New" panose="02020603050405020304" pitchFamily="18" charset="-34"/>
              </a:rPr>
              <a:t>експозиції</a:t>
            </a:r>
            <a:r>
              <a:rPr lang="ru-RU" sz="3600" b="1" cap="all" dirty="0">
                <a:solidFill>
                  <a:prstClr val="black"/>
                </a:solidFill>
                <a:latin typeface="Constantia" panose="02030602050306030303" pitchFamily="18" charset="0"/>
                <a:cs typeface="Angsana New" panose="02020603050405020304" pitchFamily="18" charset="-34"/>
              </a:rPr>
              <a:t> </a:t>
            </a:r>
            <a:r>
              <a:rPr lang="ru-RU" sz="3600" b="1" cap="all" dirty="0" err="1">
                <a:solidFill>
                  <a:prstClr val="black"/>
                </a:solidFill>
                <a:latin typeface="Constantia" panose="02030602050306030303" pitchFamily="18" charset="0"/>
                <a:cs typeface="Angsana New" panose="02020603050405020304" pitchFamily="18" charset="-34"/>
              </a:rPr>
              <a:t>кімнати</a:t>
            </a:r>
            <a:r>
              <a:rPr lang="ru-RU" sz="3600" b="1" cap="all" dirty="0">
                <a:solidFill>
                  <a:prstClr val="black"/>
                </a:solidFill>
                <a:latin typeface="Constantia" panose="02030602050306030303" pitchFamily="18" charset="0"/>
                <a:cs typeface="Angsana New" panose="02020603050405020304" pitchFamily="18" charset="-34"/>
              </a:rPr>
              <a:t>-музею Героя </a:t>
            </a:r>
            <a:r>
              <a:rPr lang="ru-RU" sz="3600" b="1" cap="all" dirty="0" err="1">
                <a:solidFill>
                  <a:prstClr val="black"/>
                </a:solidFill>
                <a:latin typeface="Constantia" panose="02030602050306030303" pitchFamily="18" charset="0"/>
                <a:cs typeface="Angsana New" panose="02020603050405020304" pitchFamily="18" charset="-34"/>
              </a:rPr>
              <a:t>України</a:t>
            </a:r>
            <a:r>
              <a:rPr lang="ru-RU" sz="3600" b="1" cap="all" dirty="0">
                <a:solidFill>
                  <a:prstClr val="black"/>
                </a:solidFill>
                <a:latin typeface="Constantia" panose="02030602050306030303" pitchFamily="18" charset="0"/>
                <a:cs typeface="Angsana New" panose="02020603050405020304" pitchFamily="18" charset="-34"/>
              </a:rPr>
              <a:t> </a:t>
            </a:r>
            <a:r>
              <a:rPr lang="ru-RU" sz="3600" b="1" cap="all" dirty="0" err="1">
                <a:solidFill>
                  <a:prstClr val="black"/>
                </a:solidFill>
                <a:latin typeface="Constantia" panose="02030602050306030303" pitchFamily="18" charset="0"/>
                <a:cs typeface="Angsana New" panose="02020603050405020304" pitchFamily="18" charset="-34"/>
              </a:rPr>
              <a:t>Андрія</a:t>
            </a:r>
            <a:r>
              <a:rPr lang="ru-RU" sz="3600" b="1" cap="all" dirty="0">
                <a:solidFill>
                  <a:prstClr val="black"/>
                </a:solidFill>
                <a:latin typeface="Constantia" panose="02030602050306030303" pitchFamily="18" charset="0"/>
                <a:cs typeface="Angsana New" panose="02020603050405020304" pitchFamily="18" charset="-34"/>
              </a:rPr>
              <a:t> Корчака)</a:t>
            </a:r>
            <a:endParaRPr lang="uk-UA"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5" y="3429000"/>
            <a:ext cx="3816424" cy="295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757559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6250706"/>
          </a:xfrm>
        </p:spPr>
        <p:txBody>
          <a:bodyPr>
            <a:normAutofit/>
          </a:bodyPr>
          <a:lstStyle/>
          <a:p>
            <a:r>
              <a:rPr lang="uk-UA" b="1" dirty="0"/>
              <a:t> </a:t>
            </a:r>
            <a:r>
              <a:rPr lang="uk-UA" sz="2400" b="1" dirty="0"/>
              <a:t>Актуальність </a:t>
            </a:r>
            <a:r>
              <a:rPr lang="uk-UA" sz="2400" dirty="0"/>
              <a:t>вивчення національно-визвольного руху та політичних репресій зумовлена зростаючим суспільним запитом на всебічне пізнання найбільш драматичних сторінок новітньої історії України, </a:t>
            </a:r>
            <a:r>
              <a:rPr lang="uk-UA" sz="2400" dirty="0" err="1"/>
              <a:t>етнонаціональною</a:t>
            </a:r>
            <a:r>
              <a:rPr lang="uk-UA" sz="2400" dirty="0"/>
              <a:t> забарвленістю цих явищ, що стало серйозним випробуванням для національної ідентичності та значно вплинуло на менталітет сучасних українців. Дослідження особливо актуальне в контексті публічних дискусій навколо українського історичного </a:t>
            </a:r>
            <a:r>
              <a:rPr lang="uk-UA" sz="2400" dirty="0" err="1"/>
              <a:t>наративу</a:t>
            </a:r>
            <a:r>
              <a:rPr lang="uk-UA" sz="2400" dirty="0"/>
              <a:t> та різних інтерпретацій радянського минулого, що вимагає його глибшого вивчення, зокрема, й на рівні повсякденного життя звичайних людей у тюремних таборах. </a:t>
            </a:r>
          </a:p>
        </p:txBody>
      </p:sp>
    </p:spTree>
    <p:extLst>
      <p:ext uri="{BB962C8B-B14F-4D97-AF65-F5344CB8AC3E}">
        <p14:creationId xmlns:p14="http://schemas.microsoft.com/office/powerpoint/2010/main" val="618220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90666"/>
          </a:xfrm>
        </p:spPr>
        <p:txBody>
          <a:bodyPr>
            <a:normAutofit/>
          </a:bodyPr>
          <a:lstStyle/>
          <a:p>
            <a:pPr algn="just"/>
            <a:r>
              <a:rPr lang="uk-UA" sz="2800" b="1" dirty="0" smtClean="0"/>
              <a:t>	Мета </a:t>
            </a:r>
            <a:r>
              <a:rPr lang="uk-UA" sz="2800" dirty="0"/>
              <a:t>– виявити особливості репрезентацій жіночого досвіду в особистих спогадах українок про національне підпілля і політичне ув’язнення на прикладі спогадів Дарії </a:t>
            </a:r>
            <a:r>
              <a:rPr lang="uk-UA" sz="2800" dirty="0" smtClean="0"/>
              <a:t>Корчак.</a:t>
            </a:r>
            <a:br>
              <a:rPr lang="uk-UA" sz="2800" dirty="0" smtClean="0"/>
            </a:br>
            <a:r>
              <a:rPr lang="uk-UA" sz="2800" dirty="0"/>
              <a:t>	</a:t>
            </a:r>
            <a:r>
              <a:rPr lang="uk-UA" sz="2800" b="1" dirty="0" smtClean="0"/>
              <a:t>Наукова </a:t>
            </a:r>
            <a:r>
              <a:rPr lang="uk-UA" sz="2800" b="1" dirty="0"/>
              <a:t>новизна </a:t>
            </a:r>
            <a:r>
              <a:rPr lang="uk-UA" sz="2800" dirty="0"/>
              <a:t>отриманих результатів полягає у тому, що результати дослідження дозволили організувати експозицію у кімнаті-музеї Героя України Андрія Корчака, який було відкрито у 2017 р. За результатами дослідження зібрано світлини родини </a:t>
            </a:r>
            <a:r>
              <a:rPr lang="uk-UA" sz="2800" dirty="0" err="1"/>
              <a:t>Корчаків</a:t>
            </a:r>
            <a:r>
              <a:rPr lang="uk-UA" sz="2800" dirty="0"/>
              <a:t> та інтерв’ю з Д. Корчак, які стали основою експозиції «Мати Героя України – герой національно-визвольних змагань». </a:t>
            </a:r>
          </a:p>
        </p:txBody>
      </p:sp>
    </p:spTree>
    <p:extLst>
      <p:ext uri="{BB962C8B-B14F-4D97-AF65-F5344CB8AC3E}">
        <p14:creationId xmlns:p14="http://schemas.microsoft.com/office/powerpoint/2010/main" val="3224158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260648"/>
            <a:ext cx="8229600" cy="5760640"/>
          </a:xfrm>
        </p:spPr>
        <p:txBody>
          <a:bodyPr>
            <a:normAutofit fontScale="90000"/>
          </a:bodyPr>
          <a:lstStyle/>
          <a:p>
            <a:r>
              <a:rPr lang="ru-RU" b="1" dirty="0"/>
              <a:t>СПИСОК ВИКОРИСТАНИХ ДЖЕРЕЛ</a:t>
            </a:r>
            <a:r>
              <a:rPr lang="ru-RU" dirty="0"/>
              <a:t/>
            </a:r>
            <a:br>
              <a:rPr lang="ru-RU" dirty="0"/>
            </a:br>
            <a:r>
              <a:rPr lang="ru-RU" dirty="0"/>
              <a:t/>
            </a:r>
            <a:br>
              <a:rPr lang="ru-RU" dirty="0"/>
            </a:br>
            <a:r>
              <a:rPr lang="ru-RU" dirty="0"/>
              <a:t>1.	Корчак Д. </a:t>
            </a:r>
            <a:r>
              <a:rPr lang="ru-RU" dirty="0" err="1"/>
              <a:t>Побачене</a:t>
            </a:r>
            <a:r>
              <a:rPr lang="ru-RU" dirty="0"/>
              <a:t> і </a:t>
            </a:r>
            <a:r>
              <a:rPr lang="ru-RU" dirty="0" err="1"/>
              <a:t>пережите</a:t>
            </a:r>
            <a:r>
              <a:rPr lang="ru-RU" dirty="0"/>
              <a:t>: </a:t>
            </a:r>
            <a:r>
              <a:rPr lang="ru-RU" dirty="0" err="1"/>
              <a:t>спогади</a:t>
            </a:r>
            <a:r>
              <a:rPr lang="ru-RU" dirty="0"/>
              <a:t> </a:t>
            </a:r>
            <a:r>
              <a:rPr lang="ru-RU" dirty="0" err="1"/>
              <a:t>політв’язня</a:t>
            </a:r>
            <a:r>
              <a:rPr lang="ru-RU" dirty="0"/>
              <a:t>. – </a:t>
            </a:r>
            <a:r>
              <a:rPr lang="ru-RU" dirty="0" err="1"/>
              <a:t>Стрий</a:t>
            </a:r>
            <a:r>
              <a:rPr lang="ru-RU" dirty="0"/>
              <a:t> </a:t>
            </a:r>
            <a:r>
              <a:rPr lang="ru-RU" dirty="0" err="1"/>
              <a:t>ТзОВ</a:t>
            </a:r>
            <a:r>
              <a:rPr lang="ru-RU" dirty="0"/>
              <a:t> «</a:t>
            </a:r>
            <a:r>
              <a:rPr lang="ru-RU" dirty="0" err="1"/>
              <a:t>Видавничий</a:t>
            </a:r>
            <a:r>
              <a:rPr lang="ru-RU" dirty="0"/>
              <a:t> </a:t>
            </a:r>
            <a:r>
              <a:rPr lang="ru-RU" dirty="0" err="1"/>
              <a:t>дім</a:t>
            </a:r>
            <a:r>
              <a:rPr lang="ru-RU" dirty="0"/>
              <a:t> «</a:t>
            </a:r>
            <a:r>
              <a:rPr lang="ru-RU" dirty="0" err="1"/>
              <a:t>Укрпол</a:t>
            </a:r>
            <a:r>
              <a:rPr lang="ru-RU" dirty="0"/>
              <a:t>», 2016. – 138 с. </a:t>
            </a:r>
            <a:r>
              <a:rPr lang="ru-RU" dirty="0" smtClean="0"/>
              <a:t/>
            </a:r>
            <a:br>
              <a:rPr lang="ru-RU" dirty="0" smtClean="0"/>
            </a:br>
            <a:r>
              <a:rPr lang="ru-RU" dirty="0" smtClean="0"/>
              <a:t>2</a:t>
            </a:r>
            <a:r>
              <a:rPr lang="ru-RU" dirty="0"/>
              <a:t>.	</a:t>
            </a:r>
            <a:r>
              <a:rPr lang="ru-RU" dirty="0" err="1"/>
              <a:t>Транскрипти</a:t>
            </a:r>
            <a:r>
              <a:rPr lang="ru-RU" dirty="0"/>
              <a:t> </a:t>
            </a:r>
            <a:r>
              <a:rPr lang="ru-RU" dirty="0" err="1"/>
              <a:t>інтерв’ю</a:t>
            </a:r>
            <a:r>
              <a:rPr lang="ru-RU" dirty="0"/>
              <a:t>, </a:t>
            </a:r>
            <a:r>
              <a:rPr lang="ru-RU" dirty="0" err="1"/>
              <a:t>проведеного</a:t>
            </a:r>
            <a:r>
              <a:rPr lang="ru-RU" dirty="0"/>
              <a:t> з Д. Корчак, </a:t>
            </a:r>
            <a:r>
              <a:rPr lang="ru-RU" dirty="0" err="1"/>
              <a:t>грудень</a:t>
            </a:r>
            <a:r>
              <a:rPr lang="ru-RU" dirty="0"/>
              <a:t> 2018.</a:t>
            </a:r>
            <a:br>
              <a:rPr lang="ru-RU" dirty="0"/>
            </a:br>
            <a:endParaRPr lang="uk-UA" dirty="0"/>
          </a:p>
        </p:txBody>
      </p:sp>
    </p:spTree>
    <p:extLst>
      <p:ext uri="{BB962C8B-B14F-4D97-AF65-F5344CB8AC3E}">
        <p14:creationId xmlns:p14="http://schemas.microsoft.com/office/powerpoint/2010/main" val="8790393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3608" y="2119590"/>
            <a:ext cx="2958480" cy="4005064"/>
          </a:xfrm>
          <a:prstGeom prst="rect">
            <a:avLst/>
          </a:prstGeom>
          <a:ln w="76200" cap="sq" cmpd="thickThin">
            <a:solidFill>
              <a:srgbClr val="000000"/>
            </a:solidFill>
            <a:prstDash val="solid"/>
            <a:miter lim="800000"/>
          </a:ln>
          <a:effectLst>
            <a:innerShdw blurRad="76200">
              <a:srgbClr val="000000"/>
            </a:innerShdw>
          </a:effectLst>
        </p:spPr>
      </p:pic>
      <p:sp>
        <p:nvSpPr>
          <p:cNvPr id="4" name="TextBox 3"/>
          <p:cNvSpPr txBox="1"/>
          <p:nvPr/>
        </p:nvSpPr>
        <p:spPr>
          <a:xfrm>
            <a:off x="1043608" y="332656"/>
            <a:ext cx="6408712" cy="1754326"/>
          </a:xfrm>
          <a:prstGeom prst="rect">
            <a:avLst/>
          </a:prstGeom>
          <a:noFill/>
        </p:spPr>
        <p:txBody>
          <a:bodyPr wrap="square" rtlCol="0">
            <a:spAutoFit/>
          </a:bodyPr>
          <a:lstStyle/>
          <a:p>
            <a:pPr algn="ctr"/>
            <a:r>
              <a:rPr lang="uk-UA" sz="3600" b="1" dirty="0" smtClean="0">
                <a:latin typeface="Constantia" panose="02030602050306030303" pitchFamily="18" charset="0"/>
              </a:rPr>
              <a:t>Зібрані  матеріали  для експозиції  музею </a:t>
            </a:r>
          </a:p>
          <a:p>
            <a:pPr algn="ctr"/>
            <a:r>
              <a:rPr lang="uk-UA" sz="3600" b="1" dirty="0" smtClean="0">
                <a:latin typeface="Constantia" panose="02030602050306030303" pitchFamily="18" charset="0"/>
              </a:rPr>
              <a:t>Дарія Корчак (Боровик)</a:t>
            </a:r>
            <a:endParaRPr lang="uk-UA" sz="3600" b="1" dirty="0">
              <a:latin typeface="Constantia" panose="02030602050306030303" pitchFamily="18" charset="0"/>
            </a:endParaRPr>
          </a:p>
        </p:txBody>
      </p:sp>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73424" y="2119590"/>
            <a:ext cx="2520280" cy="3980662"/>
          </a:xfrm>
          <a:prstGeom prst="rect">
            <a:avLst/>
          </a:prstGeom>
          <a:ln w="76200" cap="sq" cmpd="thickThin">
            <a:solidFill>
              <a:srgbClr val="000000"/>
            </a:solidFill>
            <a:prstDash val="solid"/>
            <a:miter lim="800000"/>
          </a:ln>
          <a:effectLst>
            <a:innerShdw blurRad="76200">
              <a:srgbClr val="000000"/>
            </a:innerShdw>
          </a:effectLst>
        </p:spPr>
      </p:pic>
      <p:sp>
        <p:nvSpPr>
          <p:cNvPr id="6" name="TextBox 5"/>
          <p:cNvSpPr txBox="1"/>
          <p:nvPr/>
        </p:nvSpPr>
        <p:spPr>
          <a:xfrm>
            <a:off x="1043608" y="6124654"/>
            <a:ext cx="2958480" cy="369332"/>
          </a:xfrm>
          <a:prstGeom prst="rect">
            <a:avLst/>
          </a:prstGeom>
          <a:noFill/>
        </p:spPr>
        <p:txBody>
          <a:bodyPr wrap="square" rtlCol="0">
            <a:spAutoFit/>
          </a:bodyPr>
          <a:lstStyle/>
          <a:p>
            <a:pPr algn="ctr"/>
            <a:r>
              <a:rPr lang="uk-UA" dirty="0" smtClean="0">
                <a:latin typeface="Constantia" panose="02030602050306030303" pitchFamily="18" charset="0"/>
              </a:rPr>
              <a:t>Дарія Боровик. 1950р.</a:t>
            </a:r>
            <a:endParaRPr lang="uk-UA" dirty="0">
              <a:latin typeface="Constantia" panose="02030602050306030303" pitchFamily="18" charset="0"/>
            </a:endParaRPr>
          </a:p>
        </p:txBody>
      </p:sp>
      <p:sp>
        <p:nvSpPr>
          <p:cNvPr id="7" name="TextBox 6"/>
          <p:cNvSpPr txBox="1"/>
          <p:nvPr/>
        </p:nvSpPr>
        <p:spPr>
          <a:xfrm>
            <a:off x="5652120" y="6124654"/>
            <a:ext cx="2520280" cy="369332"/>
          </a:xfrm>
          <a:prstGeom prst="rect">
            <a:avLst/>
          </a:prstGeom>
          <a:noFill/>
        </p:spPr>
        <p:txBody>
          <a:bodyPr wrap="square" rtlCol="0">
            <a:spAutoFit/>
          </a:bodyPr>
          <a:lstStyle/>
          <a:p>
            <a:r>
              <a:rPr lang="uk-UA" dirty="0" smtClean="0">
                <a:latin typeface="Constantia" panose="02030602050306030303" pitchFamily="18" charset="0"/>
              </a:rPr>
              <a:t>Дарія Боровик.  1958р.</a:t>
            </a:r>
            <a:endParaRPr lang="uk-UA" dirty="0">
              <a:latin typeface="Constantia" panose="02030602050306030303" pitchFamily="18" charset="0"/>
            </a:endParaRPr>
          </a:p>
        </p:txBody>
      </p:sp>
    </p:spTree>
    <p:extLst>
      <p:ext uri="{BB962C8B-B14F-4D97-AF65-F5344CB8AC3E}">
        <p14:creationId xmlns:p14="http://schemas.microsoft.com/office/powerpoint/2010/main" val="38487162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544" y="1700808"/>
            <a:ext cx="3816424" cy="2706887"/>
          </a:xfrm>
          <a:prstGeom prst="rect">
            <a:avLst/>
          </a:prstGeom>
          <a:ln w="76200" cap="sq" cmpd="thickThin">
            <a:solidFill>
              <a:srgbClr val="000000"/>
            </a:solidFill>
            <a:prstDash val="solid"/>
            <a:miter lim="800000"/>
          </a:ln>
          <a:effectLst>
            <a:innerShdw blurRad="76200">
              <a:srgbClr val="000000"/>
            </a:innerShdw>
          </a:effectLst>
        </p:spPr>
      </p:pic>
      <p:sp>
        <p:nvSpPr>
          <p:cNvPr id="5" name="TextBox 4"/>
          <p:cNvSpPr txBox="1"/>
          <p:nvPr/>
        </p:nvSpPr>
        <p:spPr>
          <a:xfrm>
            <a:off x="1547664" y="285190"/>
            <a:ext cx="6264696" cy="1200329"/>
          </a:xfrm>
          <a:prstGeom prst="rect">
            <a:avLst/>
          </a:prstGeom>
          <a:noFill/>
        </p:spPr>
        <p:txBody>
          <a:bodyPr wrap="square" rtlCol="0">
            <a:spAutoFit/>
          </a:bodyPr>
          <a:lstStyle/>
          <a:p>
            <a:pPr algn="ctr"/>
            <a:r>
              <a:rPr lang="uk-UA" sz="3600" b="1" dirty="0" smtClean="0">
                <a:latin typeface="Constantia" panose="02030602050306030303" pitchFamily="18" charset="0"/>
              </a:rPr>
              <a:t>Дарія Корчак- активна громадська діячка</a:t>
            </a:r>
            <a:endParaRPr lang="uk-UA" sz="3600" b="1" dirty="0">
              <a:latin typeface="Constantia" panose="02030602050306030303" pitchFamily="18" charset="0"/>
            </a:endParaRP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80012" y="3356992"/>
            <a:ext cx="4131773" cy="2703341"/>
          </a:xfrm>
          <a:prstGeom prst="rect">
            <a:avLst/>
          </a:prstGeom>
          <a:ln w="76200" cap="sq" cmpd="thickThin">
            <a:solidFill>
              <a:srgbClr val="000000"/>
            </a:solidFill>
            <a:prstDash val="solid"/>
            <a:miter lim="800000"/>
          </a:ln>
          <a:effectLst>
            <a:innerShdw blurRad="76200">
              <a:srgbClr val="000000"/>
            </a:innerShdw>
          </a:effectLst>
        </p:spPr>
      </p:pic>
      <p:sp>
        <p:nvSpPr>
          <p:cNvPr id="6" name="TextBox 5"/>
          <p:cNvSpPr txBox="1"/>
          <p:nvPr/>
        </p:nvSpPr>
        <p:spPr>
          <a:xfrm>
            <a:off x="467544" y="4941168"/>
            <a:ext cx="3600400" cy="1200329"/>
          </a:xfrm>
          <a:prstGeom prst="rect">
            <a:avLst/>
          </a:prstGeom>
          <a:noFill/>
        </p:spPr>
        <p:txBody>
          <a:bodyPr wrap="square" rtlCol="0">
            <a:spAutoFit/>
          </a:bodyPr>
          <a:lstStyle/>
          <a:p>
            <a:pPr algn="ctr"/>
            <a:r>
              <a:rPr lang="uk-UA" dirty="0" smtClean="0">
                <a:latin typeface="Constantia" panose="02030602050306030303" pitchFamily="18" charset="0"/>
              </a:rPr>
              <a:t>Присвоєння Дарії Корчак звання почесної </a:t>
            </a:r>
            <a:r>
              <a:rPr lang="uk-UA" dirty="0" err="1" smtClean="0">
                <a:latin typeface="Constantia" panose="02030602050306030303" pitchFamily="18" charset="0"/>
              </a:rPr>
              <a:t>членкині</a:t>
            </a:r>
            <a:r>
              <a:rPr lang="uk-UA" dirty="0" smtClean="0">
                <a:latin typeface="Constantia" panose="02030602050306030303" pitchFamily="18" charset="0"/>
              </a:rPr>
              <a:t> Всеукраїнської організації «Союзу українок» 2014р.</a:t>
            </a:r>
            <a:endParaRPr lang="uk-UA" dirty="0">
              <a:latin typeface="Constantia" panose="02030602050306030303" pitchFamily="18" charset="0"/>
            </a:endParaRPr>
          </a:p>
        </p:txBody>
      </p:sp>
      <p:sp>
        <p:nvSpPr>
          <p:cNvPr id="7" name="TextBox 6"/>
          <p:cNvSpPr txBox="1"/>
          <p:nvPr/>
        </p:nvSpPr>
        <p:spPr>
          <a:xfrm>
            <a:off x="5110517" y="2407920"/>
            <a:ext cx="3240360" cy="646331"/>
          </a:xfrm>
          <a:prstGeom prst="rect">
            <a:avLst/>
          </a:prstGeom>
          <a:noFill/>
        </p:spPr>
        <p:txBody>
          <a:bodyPr wrap="square" rtlCol="0">
            <a:spAutoFit/>
          </a:bodyPr>
          <a:lstStyle/>
          <a:p>
            <a:pPr algn="ctr"/>
            <a:r>
              <a:rPr lang="uk-UA" dirty="0" smtClean="0">
                <a:latin typeface="Constantia" panose="02030602050306030303" pitchFamily="18" charset="0"/>
              </a:rPr>
              <a:t>Дарія Корчак і члени «Спілки політв’язнів» 2004р. </a:t>
            </a:r>
            <a:endParaRPr lang="uk-UA" dirty="0">
              <a:latin typeface="Constantia" panose="02030602050306030303" pitchFamily="18" charset="0"/>
            </a:endParaRPr>
          </a:p>
        </p:txBody>
      </p:sp>
    </p:spTree>
    <p:extLst>
      <p:ext uri="{BB962C8B-B14F-4D97-AF65-F5344CB8AC3E}">
        <p14:creationId xmlns:p14="http://schemas.microsoft.com/office/powerpoint/2010/main" val="4838753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545" y="692696"/>
            <a:ext cx="3182937" cy="482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76570" y="3104108"/>
            <a:ext cx="4349056" cy="2809390"/>
          </a:xfrm>
          <a:prstGeom prst="rect">
            <a:avLst/>
          </a:prstGeom>
          <a:ln w="76200" cap="sq" cmpd="thickThin">
            <a:solidFill>
              <a:srgbClr val="000000"/>
            </a:solidFill>
            <a:prstDash val="solid"/>
            <a:miter lim="800000"/>
          </a:ln>
          <a:effectLst>
            <a:innerShdw blurRad="76200">
              <a:srgbClr val="000000"/>
            </a:innerShdw>
          </a:effectLst>
        </p:spPr>
      </p:pic>
      <p:sp>
        <p:nvSpPr>
          <p:cNvPr id="4" name="TextBox 3"/>
          <p:cNvSpPr txBox="1"/>
          <p:nvPr/>
        </p:nvSpPr>
        <p:spPr>
          <a:xfrm>
            <a:off x="610520" y="5762227"/>
            <a:ext cx="3010983" cy="646331"/>
          </a:xfrm>
          <a:prstGeom prst="rect">
            <a:avLst/>
          </a:prstGeom>
          <a:noFill/>
        </p:spPr>
        <p:txBody>
          <a:bodyPr wrap="square" rtlCol="0">
            <a:spAutoFit/>
          </a:bodyPr>
          <a:lstStyle/>
          <a:p>
            <a:pPr algn="ctr"/>
            <a:r>
              <a:rPr lang="uk-UA" dirty="0" smtClean="0">
                <a:latin typeface="Constantia" panose="02030602050306030303" pitchFamily="18" charset="0"/>
              </a:rPr>
              <a:t>Декламація Дарії Корчак. 1990-ті рр.</a:t>
            </a:r>
            <a:endParaRPr lang="uk-UA" dirty="0">
              <a:latin typeface="Constantia" panose="02030602050306030303" pitchFamily="18" charset="0"/>
            </a:endParaRPr>
          </a:p>
        </p:txBody>
      </p:sp>
      <p:sp>
        <p:nvSpPr>
          <p:cNvPr id="5" name="TextBox 4"/>
          <p:cNvSpPr txBox="1"/>
          <p:nvPr/>
        </p:nvSpPr>
        <p:spPr>
          <a:xfrm>
            <a:off x="4473523" y="1123370"/>
            <a:ext cx="4152103" cy="923330"/>
          </a:xfrm>
          <a:prstGeom prst="rect">
            <a:avLst/>
          </a:prstGeom>
          <a:noFill/>
        </p:spPr>
        <p:txBody>
          <a:bodyPr wrap="square" rtlCol="0">
            <a:spAutoFit/>
          </a:bodyPr>
          <a:lstStyle/>
          <a:p>
            <a:pPr algn="ctr"/>
            <a:r>
              <a:rPr lang="uk-UA" dirty="0" smtClean="0">
                <a:latin typeface="Constantia" panose="02030602050306030303" pitchFamily="18" charset="0"/>
              </a:rPr>
              <a:t>Хор політв’язнів «Легенда» на святкуванні 100-річчя Степана Бандери. 2009р.</a:t>
            </a:r>
            <a:endParaRPr lang="uk-UA" dirty="0">
              <a:latin typeface="Constantia" panose="02030602050306030303" pitchFamily="18" charset="0"/>
            </a:endParaRPr>
          </a:p>
        </p:txBody>
      </p:sp>
    </p:spTree>
    <p:extLst>
      <p:ext uri="{BB962C8B-B14F-4D97-AF65-F5344CB8AC3E}">
        <p14:creationId xmlns:p14="http://schemas.microsoft.com/office/powerpoint/2010/main" val="32443262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1242020"/>
            <a:ext cx="3312368" cy="4358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051720" y="332656"/>
            <a:ext cx="5616624" cy="646331"/>
          </a:xfrm>
          <a:prstGeom prst="rect">
            <a:avLst/>
          </a:prstGeom>
          <a:noFill/>
        </p:spPr>
        <p:txBody>
          <a:bodyPr wrap="square" rtlCol="0">
            <a:spAutoFit/>
          </a:bodyPr>
          <a:lstStyle/>
          <a:p>
            <a:pPr algn="ctr"/>
            <a:r>
              <a:rPr lang="uk-UA" sz="3600" b="1" dirty="0" smtClean="0">
                <a:latin typeface="Constantia" panose="02030602050306030303" pitchFamily="18" charset="0"/>
              </a:rPr>
              <a:t>Тернистий</a:t>
            </a:r>
            <a:r>
              <a:rPr lang="uk-UA" sz="3200" b="1" dirty="0" smtClean="0">
                <a:latin typeface="Constantia" panose="02030602050306030303" pitchFamily="18" charset="0"/>
              </a:rPr>
              <a:t> </a:t>
            </a:r>
            <a:r>
              <a:rPr lang="uk-UA" sz="3600" b="1" dirty="0" smtClean="0">
                <a:latin typeface="Constantia" panose="02030602050306030303" pitchFamily="18" charset="0"/>
              </a:rPr>
              <a:t>шлях</a:t>
            </a:r>
            <a:endParaRPr lang="uk-UA" sz="3200" b="1" dirty="0">
              <a:latin typeface="Constantia" panose="02030602050306030303" pitchFamily="18" charset="0"/>
            </a:endParaRPr>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4079" y="1268760"/>
            <a:ext cx="2812304" cy="4304640"/>
          </a:xfrm>
          <a:prstGeom prst="rect">
            <a:avLst/>
          </a:prstGeom>
          <a:ln w="76200" cap="sq" cmpd="thickThin">
            <a:solidFill>
              <a:srgbClr val="000000"/>
            </a:solidFill>
            <a:prstDash val="solid"/>
            <a:miter lim="800000"/>
          </a:ln>
          <a:effectLst>
            <a:innerShdw blurRad="76200">
              <a:srgbClr val="000000"/>
            </a:innerShdw>
          </a:effectLst>
        </p:spPr>
      </p:pic>
      <p:sp>
        <p:nvSpPr>
          <p:cNvPr id="5" name="TextBox 4"/>
          <p:cNvSpPr txBox="1"/>
          <p:nvPr/>
        </p:nvSpPr>
        <p:spPr>
          <a:xfrm>
            <a:off x="886902" y="5776494"/>
            <a:ext cx="2956320" cy="646331"/>
          </a:xfrm>
          <a:prstGeom prst="rect">
            <a:avLst/>
          </a:prstGeom>
          <a:noFill/>
        </p:spPr>
        <p:txBody>
          <a:bodyPr wrap="square" rtlCol="0">
            <a:spAutoFit/>
          </a:bodyPr>
          <a:lstStyle/>
          <a:p>
            <a:pPr algn="ctr"/>
            <a:r>
              <a:rPr lang="uk-UA" dirty="0" smtClean="0">
                <a:latin typeface="Constantia" panose="02030602050306030303" pitchFamily="18" charset="0"/>
              </a:rPr>
              <a:t>Фото з тюрми на </a:t>
            </a:r>
            <a:r>
              <a:rPr lang="uk-UA" dirty="0" err="1" smtClean="0">
                <a:latin typeface="Constantia" panose="02030602050306030303" pitchFamily="18" charset="0"/>
              </a:rPr>
              <a:t>Лонцького</a:t>
            </a:r>
            <a:r>
              <a:rPr lang="uk-UA" dirty="0" smtClean="0">
                <a:latin typeface="Constantia" panose="02030602050306030303" pitchFamily="18" charset="0"/>
              </a:rPr>
              <a:t>. 1951р.</a:t>
            </a:r>
            <a:endParaRPr lang="uk-UA" dirty="0">
              <a:latin typeface="Constantia" panose="02030602050306030303" pitchFamily="18" charset="0"/>
            </a:endParaRPr>
          </a:p>
        </p:txBody>
      </p:sp>
      <p:sp>
        <p:nvSpPr>
          <p:cNvPr id="7" name="TextBox 6"/>
          <p:cNvSpPr txBox="1"/>
          <p:nvPr/>
        </p:nvSpPr>
        <p:spPr>
          <a:xfrm>
            <a:off x="5472100" y="5914993"/>
            <a:ext cx="2952328" cy="369332"/>
          </a:xfrm>
          <a:prstGeom prst="rect">
            <a:avLst/>
          </a:prstGeom>
          <a:noFill/>
        </p:spPr>
        <p:txBody>
          <a:bodyPr wrap="square" rtlCol="0">
            <a:spAutoFit/>
          </a:bodyPr>
          <a:lstStyle/>
          <a:p>
            <a:pPr algn="ctr"/>
            <a:r>
              <a:rPr lang="uk-UA" dirty="0" smtClean="0">
                <a:latin typeface="Constantia" panose="02030602050306030303" pitchFamily="18" charset="0"/>
              </a:rPr>
              <a:t>Спогади Дарії Корчак</a:t>
            </a:r>
            <a:endParaRPr lang="uk-UA" dirty="0">
              <a:latin typeface="Constantia" panose="02030602050306030303" pitchFamily="18" charset="0"/>
            </a:endParaRPr>
          </a:p>
        </p:txBody>
      </p:sp>
    </p:spTree>
    <p:extLst>
      <p:ext uri="{BB962C8B-B14F-4D97-AF65-F5344CB8AC3E}">
        <p14:creationId xmlns:p14="http://schemas.microsoft.com/office/powerpoint/2010/main" val="38157486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16016" y="1268760"/>
            <a:ext cx="4139952" cy="2662146"/>
          </a:xfrm>
          <a:prstGeom prst="rect">
            <a:avLst/>
          </a:prstGeom>
          <a:ln w="76200" cap="sq" cmpd="thickThin">
            <a:solidFill>
              <a:srgbClr val="000000"/>
            </a:solidFill>
            <a:prstDash val="solid"/>
            <a:miter lim="800000"/>
          </a:ln>
          <a:effectLst>
            <a:innerShdw blurRad="76200">
              <a:srgbClr val="000000"/>
            </a:innerShdw>
          </a:effectLst>
        </p:spPr>
      </p:pic>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8996" y="3789040"/>
            <a:ext cx="4068000" cy="2792663"/>
          </a:xfrm>
          <a:prstGeom prst="rect">
            <a:avLst/>
          </a:prstGeom>
          <a:ln w="76200" cap="sq" cmpd="thickThin">
            <a:solidFill>
              <a:srgbClr val="000000"/>
            </a:solidFill>
            <a:prstDash val="solid"/>
            <a:miter lim="800000"/>
          </a:ln>
          <a:effectLst>
            <a:innerShdw blurRad="76200">
              <a:srgbClr val="000000"/>
            </a:innerShdw>
          </a:effectLst>
        </p:spPr>
      </p:pic>
      <p:sp>
        <p:nvSpPr>
          <p:cNvPr id="4" name="TextBox 3"/>
          <p:cNvSpPr txBox="1"/>
          <p:nvPr/>
        </p:nvSpPr>
        <p:spPr>
          <a:xfrm>
            <a:off x="1331640" y="188640"/>
            <a:ext cx="6768752" cy="646331"/>
          </a:xfrm>
          <a:prstGeom prst="rect">
            <a:avLst/>
          </a:prstGeom>
          <a:noFill/>
        </p:spPr>
        <p:txBody>
          <a:bodyPr wrap="square" rtlCol="0">
            <a:spAutoFit/>
          </a:bodyPr>
          <a:lstStyle/>
          <a:p>
            <a:pPr algn="ctr"/>
            <a:r>
              <a:rPr lang="uk-UA" sz="3600" b="1" dirty="0" err="1" smtClean="0">
                <a:latin typeface="Constantia" panose="02030602050306030303" pitchFamily="18" charset="0"/>
              </a:rPr>
              <a:t>Тайшет</a:t>
            </a:r>
            <a:endParaRPr lang="uk-UA" sz="3600" b="1" dirty="0">
              <a:latin typeface="Constantia" panose="02030602050306030303" pitchFamily="18" charset="0"/>
            </a:endParaRPr>
          </a:p>
        </p:txBody>
      </p:sp>
      <p:sp>
        <p:nvSpPr>
          <p:cNvPr id="5" name="TextBox 4"/>
          <p:cNvSpPr txBox="1"/>
          <p:nvPr/>
        </p:nvSpPr>
        <p:spPr>
          <a:xfrm>
            <a:off x="4877780" y="4928198"/>
            <a:ext cx="3816424" cy="830997"/>
          </a:xfrm>
          <a:prstGeom prst="rect">
            <a:avLst/>
          </a:prstGeom>
          <a:noFill/>
        </p:spPr>
        <p:txBody>
          <a:bodyPr wrap="square" rtlCol="0">
            <a:spAutoFit/>
          </a:bodyPr>
          <a:lstStyle/>
          <a:p>
            <a:pPr algn="ctr"/>
            <a:r>
              <a:rPr lang="uk-UA" sz="2400" dirty="0" smtClean="0">
                <a:latin typeface="Constantia" panose="02030602050306030303" pitchFamily="18" charset="0"/>
              </a:rPr>
              <a:t>Подруги-політв’язні. 1953р.</a:t>
            </a:r>
            <a:endParaRPr lang="uk-UA" sz="2400" dirty="0">
              <a:latin typeface="Constantia" panose="02030602050306030303" pitchFamily="18" charset="0"/>
            </a:endParaRPr>
          </a:p>
        </p:txBody>
      </p:sp>
      <p:sp>
        <p:nvSpPr>
          <p:cNvPr id="8" name="TextBox 7"/>
          <p:cNvSpPr txBox="1"/>
          <p:nvPr/>
        </p:nvSpPr>
        <p:spPr>
          <a:xfrm>
            <a:off x="757848" y="1628800"/>
            <a:ext cx="3312368" cy="1200329"/>
          </a:xfrm>
          <a:prstGeom prst="rect">
            <a:avLst/>
          </a:prstGeom>
          <a:noFill/>
        </p:spPr>
        <p:txBody>
          <a:bodyPr wrap="square" rtlCol="0">
            <a:spAutoFit/>
          </a:bodyPr>
          <a:lstStyle/>
          <a:p>
            <a:pPr algn="ctr"/>
            <a:r>
              <a:rPr lang="uk-UA" sz="2400" dirty="0" smtClean="0">
                <a:latin typeface="Constantia" panose="02030602050306030303" pitchFamily="18" charset="0"/>
              </a:rPr>
              <a:t>Подруги Дарії Корчак під час видобутку торфу. 1954р.</a:t>
            </a:r>
            <a:endParaRPr lang="uk-UA" sz="2400" dirty="0">
              <a:latin typeface="Constantia" panose="02030602050306030303" pitchFamily="18" charset="0"/>
            </a:endParaRPr>
          </a:p>
        </p:txBody>
      </p:sp>
    </p:spTree>
    <p:extLst>
      <p:ext uri="{BB962C8B-B14F-4D97-AF65-F5344CB8AC3E}">
        <p14:creationId xmlns:p14="http://schemas.microsoft.com/office/powerpoint/2010/main" val="25351753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55576" y="116632"/>
            <a:ext cx="7772400" cy="1470025"/>
          </a:xfrm>
        </p:spPr>
        <p:txBody>
          <a:bodyPr/>
          <a:lstStyle/>
          <a:p>
            <a:r>
              <a:rPr lang="uk-UA" b="1" dirty="0" smtClean="0">
                <a:latin typeface="Constantia" panose="02030602050306030303" pitchFamily="18" charset="0"/>
              </a:rPr>
              <a:t>Андрій Корчак –</a:t>
            </a:r>
            <a:br>
              <a:rPr lang="uk-UA" b="1" dirty="0" smtClean="0">
                <a:latin typeface="Constantia" panose="02030602050306030303" pitchFamily="18" charset="0"/>
              </a:rPr>
            </a:br>
            <a:r>
              <a:rPr lang="uk-UA" b="1" dirty="0" smtClean="0">
                <a:latin typeface="Constantia" panose="02030602050306030303" pitchFamily="18" charset="0"/>
              </a:rPr>
              <a:t> герой України</a:t>
            </a:r>
            <a:endParaRPr lang="uk-UA" b="1" dirty="0">
              <a:latin typeface="Constantia" panose="02030602050306030303" pitchFamily="18" charset="0"/>
            </a:endParaRPr>
          </a:p>
        </p:txBody>
      </p:sp>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087" y="2024746"/>
            <a:ext cx="3995316" cy="2657995"/>
          </a:xfrm>
          <a:prstGeom prst="rect">
            <a:avLst/>
          </a:prstGeom>
          <a:ln w="76200" cap="sq" cmpd="thickThin">
            <a:solidFill>
              <a:srgbClr val="000000"/>
            </a:solidFill>
            <a:prstDash val="solid"/>
            <a:miter lim="800000"/>
          </a:ln>
          <a:effectLst>
            <a:innerShdw blurRad="76200">
              <a:srgbClr val="000000"/>
            </a:innerShdw>
          </a:effectLst>
        </p:spPr>
      </p:pic>
      <p:pic>
        <p:nvPicPr>
          <p:cNvPr id="8" name="Рисунок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44214" y="3501008"/>
            <a:ext cx="4046120" cy="2697413"/>
          </a:xfrm>
          <a:prstGeom prst="rect">
            <a:avLst/>
          </a:prstGeom>
          <a:ln w="76200" cap="sq" cmpd="thickThin">
            <a:solidFill>
              <a:srgbClr val="000000"/>
            </a:solidFill>
            <a:prstDash val="solid"/>
            <a:miter lim="800000"/>
          </a:ln>
          <a:effectLst>
            <a:innerShdw blurRad="76200">
              <a:srgbClr val="000000"/>
            </a:innerShdw>
          </a:effectLst>
        </p:spPr>
      </p:pic>
      <p:sp>
        <p:nvSpPr>
          <p:cNvPr id="9" name="TextBox 8"/>
          <p:cNvSpPr txBox="1"/>
          <p:nvPr/>
        </p:nvSpPr>
        <p:spPr>
          <a:xfrm>
            <a:off x="414537" y="5157192"/>
            <a:ext cx="3744416" cy="1200329"/>
          </a:xfrm>
          <a:prstGeom prst="rect">
            <a:avLst/>
          </a:prstGeom>
          <a:noFill/>
        </p:spPr>
        <p:txBody>
          <a:bodyPr wrap="square" rtlCol="0">
            <a:spAutoFit/>
          </a:bodyPr>
          <a:lstStyle/>
          <a:p>
            <a:pPr algn="ctr"/>
            <a:r>
              <a:rPr lang="uk-UA" sz="2400" dirty="0" smtClean="0">
                <a:latin typeface="Constantia" panose="02030602050306030303" pitchFamily="18" charset="0"/>
              </a:rPr>
              <a:t>«Пробач мені, Мамо!</a:t>
            </a:r>
          </a:p>
          <a:p>
            <a:pPr algn="ctr"/>
            <a:r>
              <a:rPr lang="uk-UA" sz="2400" dirty="0" smtClean="0">
                <a:latin typeface="Constantia" panose="02030602050306030303" pitchFamily="18" charset="0"/>
              </a:rPr>
              <a:t>Але мусимо стояти до перемоги!»</a:t>
            </a:r>
            <a:endParaRPr lang="uk-UA" sz="2400" dirty="0">
              <a:latin typeface="Constantia" panose="02030602050306030303" pitchFamily="18" charset="0"/>
            </a:endParaRPr>
          </a:p>
        </p:txBody>
      </p:sp>
      <p:sp>
        <p:nvSpPr>
          <p:cNvPr id="11" name="TextBox 10"/>
          <p:cNvSpPr txBox="1"/>
          <p:nvPr/>
        </p:nvSpPr>
        <p:spPr>
          <a:xfrm>
            <a:off x="5148064" y="2348880"/>
            <a:ext cx="3240360" cy="461665"/>
          </a:xfrm>
          <a:prstGeom prst="rect">
            <a:avLst/>
          </a:prstGeom>
          <a:noFill/>
        </p:spPr>
        <p:txBody>
          <a:bodyPr wrap="square" rtlCol="0">
            <a:spAutoFit/>
          </a:bodyPr>
          <a:lstStyle/>
          <a:p>
            <a:pPr algn="ctr"/>
            <a:r>
              <a:rPr lang="uk-UA" sz="2400" dirty="0" smtClean="0">
                <a:latin typeface="Constantia" panose="02030602050306030303" pitchFamily="18" charset="0"/>
              </a:rPr>
              <a:t>Небесна Сотня</a:t>
            </a:r>
            <a:endParaRPr lang="uk-UA" sz="2400" dirty="0">
              <a:latin typeface="Constantia" panose="02030602050306030303" pitchFamily="18" charset="0"/>
            </a:endParaRPr>
          </a:p>
        </p:txBody>
      </p:sp>
    </p:spTree>
    <p:extLst>
      <p:ext uri="{BB962C8B-B14F-4D97-AF65-F5344CB8AC3E}">
        <p14:creationId xmlns:p14="http://schemas.microsoft.com/office/powerpoint/2010/main" val="40034456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87624" y="476672"/>
            <a:ext cx="7128792" cy="646331"/>
          </a:xfrm>
          <a:prstGeom prst="rect">
            <a:avLst/>
          </a:prstGeom>
          <a:noFill/>
        </p:spPr>
        <p:txBody>
          <a:bodyPr wrap="square" rtlCol="0">
            <a:spAutoFit/>
          </a:bodyPr>
          <a:lstStyle/>
          <a:p>
            <a:pPr algn="ctr"/>
            <a:r>
              <a:rPr lang="uk-UA" sz="3600" b="1" dirty="0" smtClean="0">
                <a:latin typeface="Constantia" panose="02030602050306030303" pitchFamily="18" charset="0"/>
              </a:rPr>
              <a:t>Музей Андрія Корчака</a:t>
            </a:r>
            <a:endParaRPr lang="uk-UA" sz="3600" b="1" dirty="0">
              <a:latin typeface="Constantia" panose="02030602050306030303" pitchFamily="18" charset="0"/>
            </a:endParaRP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65928" y="1988840"/>
            <a:ext cx="2845453" cy="4042860"/>
          </a:xfrm>
          <a:prstGeom prst="rect">
            <a:avLst/>
          </a:prstGeom>
          <a:ln w="76200" cap="sq" cmpd="thickThin">
            <a:solidFill>
              <a:srgbClr val="000000"/>
            </a:solidFill>
            <a:prstDash val="solid"/>
            <a:miter lim="800000"/>
          </a:ln>
          <a:effectLst>
            <a:innerShdw blurRad="76200">
              <a:srgbClr val="000000"/>
            </a:innerShdw>
          </a:effectLst>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573" y="1484784"/>
            <a:ext cx="4888246" cy="2226072"/>
          </a:xfrm>
          <a:prstGeom prst="rect">
            <a:avLst/>
          </a:prstGeom>
          <a:ln w="76200" cap="sq" cmpd="thickThin">
            <a:solidFill>
              <a:srgbClr val="000000"/>
            </a:solidFill>
            <a:prstDash val="solid"/>
            <a:miter lim="800000"/>
          </a:ln>
          <a:effectLst>
            <a:innerShdw blurRad="76200">
              <a:srgbClr val="000000"/>
            </a:innerShdw>
          </a:effectLst>
        </p:spPr>
      </p:pic>
      <p:pic>
        <p:nvPicPr>
          <p:cNvPr id="5" name="Рисунок 4"/>
          <p:cNvPicPr>
            <a:picLocks noChangeAspect="1"/>
          </p:cNvPicPr>
          <p:nvPr/>
        </p:nvPicPr>
        <p:blipFill rotWithShape="1">
          <a:blip r:embed="rId4">
            <a:extLst>
              <a:ext uri="{28A0092B-C50C-407E-A947-70E740481C1C}">
                <a14:useLocalDpi xmlns:a14="http://schemas.microsoft.com/office/drawing/2010/main" val="0"/>
              </a:ext>
            </a:extLst>
          </a:blip>
          <a:srcRect t="18508" b="23980"/>
          <a:stretch/>
        </p:blipFill>
        <p:spPr>
          <a:xfrm>
            <a:off x="463257" y="4231107"/>
            <a:ext cx="4882654" cy="2106100"/>
          </a:xfrm>
          <a:prstGeom prst="rect">
            <a:avLst/>
          </a:prstGeom>
          <a:ln w="762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4095546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59632" y="116632"/>
            <a:ext cx="7112776" cy="646331"/>
          </a:xfrm>
          <a:prstGeom prst="rect">
            <a:avLst/>
          </a:prstGeom>
          <a:noFill/>
        </p:spPr>
        <p:txBody>
          <a:bodyPr wrap="square" rtlCol="0">
            <a:spAutoFit/>
          </a:bodyPr>
          <a:lstStyle/>
          <a:p>
            <a:pPr algn="ctr"/>
            <a:r>
              <a:rPr lang="uk-UA" sz="3600" b="1" dirty="0" smtClean="0">
                <a:latin typeface="Constantia" panose="02030602050306030303" pitchFamily="18" charset="0"/>
              </a:rPr>
              <a:t>Звичаї та традиції понад усе</a:t>
            </a:r>
            <a:endParaRPr lang="uk-UA" sz="3600" b="1" dirty="0">
              <a:latin typeface="Constantia" panose="02030602050306030303" pitchFamily="18" charset="0"/>
            </a:endParaRP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0594" y="1006111"/>
            <a:ext cx="3326308" cy="2371709"/>
          </a:xfrm>
          <a:prstGeom prst="rect">
            <a:avLst/>
          </a:prstGeom>
          <a:ln w="76200" cap="sq" cmpd="thickThin">
            <a:solidFill>
              <a:srgbClr val="000000"/>
            </a:solidFill>
            <a:prstDash val="solid"/>
            <a:miter lim="800000"/>
          </a:ln>
          <a:effectLst>
            <a:innerShdw blurRad="76200">
              <a:srgbClr val="000000"/>
            </a:innerShdw>
          </a:effectLst>
        </p:spPr>
      </p:pic>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39856" y="4098553"/>
            <a:ext cx="2952328" cy="2330784"/>
          </a:xfrm>
          <a:prstGeom prst="rect">
            <a:avLst/>
          </a:prstGeom>
          <a:ln w="76200" cap="sq" cmpd="thickThin">
            <a:solidFill>
              <a:srgbClr val="000000"/>
            </a:solidFill>
            <a:prstDash val="solid"/>
            <a:miter lim="800000"/>
          </a:ln>
          <a:effectLst>
            <a:innerShdw blurRad="76200">
              <a:srgbClr val="000000"/>
            </a:innerShdw>
          </a:effectLst>
        </p:spPr>
      </p:pic>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97151" y="1033371"/>
            <a:ext cx="3528394" cy="2319065"/>
          </a:xfrm>
          <a:prstGeom prst="rect">
            <a:avLst/>
          </a:prstGeom>
          <a:ln w="76200" cap="sq" cmpd="thickThin">
            <a:solidFill>
              <a:srgbClr val="000000"/>
            </a:solidFill>
            <a:prstDash val="solid"/>
            <a:miter lim="800000"/>
          </a:ln>
          <a:effectLst>
            <a:innerShdw blurRad="76200">
              <a:srgbClr val="000000"/>
            </a:innerShdw>
          </a:effectLst>
        </p:spPr>
      </p:pic>
      <p:sp>
        <p:nvSpPr>
          <p:cNvPr id="6" name="TextBox 5"/>
          <p:cNvSpPr txBox="1"/>
          <p:nvPr/>
        </p:nvSpPr>
        <p:spPr>
          <a:xfrm>
            <a:off x="755576" y="3499770"/>
            <a:ext cx="3096344" cy="369332"/>
          </a:xfrm>
          <a:prstGeom prst="rect">
            <a:avLst/>
          </a:prstGeom>
          <a:noFill/>
        </p:spPr>
        <p:txBody>
          <a:bodyPr wrap="square" rtlCol="0">
            <a:spAutoFit/>
          </a:bodyPr>
          <a:lstStyle/>
          <a:p>
            <a:pPr algn="ctr"/>
            <a:r>
              <a:rPr lang="uk-UA" dirty="0" smtClean="0">
                <a:latin typeface="Constantia" panose="02030602050306030303" pitchFamily="18" charset="0"/>
              </a:rPr>
              <a:t>Свята вечеря. 2010р.</a:t>
            </a:r>
            <a:endParaRPr lang="uk-UA" dirty="0">
              <a:latin typeface="Constantia" panose="02030602050306030303" pitchFamily="18" charset="0"/>
            </a:endParaRPr>
          </a:p>
        </p:txBody>
      </p:sp>
      <p:sp>
        <p:nvSpPr>
          <p:cNvPr id="7" name="TextBox 6"/>
          <p:cNvSpPr txBox="1"/>
          <p:nvPr/>
        </p:nvSpPr>
        <p:spPr>
          <a:xfrm>
            <a:off x="4898265" y="3499770"/>
            <a:ext cx="3886945" cy="369332"/>
          </a:xfrm>
          <a:prstGeom prst="rect">
            <a:avLst/>
          </a:prstGeom>
          <a:noFill/>
        </p:spPr>
        <p:txBody>
          <a:bodyPr wrap="square" rtlCol="0">
            <a:spAutoFit/>
          </a:bodyPr>
          <a:lstStyle/>
          <a:p>
            <a:r>
              <a:rPr lang="uk-UA" dirty="0" smtClean="0"/>
              <a:t>Родина біля Різдвяної </a:t>
            </a:r>
            <a:r>
              <a:rPr lang="uk-UA" dirty="0" err="1" smtClean="0"/>
              <a:t>шопки</a:t>
            </a:r>
            <a:r>
              <a:rPr lang="uk-UA" dirty="0" smtClean="0"/>
              <a:t>. 2002р.</a:t>
            </a:r>
            <a:endParaRPr lang="uk-UA" dirty="0"/>
          </a:p>
        </p:txBody>
      </p:sp>
      <p:sp>
        <p:nvSpPr>
          <p:cNvPr id="8" name="TextBox 7"/>
          <p:cNvSpPr txBox="1"/>
          <p:nvPr/>
        </p:nvSpPr>
        <p:spPr>
          <a:xfrm>
            <a:off x="2727788" y="6488668"/>
            <a:ext cx="4176464" cy="369332"/>
          </a:xfrm>
          <a:prstGeom prst="rect">
            <a:avLst/>
          </a:prstGeom>
          <a:noFill/>
        </p:spPr>
        <p:txBody>
          <a:bodyPr wrap="square" rtlCol="0">
            <a:spAutoFit/>
          </a:bodyPr>
          <a:lstStyle/>
          <a:p>
            <a:pPr algn="ctr"/>
            <a:r>
              <a:rPr lang="uk-UA" dirty="0" smtClean="0"/>
              <a:t>Рушник родини Боровиків</a:t>
            </a:r>
            <a:endParaRPr lang="uk-UA" dirty="0"/>
          </a:p>
        </p:txBody>
      </p:sp>
    </p:spTree>
    <p:extLst>
      <p:ext uri="{BB962C8B-B14F-4D97-AF65-F5344CB8AC3E}">
        <p14:creationId xmlns:p14="http://schemas.microsoft.com/office/powerpoint/2010/main" val="10433441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94722"/>
          </a:xfrm>
        </p:spPr>
        <p:txBody>
          <a:bodyPr>
            <a:noAutofit/>
          </a:bodyPr>
          <a:lstStyle/>
          <a:p>
            <a:r>
              <a:rPr lang="uk-UA" sz="2800" b="1" dirty="0" smtClean="0"/>
              <a:t>Висновки</a:t>
            </a:r>
            <a:br>
              <a:rPr lang="uk-UA" sz="2800" b="1" dirty="0" smtClean="0"/>
            </a:br>
            <a:r>
              <a:rPr lang="uk-UA" sz="2800" dirty="0" smtClean="0"/>
              <a:t/>
            </a:r>
            <a:br>
              <a:rPr lang="uk-UA" sz="2800" dirty="0" smtClean="0"/>
            </a:br>
            <a:r>
              <a:rPr lang="uk-UA" sz="2800" dirty="0" smtClean="0"/>
              <a:t>Дарія </a:t>
            </a:r>
            <a:r>
              <a:rPr lang="uk-UA" sz="2800" dirty="0"/>
              <a:t>Корчак – репрезентант  жіночого досвіду українок про національне підпілля і політичне ув’язнення. Вона завжди була прикладом для сина, якого благословила на Революцію гідності. Свідченням цього є світлини родини </a:t>
            </a:r>
            <a:r>
              <a:rPr lang="uk-UA" sz="2800" dirty="0" err="1"/>
              <a:t>Корчаків</a:t>
            </a:r>
            <a:r>
              <a:rPr lang="uk-UA" sz="2800" dirty="0"/>
              <a:t> та інтерв’ю з Д. Корчак, які стали основою експозиції «Мати Героя України – герой національно-визвольних змагань», яку організовано за результатами дослідження. </a:t>
            </a:r>
          </a:p>
        </p:txBody>
      </p:sp>
    </p:spTree>
    <p:extLst>
      <p:ext uri="{BB962C8B-B14F-4D97-AF65-F5344CB8AC3E}">
        <p14:creationId xmlns:p14="http://schemas.microsoft.com/office/powerpoint/2010/main" val="12636353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6866" y="980728"/>
            <a:ext cx="6984776" cy="4339650"/>
          </a:xfrm>
          <a:prstGeom prst="rect">
            <a:avLst/>
          </a:prstGeom>
          <a:noFill/>
        </p:spPr>
        <p:txBody>
          <a:bodyPr wrap="square" rtlCol="0">
            <a:spAutoFit/>
          </a:bodyPr>
          <a:lstStyle/>
          <a:p>
            <a:pPr algn="ctr"/>
            <a:r>
              <a:rPr lang="uk-UA" sz="13800" dirty="0" smtClean="0">
                <a:latin typeface="Constantia" panose="02030602050306030303" pitchFamily="18" charset="0"/>
              </a:rPr>
              <a:t>Дякую за увагу!</a:t>
            </a:r>
            <a:endParaRPr lang="uk-UA" sz="13800" dirty="0">
              <a:latin typeface="Constantia" panose="02030602050306030303" pitchFamily="18" charset="0"/>
            </a:endParaRPr>
          </a:p>
        </p:txBody>
      </p:sp>
    </p:spTree>
    <p:extLst>
      <p:ext uri="{BB962C8B-B14F-4D97-AF65-F5344CB8AC3E}">
        <p14:creationId xmlns:p14="http://schemas.microsoft.com/office/powerpoint/2010/main" val="841617866"/>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195</TotalTime>
  <Words>250</Words>
  <Application>Microsoft Office PowerPoint</Application>
  <PresentationFormat>Экран (4:3)</PresentationFormat>
  <Paragraphs>31</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Тема Office</vt:lpstr>
      <vt:lpstr>Михайлевич  Романа Михайлівна, учениця 9 класу Стрийської  ЗШ І-ІІІ ст. №2 імені героя україни андрія корчака  Науковий керівник: Суховерська Ірина Іванівна,  керівник секції історії Стрийського міського наукового товариства учнів Центру творчості дітей та юнацтва</vt:lpstr>
      <vt:lpstr> Актуальність вивчення національно-визвольного руху та політичних репресій зумовлена зростаючим суспільним запитом на всебічне пізнання найбільш драматичних сторінок новітньої історії України, етнонаціональною забарвленістю цих явищ, що стало серйозним випробуванням для національної ідентичності та значно вплинуло на менталітет сучасних українців. Дослідження особливо актуальне в контексті публічних дискусій навколо українського історичного наративу та різних інтерпретацій радянського минулого, що вимагає його глибшого вивчення, зокрема, й на рівні повсякденного життя звичайних людей у тюремних таборах. </vt:lpstr>
      <vt:lpstr> Мета – виявити особливості репрезентацій жіночого досвіду в особистих спогадах українок про національне підпілля і політичне ув’язнення на прикладі спогадів Дарії Корчак.  Наукова новизна отриманих результатів полягає у тому, що результати дослідження дозволили організувати експозицію у кімнаті-музеї Героя України Андрія Корчака, який було відкрито у 2017 р. За результатами дослідження зібрано світлини родини Корчаків та інтерв’ю з Д. Корчак, які стали основою експозиції «Мати Героя України – герой національно-визвольних змагань». </vt:lpstr>
      <vt:lpstr>СПИСОК ВИКОРИСТАНИХ ДЖЕРЕЛ  1. Корчак Д. Побачене і пережите: спогади політв’язня. – Стрий ТзОВ «Видавничий дім «Укрпол», 2016. – 138 с.  2. Транскрипти інтерв’ю, проведеного з Д. Корчак, грудень 2018. </vt:lpstr>
      <vt:lpstr>Презентация PowerPoint</vt:lpstr>
      <vt:lpstr>Презентация PowerPoint</vt:lpstr>
      <vt:lpstr>Презентация PowerPoint</vt:lpstr>
      <vt:lpstr>Презентация PowerPoint</vt:lpstr>
      <vt:lpstr>Презентация PowerPoint</vt:lpstr>
      <vt:lpstr>Андрій Корчак –  герой України</vt:lpstr>
      <vt:lpstr>Презентация PowerPoint</vt:lpstr>
      <vt:lpstr>Презентация PowerPoint</vt:lpstr>
      <vt:lpstr>Висновки  Дарія Корчак – репрезентант  жіночого досвіду українок про національне підпілля і політичне ув’язнення. Вона завжди була прикладом для сина, якого благословила на Революцію гідності. Свідченням цього є світлини родини Корчаків та інтерв’ю з Д. Корчак, які стали основою експозиції «Мати Героя України – герой національно-визвольних змагань», яку організовано за результатами дослідження. </vt:lpstr>
      <vt:lpstr>Презентация PowerPoint</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Особливості життя та побуту політичних в’язнів тайшетських таборів у спогадах члена товариств «Спілка політв’язнів» та «Союз українок» Дарії Корчак</dc:title>
  <dc:creator>1</dc:creator>
  <cp:lastModifiedBy>Користувач Windows</cp:lastModifiedBy>
  <cp:revision>21</cp:revision>
  <dcterms:created xsi:type="dcterms:W3CDTF">2019-04-16T20:20:35Z</dcterms:created>
  <dcterms:modified xsi:type="dcterms:W3CDTF">2019-04-19T05:28:11Z</dcterms:modified>
</cp:coreProperties>
</file>