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71" r:id="rId3"/>
    <p:sldId id="257" r:id="rId4"/>
    <p:sldId id="258" r:id="rId5"/>
    <p:sldId id="259" r:id="rId6"/>
    <p:sldId id="266" r:id="rId7"/>
    <p:sldId id="260" r:id="rId8"/>
    <p:sldId id="267" r:id="rId9"/>
    <p:sldId id="268" r:id="rId10"/>
    <p:sldId id="269" r:id="rId11"/>
    <p:sldId id="261" r:id="rId12"/>
    <p:sldId id="262" r:id="rId13"/>
    <p:sldId id="263" r:id="rId14"/>
    <p:sldId id="265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14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77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74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623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250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638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3686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69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99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2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9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06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83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17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24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27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5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63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DF3FA0C-029D-4FBB-99AA-014FDE491A2A}" type="datetimeFigureOut">
              <a:rPr lang="ru-RU" smtClean="0"/>
              <a:t>01.04.2019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2E7946A-8F4B-40E5-B419-C3FBC3A0A9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718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3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36417"/>
            <a:ext cx="10304585" cy="935183"/>
          </a:xfrm>
        </p:spPr>
        <p:txBody>
          <a:bodyPr>
            <a:noAutofit/>
          </a:bodyPr>
          <a:lstStyle/>
          <a:p>
            <a:r>
              <a:rPr lang="uk-UA" sz="2800" b="1" dirty="0" err="1" smtClean="0"/>
              <a:t>Пологівська</a:t>
            </a:r>
            <a:r>
              <a:rPr lang="uk-UA" sz="2800" b="1" dirty="0" smtClean="0"/>
              <a:t> гімназія «основа»  </a:t>
            </a:r>
            <a:br>
              <a:rPr lang="uk-UA" sz="2800" b="1" dirty="0" smtClean="0"/>
            </a:br>
            <a:r>
              <a:rPr lang="uk-UA" sz="2800" b="1" dirty="0" err="1" smtClean="0"/>
              <a:t>Пологівської</a:t>
            </a:r>
            <a:r>
              <a:rPr lang="uk-UA" sz="2800" b="1" dirty="0" smtClean="0"/>
              <a:t> районної ради, запорізької області 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0" y="1787236"/>
            <a:ext cx="4595547" cy="476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56909" y="2133600"/>
            <a:ext cx="4170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Керівник:</a:t>
            </a:r>
          </a:p>
          <a:p>
            <a:r>
              <a:rPr lang="uk-UA" b="1" dirty="0" smtClean="0"/>
              <a:t>Вчитель історії,</a:t>
            </a:r>
          </a:p>
          <a:p>
            <a:r>
              <a:rPr lang="uk-UA" b="1" dirty="0" smtClean="0"/>
              <a:t>Калюжна Тамара Миколаївна</a:t>
            </a:r>
          </a:p>
          <a:p>
            <a:r>
              <a:rPr lang="uk-UA" b="1" dirty="0" smtClean="0"/>
              <a:t>Учениця: </a:t>
            </a:r>
          </a:p>
          <a:p>
            <a:r>
              <a:rPr lang="uk-UA" b="1" dirty="0" err="1" smtClean="0"/>
              <a:t>Мильошина</a:t>
            </a:r>
            <a:r>
              <a:rPr lang="uk-UA" b="1" dirty="0" smtClean="0"/>
              <a:t> Дар’я Василівна</a:t>
            </a:r>
          </a:p>
          <a:p>
            <a:r>
              <a:rPr lang="uk-UA" b="1" dirty="0" smtClean="0"/>
              <a:t>11-Б клас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54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348" y="3215317"/>
            <a:ext cx="5090862" cy="3574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144204"/>
            <a:ext cx="8135251" cy="3003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70780" y="144204"/>
            <a:ext cx="371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На першій фотографії присутній один з директорів Полько В.І., на  нижньому ряду третій зліва.</a:t>
            </a:r>
            <a:endParaRPr lang="ru-RU" i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3215317"/>
            <a:ext cx="5333511" cy="3387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0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юбилей\direktor\polko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8338" y="415636"/>
            <a:ext cx="2908365" cy="3893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Admin\Рабочий стол\юбилей\direktor\Z.A..bmp"/>
          <p:cNvPicPr>
            <a:picLocks noChangeAspect="1" noChangeArrowheads="1"/>
          </p:cNvPicPr>
          <p:nvPr/>
        </p:nvPicPr>
        <p:blipFill>
          <a:blip r:embed="rId3"/>
          <a:srcRect b="12384"/>
          <a:stretch>
            <a:fillRect/>
          </a:stretch>
        </p:blipFill>
        <p:spPr bwMode="auto">
          <a:xfrm>
            <a:off x="4121076" y="415634"/>
            <a:ext cx="3319892" cy="389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Documents and Settings\Admin\Рабочий стол\юбилей\direktor\IMG_1259 Коноваленко Ю.А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5342" y="415635"/>
            <a:ext cx="2933713" cy="3893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48338" y="4530436"/>
            <a:ext cx="30568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Bahnschrift Condensed" panose="020B0502040204020203" pitchFamily="34" charset="0"/>
              </a:rPr>
              <a:t>Полько В.І. 1979-1985 </a:t>
            </a:r>
            <a:r>
              <a:rPr lang="uk-UA" sz="2800" dirty="0" smtClean="0">
                <a:latin typeface="Bahnschrift Condensed" panose="020B0502040204020203" pitchFamily="34" charset="0"/>
              </a:rPr>
              <a:t>рр.</a:t>
            </a:r>
            <a:endParaRPr lang="uk-UA" sz="2800" dirty="0" smtClean="0">
              <a:latin typeface="Bahnschrift Condensed" panose="020B0502040204020203" pitchFamily="34" charset="0"/>
            </a:endParaRPr>
          </a:p>
          <a:p>
            <a:r>
              <a:rPr lang="uk-UA" sz="2800" dirty="0" smtClean="0">
                <a:latin typeface="Bahnschrift Condensed" panose="020B0502040204020203" pitchFamily="34" charset="0"/>
              </a:rPr>
              <a:t>Зараз проживає в США.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13274" y="4530436"/>
            <a:ext cx="36037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Bahnschrift Condensed" panose="020B0502040204020203" pitchFamily="34" charset="0"/>
              </a:rPr>
              <a:t>Мовчан З.А. </a:t>
            </a:r>
            <a:r>
              <a:rPr lang="uk-UA" sz="2800" dirty="0" smtClean="0">
                <a:latin typeface="Bahnschrift Condensed" panose="020B0502040204020203" pitchFamily="34" charset="0"/>
              </a:rPr>
              <a:t>1985-1985 рр</a:t>
            </a:r>
            <a:r>
              <a:rPr lang="uk-UA" sz="2800" dirty="0" smtClean="0">
                <a:latin typeface="Bahnschrift Condensed" panose="020B0502040204020203" pitchFamily="34" charset="0"/>
              </a:rPr>
              <a:t>.</a:t>
            </a:r>
          </a:p>
          <a:p>
            <a:r>
              <a:rPr lang="uk-UA" sz="2800" dirty="0" smtClean="0">
                <a:latin typeface="Bahnschrift Condensed" panose="020B0502040204020203" pitchFamily="34" charset="0"/>
              </a:rPr>
              <a:t>Керівник профспілки освіти </a:t>
            </a:r>
            <a:r>
              <a:rPr lang="uk-UA" sz="2800" dirty="0" err="1" smtClean="0">
                <a:latin typeface="Bahnschrift Condensed" panose="020B0502040204020203" pitchFamily="34" charset="0"/>
              </a:rPr>
              <a:t>Пологіського</a:t>
            </a:r>
            <a:r>
              <a:rPr lang="uk-UA" sz="2800" dirty="0" smtClean="0">
                <a:latin typeface="Bahnschrift Condensed" panose="020B0502040204020203" pitchFamily="34" charset="0"/>
              </a:rPr>
              <a:t> району.</a:t>
            </a:r>
            <a:endParaRPr lang="ru-RU" sz="2800" dirty="0">
              <a:latin typeface="Bahnschrift Condense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5341" y="4530436"/>
            <a:ext cx="3224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Bahnschrift Condensed" panose="020B0502040204020203" pitchFamily="34" charset="0"/>
              </a:rPr>
              <a:t>Коваленко Ю.А.  1995-1999 </a:t>
            </a:r>
            <a:r>
              <a:rPr lang="uk-UA" sz="2800" dirty="0" smtClean="0">
                <a:latin typeface="Bahnschrift Condensed" panose="020B0502040204020203" pitchFamily="34" charset="0"/>
              </a:rPr>
              <a:t>рр.</a:t>
            </a:r>
            <a:endParaRPr lang="uk-UA" sz="2800" dirty="0" smtClean="0">
              <a:latin typeface="Bahnschrift Condensed" panose="020B0502040204020203" pitchFamily="34" charset="0"/>
            </a:endParaRPr>
          </a:p>
          <a:p>
            <a:r>
              <a:rPr lang="uk-UA" sz="2800" dirty="0" smtClean="0">
                <a:latin typeface="Bahnschrift Condensed" panose="020B0502040204020203" pitchFamily="34" charset="0"/>
              </a:rPr>
              <a:t>Міський голова з 2015р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38987" y="6192430"/>
            <a:ext cx="6276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ДИРЕКТОРИ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2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О.В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28109" cy="3976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3976255"/>
            <a:ext cx="38739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 smtClean="0">
                <a:latin typeface="Bahnschrift Condensed" panose="020B0502040204020203" pitchFamily="34" charset="0"/>
              </a:rPr>
              <a:t>Яланська</a:t>
            </a:r>
            <a:r>
              <a:rPr lang="uk-UA" sz="2800" dirty="0" smtClean="0">
                <a:latin typeface="Bahnschrift Condensed" panose="020B0502040204020203" pitchFamily="34" charset="0"/>
              </a:rPr>
              <a:t> О.В. 1999-2005 р. Зараз працює вчителем зарубіжної літератури.</a:t>
            </a:r>
            <a:endParaRPr lang="ru-RU" sz="2800" dirty="0">
              <a:latin typeface="Bahnschrift Condense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1694" y="4059383"/>
            <a:ext cx="47798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 smtClean="0">
                <a:latin typeface="Bahnschrift Condensed" panose="020B0502040204020203" pitchFamily="34" charset="0"/>
              </a:rPr>
              <a:t>Гугля</a:t>
            </a:r>
            <a:r>
              <a:rPr lang="uk-UA" sz="2800" dirty="0" smtClean="0">
                <a:latin typeface="Bahnschrift Condensed" panose="020B0502040204020203" pitchFamily="34" charset="0"/>
              </a:rPr>
              <a:t> Л.А. 2008-2012 р. Зараз працює заступником директора з навчально-виховної роботи.</a:t>
            </a:r>
            <a:endParaRPr lang="ru-RU" sz="2800" dirty="0">
              <a:latin typeface="Bahnschrift Condensed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85" y="0"/>
            <a:ext cx="4452788" cy="3976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C:\Documents and Settings\Admin\Рабочий стол\юбилей\direktor\IMG_72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7648" y="0"/>
            <a:ext cx="4494351" cy="3976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8007928" y="3976254"/>
            <a:ext cx="3754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Bahnschrift Condensed" panose="020B0502040204020203" pitchFamily="34" charset="0"/>
              </a:rPr>
              <a:t>На сьогодні посаду директора займає </a:t>
            </a:r>
            <a:r>
              <a:rPr lang="uk-UA" sz="2800" dirty="0" err="1" smtClean="0">
                <a:latin typeface="Bahnschrift Condensed" panose="020B0502040204020203" pitchFamily="34" charset="0"/>
              </a:rPr>
              <a:t>О.Г.Гугля</a:t>
            </a:r>
            <a:endParaRPr lang="ru-RU" sz="28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4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109" y="374073"/>
            <a:ext cx="10972800" cy="2701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1970 р.</a:t>
            </a:r>
            <a:r>
              <a:rPr lang="uk-UA" dirty="0" smtClean="0">
                <a:latin typeface="Bahnschrift Condensed" panose="020B0502040204020203" pitchFamily="34" charset="0"/>
              </a:rPr>
              <a:t> – школа одержала назву №3.В </a:t>
            </a:r>
            <a:r>
              <a:rPr lang="uk-UA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1997 </a:t>
            </a:r>
            <a:r>
              <a:rPr lang="uk-UA" dirty="0" err="1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р</a:t>
            </a:r>
            <a:r>
              <a:rPr lang="uk-UA" dirty="0" err="1" smtClean="0">
                <a:latin typeface="Bahnschrift Condensed" panose="020B0502040204020203" pitchFamily="34" charset="0"/>
              </a:rPr>
              <a:t>.у</a:t>
            </a:r>
            <a:r>
              <a:rPr lang="uk-UA" dirty="0" smtClean="0">
                <a:latin typeface="Bahnschrift Condensed" panose="020B0502040204020203" pitchFamily="34" charset="0"/>
              </a:rPr>
              <a:t> зв</a:t>
            </a:r>
            <a:r>
              <a:rPr lang="ru-RU" dirty="0" smtClean="0">
                <a:latin typeface="Bahnschrift Condensed" panose="020B0502040204020203" pitchFamily="34" charset="0"/>
              </a:rPr>
              <a:t>‘</a:t>
            </a:r>
            <a:r>
              <a:rPr lang="ru-RU" dirty="0" err="1" smtClean="0">
                <a:latin typeface="Bahnschrift Condensed" panose="020B0502040204020203" pitchFamily="34" charset="0"/>
              </a:rPr>
              <a:t>язку</a:t>
            </a:r>
            <a:r>
              <a:rPr lang="ru-RU" dirty="0" smtClean="0">
                <a:latin typeface="Bahnschrift Condensed" panose="020B0502040204020203" pitchFamily="34" charset="0"/>
              </a:rPr>
              <a:t> з </a:t>
            </a:r>
            <a:r>
              <a:rPr lang="ru-RU" dirty="0" err="1" smtClean="0">
                <a:latin typeface="Bahnschrift Condensed" panose="020B0502040204020203" pitchFamily="34" charset="0"/>
              </a:rPr>
              <a:t>ліквідацією</a:t>
            </a:r>
            <a:r>
              <a:rPr lang="ru-RU" dirty="0" smtClean="0">
                <a:latin typeface="Bahnschrift Condensed" panose="020B0502040204020203" pitchFamily="34" charset="0"/>
              </a:rPr>
              <a:t> ПТУ №13 </a:t>
            </a:r>
            <a:r>
              <a:rPr lang="ru-RU" dirty="0" err="1" smtClean="0">
                <a:latin typeface="Bahnschrift Condensed" panose="020B0502040204020203" pitchFamily="34" charset="0"/>
              </a:rPr>
              <a:t>школі</a:t>
            </a:r>
            <a:r>
              <a:rPr lang="ru-RU" dirty="0" smtClean="0">
                <a:latin typeface="Bahnschrift Condensed" panose="020B0502040204020203" pitchFamily="34" charset="0"/>
              </a:rPr>
              <a:t> передали  </a:t>
            </a:r>
            <a:r>
              <a:rPr lang="ru-RU" dirty="0" err="1" smtClean="0">
                <a:latin typeface="Bahnschrift Condensed" panose="020B0502040204020203" pitchFamily="34" charset="0"/>
              </a:rPr>
              <a:t>звільнене</a:t>
            </a:r>
            <a:r>
              <a:rPr lang="ru-RU" dirty="0" smtClean="0">
                <a:latin typeface="Bahnschrift Condensed" panose="020B0502040204020203" pitchFamily="34" charset="0"/>
              </a:rPr>
              <a:t> </a:t>
            </a:r>
            <a:r>
              <a:rPr lang="ru-RU" dirty="0" err="1" smtClean="0">
                <a:latin typeface="Bahnschrift Condensed" panose="020B0502040204020203" pitchFamily="34" charset="0"/>
              </a:rPr>
              <a:t>приміщення</a:t>
            </a:r>
            <a:r>
              <a:rPr lang="ru-RU" dirty="0" smtClean="0">
                <a:latin typeface="Bahnschrift Condensed" panose="020B0502040204020203" pitchFamily="34" charset="0"/>
              </a:rPr>
              <a:t>, </a:t>
            </a:r>
            <a:r>
              <a:rPr lang="ru-RU" dirty="0" err="1" smtClean="0">
                <a:latin typeface="Bahnschrift Condensed" panose="020B0502040204020203" pitchFamily="34" charset="0"/>
              </a:rPr>
              <a:t>відтепер</a:t>
            </a:r>
            <a:r>
              <a:rPr lang="ru-RU" dirty="0" smtClean="0">
                <a:latin typeface="Bahnschrift Condensed" panose="020B0502040204020203" pitchFamily="34" charset="0"/>
              </a:rPr>
              <a:t> школа </a:t>
            </a:r>
            <a:r>
              <a:rPr lang="ru-RU" dirty="0" err="1" smtClean="0">
                <a:latin typeface="Bahnschrift Condensed" panose="020B0502040204020203" pitchFamily="34" charset="0"/>
              </a:rPr>
              <a:t>має</a:t>
            </a:r>
            <a:r>
              <a:rPr lang="ru-RU" dirty="0" smtClean="0">
                <a:latin typeface="Bahnschrift Condensed" panose="020B0502040204020203" pitchFamily="34" charset="0"/>
              </a:rPr>
              <a:t> 2 </a:t>
            </a:r>
            <a:r>
              <a:rPr lang="ru-RU" dirty="0" err="1" smtClean="0">
                <a:latin typeface="Bahnschrift Condensed" panose="020B0502040204020203" pitchFamily="34" charset="0"/>
              </a:rPr>
              <a:t>навчальних</a:t>
            </a:r>
            <a:r>
              <a:rPr lang="ru-RU" dirty="0" smtClean="0">
                <a:latin typeface="Bahnschrift Condensed" panose="020B0502040204020203" pitchFamily="34" charset="0"/>
              </a:rPr>
              <a:t> </a:t>
            </a:r>
            <a:r>
              <a:rPr lang="ru-RU" dirty="0" err="1" smtClean="0">
                <a:latin typeface="Bahnschrift Condensed" panose="020B0502040204020203" pitchFamily="34" charset="0"/>
              </a:rPr>
              <a:t>корпуси</a:t>
            </a:r>
            <a:r>
              <a:rPr lang="ru-RU" dirty="0" smtClean="0">
                <a:latin typeface="Bahnschrift Condensed" panose="020B0502040204020203" pitchFamily="34" charset="0"/>
              </a:rPr>
              <a:t>. На  </a:t>
            </a:r>
            <a:r>
              <a:rPr lang="uk-UA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1998 рік</a:t>
            </a:r>
            <a:r>
              <a:rPr lang="uk-UA" dirty="0">
                <a:latin typeface="Bahnschrift Condensed" panose="020B0502040204020203" pitchFamily="34" charset="0"/>
              </a:rPr>
              <a:t> </a:t>
            </a:r>
            <a:r>
              <a:rPr lang="uk-UA" dirty="0" smtClean="0">
                <a:latin typeface="Bahnschrift Condensed" panose="020B0502040204020203" pitchFamily="34" charset="0"/>
              </a:rPr>
              <a:t>було ліквідовано на Червоному виселку початкову школу №9.</a:t>
            </a:r>
            <a:r>
              <a:rPr lang="uk-UA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На 5 вересня 1998 року </a:t>
            </a:r>
            <a:r>
              <a:rPr lang="uk-UA" dirty="0" smtClean="0">
                <a:latin typeface="Bahnschrift Condensed" panose="020B0502040204020203" pitchFamily="34" charset="0"/>
              </a:rPr>
              <a:t> кількість учнів дорівнювала 790 чоловік, 63 педагогічних працівника. Вже </a:t>
            </a:r>
            <a:r>
              <a:rPr lang="uk-UA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22 травня 2001 р</a:t>
            </a:r>
            <a:r>
              <a:rPr lang="uk-UA" dirty="0" smtClean="0">
                <a:latin typeface="Bahnschrift Condensed" panose="020B0502040204020203" pitchFamily="34" charset="0"/>
              </a:rPr>
              <a:t>. загальноосвітню школу </a:t>
            </a:r>
            <a:r>
              <a:rPr lang="en-US" dirty="0" smtClean="0">
                <a:latin typeface="Bahnschrift Condensed" panose="020B0502040204020203" pitchFamily="34" charset="0"/>
              </a:rPr>
              <a:t>I</a:t>
            </a:r>
            <a:r>
              <a:rPr lang="uk-UA" dirty="0" smtClean="0">
                <a:latin typeface="Bahnschrift Condensed" panose="020B0502040204020203" pitchFamily="34" charset="0"/>
              </a:rPr>
              <a:t>-</a:t>
            </a:r>
            <a:r>
              <a:rPr lang="en-US" dirty="0" smtClean="0">
                <a:latin typeface="Bahnschrift Condensed" panose="020B0502040204020203" pitchFamily="34" charset="0"/>
              </a:rPr>
              <a:t>III</a:t>
            </a:r>
            <a:r>
              <a:rPr lang="uk-UA" dirty="0" smtClean="0">
                <a:latin typeface="Bahnschrift Condensed" panose="020B0502040204020203" pitchFamily="34" charset="0"/>
              </a:rPr>
              <a:t> ст. №3 реорганізовано у спеціалізовану ЗОШ №3.</a:t>
            </a:r>
            <a:r>
              <a:rPr lang="uk-UA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2008 р.</a:t>
            </a:r>
            <a:r>
              <a:rPr lang="uk-UA" dirty="0" smtClean="0">
                <a:latin typeface="Bahnschrift Condensed" panose="020B0502040204020203" pitchFamily="34" charset="0"/>
              </a:rPr>
              <a:t> – школа отримала </a:t>
            </a:r>
            <a:r>
              <a:rPr lang="uk-UA" dirty="0" smtClean="0">
                <a:latin typeface="Bahnschrift Condensed" panose="020B0502040204020203" pitchFamily="34" charset="0"/>
              </a:rPr>
              <a:t>назву</a:t>
            </a:r>
            <a:r>
              <a:rPr lang="en-US" dirty="0" smtClean="0">
                <a:latin typeface="Bahnschrift Condensed" panose="020B0502040204020203" pitchFamily="34" charset="0"/>
              </a:rPr>
              <a:t> </a:t>
            </a:r>
            <a:r>
              <a:rPr lang="uk-UA" dirty="0" smtClean="0">
                <a:latin typeface="Bahnschrift Condensed" panose="020B0502040204020203" pitchFamily="34" charset="0"/>
              </a:rPr>
              <a:t>Пологівська </a:t>
            </a:r>
            <a:r>
              <a:rPr lang="uk-UA" sz="1800" dirty="0" smtClean="0">
                <a:latin typeface="Bahnschrift Condensed" panose="020B0502040204020203" pitchFamily="34" charset="0"/>
              </a:rPr>
              <a:t>гімназія «Основа».</a:t>
            </a:r>
            <a:endParaRPr lang="ru-RU" sz="1800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8564"/>
            <a:ext cx="5666509" cy="343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09" y="3418564"/>
            <a:ext cx="6525491" cy="343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60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3" y="3387436"/>
            <a:ext cx="4017818" cy="2856345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Bahnschrift SemiBold" panose="020B0502040204020203" pitchFamily="34" charset="0"/>
              </a:rPr>
              <a:t>На </a:t>
            </a:r>
            <a:r>
              <a:rPr lang="ru-RU" sz="2000" dirty="0" err="1" smtClean="0">
                <a:latin typeface="Bahnschrift SemiBold" panose="020B0502040204020203" pitchFamily="34" charset="0"/>
              </a:rPr>
              <a:t>цей</a:t>
            </a:r>
            <a:r>
              <a:rPr lang="ru-RU" sz="2000" dirty="0" smtClean="0">
                <a:latin typeface="Bahnschrift SemiBold" panose="020B0502040204020203" pitchFamily="34" charset="0"/>
              </a:rPr>
              <a:t> час школа нал</a:t>
            </a:r>
            <a:r>
              <a:rPr lang="uk-UA" sz="2000" dirty="0" err="1" smtClean="0">
                <a:latin typeface="Bahnschrift SemiBold" panose="020B0502040204020203" pitchFamily="34" charset="0"/>
              </a:rPr>
              <a:t>ічує</a:t>
            </a:r>
            <a:r>
              <a:rPr lang="uk-UA" sz="2000" dirty="0" smtClean="0">
                <a:latin typeface="Bahnschrift SemiBold" panose="020B0502040204020203" pitchFamily="34" charset="0"/>
              </a:rPr>
              <a:t> 444 учні,60 вчителів, 22 класні кімнати, 2 спортзали, 2 бібліотеки,2 комп</a:t>
            </a:r>
            <a:r>
              <a:rPr lang="uk-UA" sz="2000" dirty="0" smtClean="0">
                <a:latin typeface="Century Gothic" panose="020B0502020202020204" pitchFamily="34" charset="0"/>
              </a:rPr>
              <a:t>′</a:t>
            </a:r>
            <a:r>
              <a:rPr lang="uk-UA" sz="2000" dirty="0" smtClean="0">
                <a:latin typeface="Bahnschrift SemiBold" panose="020B0502040204020203" pitchFamily="34" charset="0"/>
              </a:rPr>
              <a:t>ютерні класи, тренінговий </a:t>
            </a:r>
            <a:r>
              <a:rPr lang="uk-UA" sz="2000" dirty="0" err="1" smtClean="0">
                <a:latin typeface="Bahnschrift SemiBold" panose="020B0502040204020203" pitchFamily="34" charset="0"/>
              </a:rPr>
              <a:t>кабінет,кабінет</a:t>
            </a:r>
            <a:r>
              <a:rPr lang="uk-UA" sz="2000" dirty="0" smtClean="0">
                <a:latin typeface="Bahnschrift SemiBold" panose="020B0502040204020203" pitchFamily="34" charset="0"/>
              </a:rPr>
              <a:t> праці, медичний кабінет.</a:t>
            </a:r>
            <a:endParaRPr lang="ru-RU" sz="2000" dirty="0">
              <a:latin typeface="Bahnschrift SemiBol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1818" r="4092" b="22020"/>
          <a:stretch/>
        </p:blipFill>
        <p:spPr>
          <a:xfrm>
            <a:off x="4696692" y="0"/>
            <a:ext cx="7495308" cy="3253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6692" cy="3253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2" y="3253476"/>
            <a:ext cx="7495308" cy="360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4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1076" y="-250923"/>
            <a:ext cx="7396195" cy="1507067"/>
          </a:xfrm>
        </p:spPr>
        <p:txBody>
          <a:bodyPr/>
          <a:lstStyle/>
          <a:p>
            <a:r>
              <a:rPr lang="ru-RU" b="1" dirty="0" err="1" smtClean="0"/>
              <a:t>Висновок</a:t>
            </a:r>
            <a:r>
              <a:rPr lang="ru-RU" b="1" dirty="0" smtClean="0"/>
              <a:t>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321" y="1256144"/>
            <a:ext cx="10870479" cy="5130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Робота </a:t>
            </a: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усім проектом дала змогу розширити кругозір учнів, збагатити знання з історії рідного краю. Реалізувавши науково-дослідницьку мету та завдання вдалося великою мірою завдяки співпраці з очевидцями, сучасниками подій та їхніми спогадами</a:t>
            </a:r>
            <a:r>
              <a:rPr lang="uk-UA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Становлення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Пологівської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гімназії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«Основа»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складним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але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воно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того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варте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По-перше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спочатку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створено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Пологівську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школу №1, яка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переформувалася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спеціалізовану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школу №3. На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сьогодні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бачимо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новий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формат – Пологівська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гімназія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«Основа». </a:t>
            </a:r>
            <a:endParaRPr lang="uk-UA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uk-UA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092" y="557260"/>
            <a:ext cx="12269788" cy="1507067"/>
          </a:xfrm>
        </p:spPr>
        <p:txBody>
          <a:bodyPr>
            <a:noAutofit/>
          </a:bodyPr>
          <a:lstStyle/>
          <a:p>
            <a:r>
              <a:rPr lang="uk-UA" sz="4800" dirty="0" smtClean="0">
                <a:latin typeface="Bahnschrift SemiLight Condensed" panose="020B0502040204020203" pitchFamily="34" charset="0"/>
              </a:rPr>
              <a:t>Тема: «мій внесок у музейну справу»</a:t>
            </a:r>
            <a:br>
              <a:rPr lang="uk-UA" sz="4800" dirty="0" smtClean="0">
                <a:latin typeface="Bahnschrift SemiLight Condensed" panose="020B0502040204020203" pitchFamily="34" charset="0"/>
              </a:rPr>
            </a:br>
            <a:r>
              <a:rPr lang="uk-UA" sz="4800" dirty="0" smtClean="0">
                <a:latin typeface="Bahnschrift SemiLight Condensed" panose="020B0502040204020203" pitchFamily="34" charset="0"/>
              </a:rPr>
              <a:t>(аналіз виникнення і розвитку </a:t>
            </a:r>
            <a:r>
              <a:rPr lang="uk-UA" sz="4800" dirty="0" err="1" smtClean="0">
                <a:latin typeface="Bahnschrift SemiLight Condensed" panose="020B0502040204020203" pitchFamily="34" charset="0"/>
              </a:rPr>
              <a:t>пологівської</a:t>
            </a:r>
            <a:r>
              <a:rPr lang="uk-UA" sz="4800" dirty="0" smtClean="0">
                <a:latin typeface="Bahnschrift SemiLight Condensed" panose="020B0502040204020203" pitchFamily="34" charset="0"/>
              </a:rPr>
              <a:t> гімназії </a:t>
            </a:r>
            <a:r>
              <a:rPr lang="uk-UA" sz="4800" smtClean="0">
                <a:latin typeface="Bahnschrift SemiLight Condensed" panose="020B0502040204020203" pitchFamily="34" charset="0"/>
              </a:rPr>
              <a:t>«основа».)</a:t>
            </a:r>
            <a:endParaRPr lang="ru-RU" sz="4800" dirty="0">
              <a:latin typeface="Bahnschrift SemiLight 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323" y="3434860"/>
            <a:ext cx="10766046" cy="24788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800" dirty="0" smtClean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Мета: За допомогою наявних історичних джерел дослідити історію виникнення і розвитку моєї школи, зробити внесок у музейну справу школи.</a:t>
            </a:r>
            <a:endParaRPr lang="ru-RU" sz="4800" dirty="0">
              <a:solidFill>
                <a:schemeClr val="tx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" b="8277"/>
          <a:stretch/>
        </p:blipFill>
        <p:spPr>
          <a:xfrm>
            <a:off x="290946" y="110838"/>
            <a:ext cx="6092938" cy="48075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84213" y="4918366"/>
            <a:ext cx="7920525" cy="16271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200" i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Невеликий напівкустарний завод братів Сандомирських по виробництву  скляних пляшок. Завод мав 48 робітників і виробляв продукцію на 44 </a:t>
            </a:r>
            <a:r>
              <a:rPr lang="uk-UA" sz="3200" i="1" dirty="0" err="1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тис.крб</a:t>
            </a:r>
            <a:r>
              <a:rPr lang="uk-UA" sz="3200" i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.</a:t>
            </a:r>
            <a:endParaRPr lang="ru-RU" sz="3200" i="1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0594" y="-37298"/>
            <a:ext cx="4807527" cy="510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5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8510" y="180474"/>
            <a:ext cx="11457743" cy="217065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1917 р.</a:t>
            </a:r>
            <a:r>
              <a:rPr lang="uk-UA" sz="2400" b="1" dirty="0" smtClean="0">
                <a:latin typeface="Bahnschrift Condensed" panose="020B0502040204020203" pitchFamily="34" charset="0"/>
              </a:rPr>
              <a:t> – Приміщення використали для випуску сільськогосподарської техніки. </a:t>
            </a:r>
            <a:r>
              <a:rPr lang="uk-UA" sz="2400" b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1918 -1920р</a:t>
            </a:r>
            <a:r>
              <a:rPr lang="uk-UA" sz="2400" b="1" dirty="0" smtClean="0">
                <a:latin typeface="Bahnschrift Condensed" panose="020B0502040204020203" pitchFamily="34" charset="0"/>
              </a:rPr>
              <a:t>. - частково зруйновано будівлю школи, потім вона стає 7-річною для селянської молоді.</a:t>
            </a:r>
            <a:r>
              <a:rPr lang="uk-UA" sz="2400" b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 вересня 1929 р</a:t>
            </a:r>
            <a:r>
              <a:rPr lang="uk-UA" sz="2400" b="1" dirty="0" smtClean="0">
                <a:latin typeface="Bahnschrift Condensed" panose="020B0502040204020203" pitchFamily="34" charset="0"/>
              </a:rPr>
              <a:t>. – школа прийняла перших учнів, вона була одноповерховою, де розташовувалось 10 класних кімнат. В </a:t>
            </a:r>
            <a:r>
              <a:rPr lang="uk-UA" sz="2400" b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1931 р.</a:t>
            </a:r>
            <a:r>
              <a:rPr lang="uk-UA" sz="2400" b="1" dirty="0" smtClean="0">
                <a:latin typeface="Bahnschrift Condensed" panose="020B0502040204020203" pitchFamily="34" charset="0"/>
              </a:rPr>
              <a:t> було присвоєно звання «зразкова школа». Вже у </a:t>
            </a:r>
            <a:r>
              <a:rPr lang="uk-UA" sz="2400" b="1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1933 р.</a:t>
            </a:r>
            <a:r>
              <a:rPr lang="uk-UA" sz="2400" b="1" dirty="0" smtClean="0">
                <a:latin typeface="Bahnschrift Condensed" panose="020B0502040204020203" pitchFamily="34" charset="0"/>
              </a:rPr>
              <a:t> запроваджено 10-річне навчання, школа стає середньою №-1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21" y="2643280"/>
            <a:ext cx="6124379" cy="431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" y="2806753"/>
            <a:ext cx="5999111" cy="3969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0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-733926"/>
            <a:ext cx="11875168" cy="40849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1938-1940 рр</a:t>
            </a:r>
            <a:r>
              <a:rPr lang="uk-UA" sz="3200" dirty="0" smtClean="0">
                <a:latin typeface="Bahnschrift Condensed" panose="020B0502040204020203" pitchFamily="34" charset="0"/>
              </a:rPr>
              <a:t>. – пройшла  добудова 2 поверху, школа має 15 кабінетів, </a:t>
            </a:r>
            <a:r>
              <a:rPr lang="uk-UA" sz="3200" dirty="0" smtClean="0">
                <a:latin typeface="Bahnschrift Condensed" panose="020B0502040204020203" pitchFamily="34" charset="0"/>
              </a:rPr>
              <a:t>бібліотеку</a:t>
            </a:r>
            <a:r>
              <a:rPr lang="uk-UA" sz="3200" dirty="0" smtClean="0">
                <a:latin typeface="Bahnschrift Condensed" panose="020B0502040204020203" pitchFamily="34" charset="0"/>
              </a:rPr>
              <a:t>. </a:t>
            </a:r>
            <a:r>
              <a:rPr lang="uk-UA" sz="32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1941-1943 рр. </a:t>
            </a:r>
            <a:r>
              <a:rPr lang="uk-UA" sz="3200" dirty="0" smtClean="0">
                <a:latin typeface="Bahnschrift Condensed" panose="020B0502040204020203" pitchFamily="34" charset="0"/>
              </a:rPr>
              <a:t>– переведена школа у приміщення МТС, а пізніше шкільне </a:t>
            </a:r>
            <a:r>
              <a:rPr lang="uk-UA" sz="3200" dirty="0" smtClean="0">
                <a:latin typeface="Bahnschrift Condensed" panose="020B0502040204020203" pitchFamily="34" charset="0"/>
              </a:rPr>
              <a:t>приміщення використано </a:t>
            </a:r>
            <a:r>
              <a:rPr lang="uk-UA" sz="3200" dirty="0" smtClean="0">
                <a:latin typeface="Bahnschrift Condensed" panose="020B0502040204020203" pitchFamily="34" charset="0"/>
              </a:rPr>
              <a:t>під госпіталь (шпиталь).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Під</a:t>
            </a:r>
            <a:r>
              <a:rPr lang="ru-RU" sz="3200" dirty="0" smtClean="0">
                <a:latin typeface="Bahnschrift Condensed" panose="020B0502040204020203" pitchFamily="34" charset="0"/>
              </a:rPr>
              <a:t> час 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окупації</a:t>
            </a:r>
            <a:r>
              <a:rPr lang="ru-RU" sz="3200" dirty="0" smtClean="0">
                <a:latin typeface="Bahnschrift Condensed" panose="020B0502040204020203" pitchFamily="34" charset="0"/>
              </a:rPr>
              <a:t> 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висаджена</a:t>
            </a:r>
            <a:r>
              <a:rPr lang="ru-RU" sz="3200" dirty="0" smtClean="0">
                <a:latin typeface="Bahnschrift Condensed" panose="020B0502040204020203" pitchFamily="34" charset="0"/>
              </a:rPr>
              <a:t> у 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повітря</a:t>
            </a:r>
            <a:r>
              <a:rPr lang="ru-RU" sz="3200" dirty="0" smtClean="0">
                <a:latin typeface="Bahnschrift Condensed" panose="020B0502040204020203" pitchFamily="34" charset="0"/>
              </a:rPr>
              <a:t>, 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уціліли</a:t>
            </a:r>
            <a:r>
              <a:rPr lang="ru-RU" sz="3200" dirty="0" smtClean="0">
                <a:latin typeface="Bahnschrift Condensed" panose="020B0502040204020203" pitchFamily="34" charset="0"/>
              </a:rPr>
              <a:t> 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лише</a:t>
            </a:r>
            <a:r>
              <a:rPr lang="ru-RU" sz="3200" dirty="0" smtClean="0">
                <a:latin typeface="Bahnschrift Condensed" panose="020B0502040204020203" pitchFamily="34" charset="0"/>
              </a:rPr>
              <a:t> </a:t>
            </a:r>
            <a:r>
              <a:rPr lang="ru-RU" sz="3200" dirty="0" err="1" smtClean="0">
                <a:latin typeface="Bahnschrift Condensed" panose="020B0502040204020203" pitchFamily="34" charset="0"/>
              </a:rPr>
              <a:t>стіни</a:t>
            </a:r>
            <a:r>
              <a:rPr lang="ru-RU" sz="3200" dirty="0" smtClean="0">
                <a:latin typeface="Bahnschrift Condensed" panose="020B0502040204020203" pitchFamily="34" charset="0"/>
              </a:rPr>
              <a:t>.</a:t>
            </a:r>
            <a:r>
              <a:rPr lang="uk-UA" sz="3200" dirty="0" smtClean="0">
                <a:latin typeface="Bahnschrift Condensed" panose="020B0502040204020203" pitchFamily="34" charset="0"/>
              </a:rPr>
              <a:t>А вже в жовтні </a:t>
            </a:r>
            <a:r>
              <a:rPr lang="uk-UA" sz="32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1943 р. </a:t>
            </a:r>
            <a:r>
              <a:rPr lang="uk-UA" sz="3600" dirty="0" smtClean="0">
                <a:latin typeface="Bahnschrift Condensed" panose="020B0502040204020203" pitchFamily="34" charset="0"/>
              </a:rPr>
              <a:t>розпочалися заняття.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9" y="2619908"/>
            <a:ext cx="8146472" cy="423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19908"/>
            <a:ext cx="4322619" cy="423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3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147183" y="0"/>
            <a:ext cx="11057846" cy="1912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Першим директором був Чумаченко З.С. Керував з 1943-1948 </a:t>
            </a:r>
            <a:r>
              <a:rPr lang="uk-UA" sz="3600" dirty="0" err="1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рр,фото</a:t>
            </a:r>
            <a:r>
              <a:rPr lang="uk-UA" sz="36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uk-UA" sz="3600" dirty="0" err="1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вчительского</a:t>
            </a:r>
            <a:r>
              <a:rPr lang="uk-UA" sz="36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 колективу.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41" y="1491342"/>
            <a:ext cx="9550329" cy="5025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2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38" y="-300483"/>
            <a:ext cx="8534400" cy="1507067"/>
          </a:xfrm>
        </p:spPr>
        <p:txBody>
          <a:bodyPr/>
          <a:lstStyle/>
          <a:p>
            <a:r>
              <a:rPr lang="ru-RU" dirty="0" err="1" smtClean="0">
                <a:latin typeface="Book Antiqua" panose="02040602050305030304" pitchFamily="18" charset="0"/>
              </a:rPr>
              <a:t>директори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390" y="787253"/>
            <a:ext cx="340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Bahnschrift Condensed" panose="020B0502040204020203" pitchFamily="34" charset="0"/>
              </a:rPr>
              <a:t>Липська Г.Ф. </a:t>
            </a:r>
            <a:r>
              <a:rPr lang="uk-UA" sz="2800" dirty="0" smtClean="0">
                <a:latin typeface="Bahnschrift Condensed" panose="020B0502040204020203" pitchFamily="34" charset="0"/>
              </a:rPr>
              <a:t>1949-1963</a:t>
            </a:r>
            <a:r>
              <a:rPr lang="uk-UA" sz="2400" dirty="0" smtClean="0">
                <a:latin typeface="Bahnschrift Condensed" panose="020B0502040204020203" pitchFamily="34" charset="0"/>
              </a:rPr>
              <a:t> рр</a:t>
            </a:r>
            <a:r>
              <a:rPr lang="uk-UA" dirty="0" smtClean="0">
                <a:latin typeface="Bahnschrift Condensed" panose="020B0502040204020203" pitchFamily="34" charset="0"/>
              </a:rPr>
              <a:t>.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9622" y="795399"/>
            <a:ext cx="3588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Bahnschrift Condensed" panose="020B0502040204020203" pitchFamily="34" charset="0"/>
              </a:rPr>
              <a:t>Петрова М.Г. </a:t>
            </a:r>
            <a:r>
              <a:rPr lang="uk-UA" sz="2800" dirty="0" smtClean="0">
                <a:latin typeface="Bahnschrift Condensed" panose="020B0502040204020203" pitchFamily="34" charset="0"/>
              </a:rPr>
              <a:t>1963-1965 рр.</a:t>
            </a:r>
            <a:endParaRPr lang="ru-RU" sz="2800" dirty="0">
              <a:latin typeface="Bahnschrift Condensed" panose="020B0502040204020203" pitchFamily="34" charset="0"/>
            </a:endParaRPr>
          </a:p>
        </p:txBody>
      </p:sp>
      <p:pic>
        <p:nvPicPr>
          <p:cNvPr id="7" name="Picture 2" descr="C:\Documents and Settings\Admin\Рабочий стол\юбилей\Пам'ять\lipska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90" y="1757408"/>
            <a:ext cx="3503420" cy="428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C:\Documents and Settings\Admin\Рабочий стол\юбилей\Пам'ять\petrova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517" y="1757408"/>
            <a:ext cx="3418538" cy="428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File0379.bmp"/>
          <p:cNvPicPr>
            <a:picLocks noChangeAspect="1"/>
          </p:cNvPicPr>
          <p:nvPr/>
        </p:nvPicPr>
        <p:blipFill>
          <a:blip r:embed="rId4" cstate="print"/>
          <a:srcRect r="26900"/>
          <a:stretch>
            <a:fillRect/>
          </a:stretch>
        </p:blipFill>
        <p:spPr>
          <a:xfrm rot="5400000">
            <a:off x="7739337" y="2020708"/>
            <a:ext cx="4288942" cy="3762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831484" y="729531"/>
            <a:ext cx="3596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latin typeface="Bahnschrift Condensed" panose="020B0502040204020203" pitchFamily="34" charset="0"/>
              </a:rPr>
              <a:t>П</a:t>
            </a:r>
            <a:r>
              <a:rPr lang="uk-UA" sz="2800" dirty="0" err="1" smtClean="0">
                <a:latin typeface="Bahnschrift Condensed" panose="020B0502040204020203" pitchFamily="34" charset="0"/>
              </a:rPr>
              <a:t>лясецький</a:t>
            </a:r>
            <a:r>
              <a:rPr lang="uk-UA" sz="2800" dirty="0" smtClean="0">
                <a:latin typeface="Bahnschrift Condensed" panose="020B0502040204020203" pitchFamily="34" charset="0"/>
              </a:rPr>
              <a:t> </a:t>
            </a:r>
            <a:r>
              <a:rPr lang="uk-UA" sz="2800" dirty="0" smtClean="0">
                <a:latin typeface="Bahnschrift Condensed" panose="020B0502040204020203" pitchFamily="34" charset="0"/>
              </a:rPr>
              <a:t>М.Є. 1964-1979 рр.</a:t>
            </a:r>
            <a:endParaRPr lang="ru-RU" sz="28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18753"/>
            <a:ext cx="7980218" cy="13400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4800" u="sng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Вчительські колективи минулих років</a:t>
            </a:r>
            <a:endParaRPr lang="ru-RU" sz="4800" u="sng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2" y="1164791"/>
            <a:ext cx="5634208" cy="3037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19" y="3548475"/>
            <a:ext cx="5478428" cy="3196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247">
            <a:off x="4452319" y="4499093"/>
            <a:ext cx="1661220" cy="22111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062" y="4309258"/>
            <a:ext cx="1816608" cy="2420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6" y="4309258"/>
            <a:ext cx="1821976" cy="243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54" y="983777"/>
            <a:ext cx="4024911" cy="2216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26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tx1">
                <a:lumMod val="65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94964"/>
            <a:ext cx="7077694" cy="1060804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Bahnschrift Condensed" panose="020B0502040204020203" pitchFamily="34" charset="0"/>
              </a:rPr>
              <a:t>Минулі шкільні будні</a:t>
            </a:r>
            <a:endParaRPr lang="ru-RU" sz="5400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83" y="0"/>
            <a:ext cx="5237018" cy="379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" y="0"/>
            <a:ext cx="6677891" cy="419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83" y="3790829"/>
            <a:ext cx="5237018" cy="292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603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219</TotalTime>
  <Words>523</Words>
  <Application>Microsoft Office PowerPoint</Application>
  <PresentationFormat>Широкоэкранный</PresentationFormat>
  <Paragraphs>35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Bahnschrift Condensed</vt:lpstr>
      <vt:lpstr>Bahnschrift SemiBold</vt:lpstr>
      <vt:lpstr>Bahnschrift SemiLight Condensed</vt:lpstr>
      <vt:lpstr>Book Antiqua</vt:lpstr>
      <vt:lpstr>Century Gothic</vt:lpstr>
      <vt:lpstr>Wingdings 3</vt:lpstr>
      <vt:lpstr>Сектор</vt:lpstr>
      <vt:lpstr>Пологівська гімназія «основа»   Пологівської районної ради, запорізької області </vt:lpstr>
      <vt:lpstr>Тема: «мій внесок у музейну справу» (аналіз виникнення і розвитку пологівської гімназії «основа».)</vt:lpstr>
      <vt:lpstr>Презентация PowerPoint</vt:lpstr>
      <vt:lpstr>Презентация PowerPoint</vt:lpstr>
      <vt:lpstr>Презентация PowerPoint</vt:lpstr>
      <vt:lpstr>Презентация PowerPoint</vt:lpstr>
      <vt:lpstr>директори</vt:lpstr>
      <vt:lpstr>Презентация PowerPoint</vt:lpstr>
      <vt:lpstr>Минулі шкільні будні</vt:lpstr>
      <vt:lpstr>Презентация PowerPoint</vt:lpstr>
      <vt:lpstr>Презентация PowerPoint</vt:lpstr>
      <vt:lpstr>Презентация PowerPoint</vt:lpstr>
      <vt:lpstr>Презентация PowerPoint</vt:lpstr>
      <vt:lpstr>На цей час школа налічує 444 учні,60 вчителів, 22 класні кімнати, 2 спортзали, 2 бібліотеки,2 комп′ютерні класи, тренінговий кабінет,кабінет праці, медичний кабінет.</vt:lpstr>
      <vt:lpstr>Висновок: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Comp001</cp:lastModifiedBy>
  <cp:revision>38</cp:revision>
  <dcterms:created xsi:type="dcterms:W3CDTF">2019-03-12T21:33:49Z</dcterms:created>
  <dcterms:modified xsi:type="dcterms:W3CDTF">2019-04-01T08:24:58Z</dcterms:modified>
</cp:coreProperties>
</file>