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58" r:id="rId3"/>
    <p:sldId id="285" r:id="rId4"/>
    <p:sldId id="272" r:id="rId5"/>
    <p:sldId id="273" r:id="rId6"/>
    <p:sldId id="278" r:id="rId7"/>
    <p:sldId id="279" r:id="rId8"/>
    <p:sldId id="265" r:id="rId9"/>
    <p:sldId id="281" r:id="rId10"/>
    <p:sldId id="282" r:id="rId11"/>
    <p:sldId id="274" r:id="rId12"/>
    <p:sldId id="276" r:id="rId13"/>
    <p:sldId id="277" r:id="rId14"/>
    <p:sldId id="283" r:id="rId15"/>
    <p:sldId id="261" r:id="rId16"/>
    <p:sldId id="284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30" autoAdjust="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Тест-об’єкт: цибуля звичайна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2017р.</c:v>
                </c:pt>
              </c:strCache>
            </c:strRef>
          </c:tx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№ 1контроль </c:v>
                </c:pt>
                <c:pt idx="1">
                  <c:v>№2 р. Тиса</c:v>
                </c:pt>
                <c:pt idx="2">
                  <c:v>№ 3р.Гашпарка</c:v>
                </c:pt>
                <c:pt idx="3">
                  <c:v>№4водопровід м.Виноградів</c:v>
                </c:pt>
                <c:pt idx="4">
                  <c:v>№5водопровід с.В. Копаня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40</c:v>
                </c:pt>
                <c:pt idx="2">
                  <c:v>44</c:v>
                </c:pt>
                <c:pt idx="3">
                  <c:v>31</c:v>
                </c:pt>
                <c:pt idx="4">
                  <c:v>7.4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р.</c:v>
                </c:pt>
              </c:strCache>
            </c:strRef>
          </c:tx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№ 1контроль </c:v>
                </c:pt>
                <c:pt idx="1">
                  <c:v>№2 р. Тиса</c:v>
                </c:pt>
                <c:pt idx="2">
                  <c:v>№ 3р.Гашпарка</c:v>
                </c:pt>
                <c:pt idx="3">
                  <c:v>№4водопровід м.Виноградів</c:v>
                </c:pt>
                <c:pt idx="4">
                  <c:v>№5водопровід с.В. Копаня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11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389120"/>
        <c:axId val="110390656"/>
      </c:lineChart>
      <c:catAx>
        <c:axId val="1103891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10390656"/>
        <c:crosses val="autoZero"/>
        <c:auto val="1"/>
        <c:lblAlgn val="ctr"/>
        <c:lblOffset val="100"/>
        <c:noMultiLvlLbl val="0"/>
      </c:catAx>
      <c:valAx>
        <c:axId val="1103906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індекс токсичності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103891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967264508603114E-2"/>
          <c:y val="4.4861391929187339E-2"/>
          <c:w val="0.33353135234744385"/>
          <c:h val="0.6731449196557740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№2 Тиса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цибуля 2017</c:v>
                </c:pt>
                <c:pt idx="1">
                  <c:v>цибуля 2018</c:v>
                </c:pt>
                <c:pt idx="2">
                  <c:v>салат</c:v>
                </c:pt>
                <c:pt idx="3">
                  <c:v>дафнія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21</c:v>
                </c:pt>
                <c:pt idx="3">
                  <c:v>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№3ГАШПАРКА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цибуля 2017</c:v>
                </c:pt>
                <c:pt idx="1">
                  <c:v>цибуля 2018</c:v>
                </c:pt>
                <c:pt idx="2">
                  <c:v>салат</c:v>
                </c:pt>
                <c:pt idx="3">
                  <c:v>дафнія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44</c:v>
                </c:pt>
                <c:pt idx="1">
                  <c:v>33</c:v>
                </c:pt>
                <c:pt idx="2">
                  <c:v>20</c:v>
                </c:pt>
                <c:pt idx="3">
                  <c:v>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№4 водопровід м. Виноградів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цибуля 2017</c:v>
                </c:pt>
                <c:pt idx="1">
                  <c:v>цибуля 2018</c:v>
                </c:pt>
                <c:pt idx="2">
                  <c:v>салат</c:v>
                </c:pt>
                <c:pt idx="3">
                  <c:v>дафнія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31</c:v>
                </c:pt>
                <c:pt idx="1">
                  <c:v>0</c:v>
                </c:pt>
                <c:pt idx="2">
                  <c:v>18</c:v>
                </c:pt>
                <c:pt idx="3">
                  <c:v>22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№5 водопровід с. В.Копаня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цибуля 2017</c:v>
                </c:pt>
                <c:pt idx="1">
                  <c:v>цибуля 2018</c:v>
                </c:pt>
                <c:pt idx="2">
                  <c:v>салат</c:v>
                </c:pt>
                <c:pt idx="3">
                  <c:v>дафнія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9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11381888"/>
        <c:axId val="111387776"/>
        <c:axId val="110402624"/>
      </c:bar3DChart>
      <c:catAx>
        <c:axId val="111381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1387776"/>
        <c:crosses val="autoZero"/>
        <c:auto val="1"/>
        <c:lblAlgn val="ctr"/>
        <c:lblOffset val="100"/>
        <c:noMultiLvlLbl val="0"/>
      </c:catAx>
      <c:valAx>
        <c:axId val="11138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381888"/>
        <c:crosses val="autoZero"/>
        <c:crossBetween val="between"/>
      </c:valAx>
      <c:serAx>
        <c:axId val="110402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11387776"/>
        <c:crosses val="autoZero"/>
      </c:serAx>
    </c:plotArea>
    <c:legend>
      <c:legendPos val="r"/>
      <c:layout>
        <c:manualLayout>
          <c:xMode val="edge"/>
          <c:yMode val="edge"/>
          <c:x val="0.71728806992060568"/>
          <c:y val="7.9036660264345998E-2"/>
          <c:w val="0.28271193007939432"/>
          <c:h val="0.88962901375906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4B59B-4505-4197-81FA-E7EA69E41342}" type="datetimeFigureOut">
              <a:rPr lang="uk-UA" smtClean="0"/>
              <a:pPr/>
              <a:t>11.04.2019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A65FC-02BB-4CB2-B704-BB0DA66592A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283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A65FC-02BB-4CB2-B704-BB0DA66592A7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A65FC-02BB-4CB2-B704-BB0DA66592A7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A65FC-02BB-4CB2-B704-BB0DA66592A7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microsoft.com/office/2007/relationships/hdphoto" Target="../media/hdphoto3.wdp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Результат пошуку зображень за запитом &quot;шаблони пробірки&quot;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025860" y="351719"/>
            <a:ext cx="723629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     </a:t>
            </a:r>
            <a:r>
              <a:rPr lang="uk-UA" sz="1600" dirty="0" smtClean="0"/>
              <a:t>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83568" y="559351"/>
            <a:ext cx="81369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ОЦІНКА ТОКСИЧНОСТІ ВОДОЙМ З ВИКОРИСТАННЯМ ТЕСТ-ОБ’ЄКТІВ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ALLIUM CEPA L. (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ЦИБУЛЯ ЗВИЧАЙНА) 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LACTUCA SATIVA (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САЛАТУ ПОСІВНОГО) ТА ДАФНІЇ (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5157192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644008" y="4790029"/>
            <a:ext cx="41764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Науковий керівник:</a:t>
            </a:r>
            <a:endParaRPr lang="en-US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Бордаш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Лідія Михайлівна,</a:t>
            </a: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керівник гуртка МАН Виноградівського районного центру позашкільної роботи з дітьми,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вчитель біології та хімії.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844824"/>
            <a:ext cx="40324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Автор: </a:t>
            </a: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>
                <a:latin typeface="Times New Roman" pitchFamily="18" charset="0"/>
                <a:cs typeface="Times New Roman" pitchFamily="18" charset="0"/>
              </a:rPr>
              <a:t>Мелай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>
                <a:latin typeface="Times New Roman" pitchFamily="18" charset="0"/>
                <a:cs typeface="Times New Roman" pitchFamily="18" charset="0"/>
              </a:rPr>
              <a:t>Ненсі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>
                <a:latin typeface="Times New Roman" pitchFamily="18" charset="0"/>
                <a:cs typeface="Times New Roman" pitchFamily="18" charset="0"/>
              </a:rPr>
              <a:t>Миролюбівна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учениця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9-Б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класу</a:t>
            </a:r>
          </a:p>
          <a:p>
            <a:r>
              <a:rPr lang="uk-UA" sz="1400" dirty="0" err="1">
                <a:latin typeface="Times New Roman" pitchFamily="18" charset="0"/>
                <a:cs typeface="Times New Roman" pitchFamily="18" charset="0"/>
              </a:rPr>
              <a:t>Великокопанської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ЗОШ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І-ІІІ ступенів 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Виноградівської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районної ради</a:t>
            </a: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Закарпатської області 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993" y="3241857"/>
            <a:ext cx="2044931" cy="30963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34753" r="9282" b="81"/>
          <a:stretch/>
        </p:blipFill>
        <p:spPr>
          <a:xfrm>
            <a:off x="5436096" y="2154063"/>
            <a:ext cx="2975436" cy="2549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Пов’язане зображення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283152" cy="432048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Мета і завдання дослідження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620688"/>
            <a:ext cx="7128792" cy="6048672"/>
          </a:xfrm>
        </p:spPr>
        <p:txBody>
          <a:bodyPr anchor="t">
            <a:normAutofit fontScale="92500" lnSpcReduction="10000"/>
          </a:bodyPr>
          <a:lstStyle/>
          <a:p>
            <a:pPr algn="just">
              <a:buNone/>
            </a:pPr>
            <a:r>
              <a:rPr lang="uk-UA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тест-об’єкти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біоіндикаційних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екосистем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вдалими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інформативними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Для досягнення поставленої мети необхідно було вирішити такі </a:t>
            </a:r>
            <a:r>
              <a:rPr lang="uk-UA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24000" indent="-324000" algn="just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встановити якість природніх водойм (річок Тиса та </a:t>
            </a:r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Гасшпарка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)  м. Виноградів та с. Велика </a:t>
            </a:r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період 2017-2018 р.;</a:t>
            </a:r>
          </a:p>
          <a:p>
            <a:pPr marL="324000" indent="-324000" algn="just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дослідити якість питної води м. Виноградів та с. Велика </a:t>
            </a:r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період 2017-2018 р.;</a:t>
            </a:r>
          </a:p>
          <a:p>
            <a:pPr marL="324000" indent="-324000" algn="just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проаналізувати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зібрану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опрацювати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4000" indent="-324000" algn="just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запропонувати можливі шляхи розв’язання екологічної проблеми у конкретному регіоні. </a:t>
            </a:r>
          </a:p>
          <a:p>
            <a:pPr marL="0" indent="0" algn="just">
              <a:buNone/>
            </a:pPr>
            <a:r>
              <a:rPr lang="uk-UA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Об’єкт дослідження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 природні води (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р.Тиса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р.Гашпарка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), питна вода (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з крану м. Виноградів та с. Велика 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),    цибуля звичайна (А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llium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.), дафнія (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), салат посівний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sativa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uk-UA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Предмет дослідження</a:t>
            </a:r>
            <a:r>
              <a:rPr lang="uk-UA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оцінка рівня токсичності досліджуваних вод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біотестуванням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24000" indent="-324000" algn="just">
              <a:spcBef>
                <a:spcPts val="0"/>
              </a:spcBef>
            </a:pP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 дослідження</a:t>
            </a:r>
            <a:r>
              <a:rPr lang="uk-UA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, аналітичні, описові; лабораторні, методи статистичної обробки.</a:t>
            </a:r>
          </a:p>
          <a:p>
            <a:pPr marL="324000" indent="-324000" algn="just">
              <a:spcBef>
                <a:spcPts val="0"/>
              </a:spcBef>
            </a:pP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Наукова новизна отриманих результатів:</a:t>
            </a:r>
          </a:p>
          <a:p>
            <a:pPr marL="324000" indent="-324000" algn="just">
              <a:spcBef>
                <a:spcPts val="0"/>
              </a:spcBef>
              <a:buNone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   Уперше застосовано метод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біоіндикації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на цибулі  А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llium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., дафнії   (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), салат посівний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sativa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) для визначення токсичності природних та питних вод м. Виноградів та с. Велика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24000" indent="-324000" algn="just">
              <a:spcBef>
                <a:spcPts val="0"/>
              </a:spcBef>
            </a:pP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Практичне значення результатів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Звернути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громадськості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якості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Отримані результати можуть бути використані для подальшого проведення якості питної води </a:t>
            </a:r>
          </a:p>
          <a:p>
            <a:pPr marL="324000" indent="-324000" algn="just">
              <a:spcBef>
                <a:spcPts val="0"/>
              </a:spcBef>
              <a:buNone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  м. Виноградів, річок Тиси та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Гашпарки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2320" y="6237312"/>
            <a:ext cx="1662264" cy="648072"/>
          </a:xfrm>
          <a:prstGeom prst="round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  <a:alpha val="86000"/>
                  <a:lumMod val="77000"/>
                  <a:lumOff val="23000"/>
                </a:schemeClr>
              </a:gs>
              <a:gs pos="23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9512" y="404664"/>
            <a:ext cx="8280920" cy="604867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МАТЕРІАЛ ТА МЕТОДИКА </a:t>
            </a: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Дослідження 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стану токсичності питної води та природних вод  у м. Виноградів та с. Велика </a:t>
            </a:r>
            <a:r>
              <a:rPr lang="uk-UA" sz="1900" dirty="0" err="1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2017-2018р. проводили методом </a:t>
            </a:r>
            <a:r>
              <a:rPr lang="uk-UA" sz="1900" dirty="0" err="1"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з використанням </a:t>
            </a: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тест-об’єктів: </a:t>
            </a: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uk-UA" sz="1900" dirty="0" err="1" smtClean="0">
                <a:latin typeface="Times New Roman" pitchFamily="18" charset="0"/>
                <a:cs typeface="Times New Roman" pitchFamily="18" charset="0"/>
              </a:rPr>
              <a:t>⁕цибулі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звичайної </a:t>
            </a: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llium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.) </a:t>
            </a:r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 err="1" smtClean="0">
                <a:latin typeface="Times New Roman" pitchFamily="18" charset="0"/>
                <a:cs typeface="Times New Roman" pitchFamily="18" charset="0"/>
              </a:rPr>
              <a:t>⁕</a:t>
            </a:r>
            <a:r>
              <a:rPr lang="uk-UA" sz="19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дафнії</a:t>
            </a:r>
            <a:r>
              <a:rPr lang="uk-UA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</a:p>
          <a:p>
            <a:pPr algn="just">
              <a:buNone/>
            </a:pP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⁕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sativa (</a:t>
            </a:r>
            <a:r>
              <a:rPr lang="uk-UA" sz="1900" dirty="0">
                <a:latin typeface="Times New Roman" pitchFamily="18" charset="0"/>
                <a:cs typeface="Times New Roman" pitchFamily="18" charset="0"/>
              </a:rPr>
              <a:t>салату посівного)</a:t>
            </a:r>
          </a:p>
          <a:p>
            <a:endParaRPr lang="uk-UA" sz="1900" dirty="0">
              <a:latin typeface="Times New Roman" pitchFamily="18" charset="0"/>
              <a:cs typeface="Times New Roman" pitchFamily="18" charset="0"/>
            </a:endParaRPr>
          </a:p>
          <a:p>
            <a:pPr marL="324000" indent="-324000" algn="just">
              <a:spcBef>
                <a:spcPts val="0"/>
              </a:spcBef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s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548412"/>
            <a:ext cx="2232248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7" descr="Cultivo de Daphnia - Bastet mascotas se enorgullece en anunciar que, en breve, comenzará a distribuir pulga de agua como alimento vivo para sus acuarios. Aunque por problemas de logística sólo se realizará la venta en la provincia de Málaga. Atentamente: Bastet Mascotas http://bastetmascotas.com - Fotolo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998964"/>
            <a:ext cx="2232248" cy="18095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33056"/>
            <a:ext cx="2369290" cy="208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9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11058" y="0"/>
            <a:ext cx="8229600" cy="476672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Методика проведення досліджень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730" y="692696"/>
            <a:ext cx="50033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000">
              <a:buNone/>
            </a:pPr>
            <a:r>
              <a:rPr lang="uk-UA" b="1" i="1" dirty="0" smtClean="0">
                <a:latin typeface="Gabriola" pitchFamily="82" charset="0"/>
              </a:rPr>
              <a:t>Зразки питної води та природних водойм  відбирали у межах визначених </a:t>
            </a:r>
            <a:r>
              <a:rPr lang="uk-UA" b="1" i="1" dirty="0" err="1" smtClean="0">
                <a:latin typeface="Gabriola" pitchFamily="82" charset="0"/>
              </a:rPr>
              <a:t>тест-</a:t>
            </a:r>
            <a:r>
              <a:rPr lang="uk-UA" b="1" i="1" dirty="0" smtClean="0">
                <a:latin typeface="Gabriola" pitchFamily="82" charset="0"/>
              </a:rPr>
              <a:t> ділянок, які  охоплюють досліджувані </a:t>
            </a:r>
            <a:r>
              <a:rPr lang="uk-UA" b="1" i="1" dirty="0" err="1" smtClean="0">
                <a:latin typeface="Gabriola" pitchFamily="82" charset="0"/>
              </a:rPr>
              <a:t>урбоекосистеми</a:t>
            </a:r>
            <a:r>
              <a:rPr lang="uk-UA" b="1" i="1" dirty="0" smtClean="0">
                <a:latin typeface="Gabriola" pitchFamily="82" charset="0"/>
              </a:rPr>
              <a:t> та природні води:</a:t>
            </a:r>
          </a:p>
          <a:p>
            <a:pPr defTabSz="504000">
              <a:buNone/>
            </a:pPr>
            <a:r>
              <a:rPr lang="uk-UA" b="1" i="1" dirty="0" smtClean="0">
                <a:solidFill>
                  <a:srgbClr val="C00000"/>
                </a:solidFill>
                <a:latin typeface="Gabriola" pitchFamily="82" charset="0"/>
              </a:rPr>
              <a:t>№1</a:t>
            </a:r>
            <a:r>
              <a:rPr lang="uk-UA" b="1" i="1" dirty="0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 </a:t>
            </a:r>
            <a:r>
              <a:rPr lang="uk-UA" b="1" i="1" dirty="0" err="1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-</a:t>
            </a:r>
            <a:r>
              <a:rPr lang="uk-UA" sz="16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lang="uk-UA" sz="1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504000"/>
            <a:r>
              <a:rPr lang="uk-UA" b="1" i="1" dirty="0" smtClean="0">
                <a:solidFill>
                  <a:srgbClr val="C00000"/>
                </a:solidFill>
                <a:latin typeface="Gabriola" pitchFamily="82" charset="0"/>
              </a:rPr>
              <a:t>№2</a:t>
            </a:r>
            <a:r>
              <a:rPr lang="uk-UA" b="1" i="1" dirty="0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-</a:t>
            </a:r>
            <a:r>
              <a:rPr lang="uk-UA" sz="1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природні води річки Тиси</a:t>
            </a:r>
          </a:p>
          <a:p>
            <a:pPr defTabSz="504000"/>
            <a:r>
              <a:rPr lang="uk-UA" b="1" i="1" dirty="0" smtClean="0">
                <a:solidFill>
                  <a:srgbClr val="C00000"/>
                </a:solidFill>
                <a:latin typeface="Gabriola" pitchFamily="82" charset="0"/>
              </a:rPr>
              <a:t>№3</a:t>
            </a:r>
            <a:r>
              <a:rPr lang="uk-UA" b="1" i="1" dirty="0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-</a:t>
            </a:r>
            <a:r>
              <a:rPr lang="uk-UA" sz="1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природні води річки </a:t>
            </a:r>
            <a:r>
              <a:rPr lang="uk-UA" sz="16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Гасшпарки</a:t>
            </a:r>
            <a:endParaRPr lang="uk-UA" sz="16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04000"/>
            <a:r>
              <a:rPr lang="uk-UA" b="1" i="1" dirty="0" smtClean="0">
                <a:solidFill>
                  <a:srgbClr val="C00000"/>
                </a:solidFill>
                <a:latin typeface="Gabriola" pitchFamily="82" charset="0"/>
              </a:rPr>
              <a:t>№4</a:t>
            </a:r>
            <a:r>
              <a:rPr lang="uk-UA" b="1" i="1" dirty="0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-</a:t>
            </a:r>
            <a:r>
              <a:rPr lang="uk-UA" sz="1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питна вода з водопроводу      м. Виноградів</a:t>
            </a:r>
          </a:p>
          <a:p>
            <a:pPr defTabSz="504000"/>
            <a:r>
              <a:rPr lang="uk-UA" b="1" i="1" dirty="0" smtClean="0">
                <a:solidFill>
                  <a:srgbClr val="C00000"/>
                </a:solidFill>
                <a:latin typeface="Gabriola" pitchFamily="82" charset="0"/>
              </a:rPr>
              <a:t>№5</a:t>
            </a:r>
            <a:r>
              <a:rPr lang="uk-UA" b="1" i="1" dirty="0" smtClean="0">
                <a:solidFill>
                  <a:schemeClr val="bg2">
                    <a:lumMod val="25000"/>
                  </a:schemeClr>
                </a:solidFill>
                <a:latin typeface="Gabriola" pitchFamily="82" charset="0"/>
              </a:rPr>
              <a:t>- </a:t>
            </a:r>
            <a:r>
              <a:rPr lang="uk-UA" sz="1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питна вода з водопроводу     с. Велика </a:t>
            </a:r>
            <a:r>
              <a:rPr lang="uk-UA" sz="1600" b="1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endParaRPr lang="uk-UA" sz="16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Bordash\Downloads\image1 (32).jpeg"/>
          <p:cNvPicPr/>
          <p:nvPr/>
        </p:nvPicPr>
        <p:blipFill rotWithShape="1">
          <a:blip r:embed="rId4" cstate="print"/>
          <a:srcRect t="6493" b="17021"/>
          <a:stretch/>
        </p:blipFill>
        <p:spPr bwMode="auto">
          <a:xfrm>
            <a:off x="5148064" y="706814"/>
            <a:ext cx="3600400" cy="2078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44730" y="3045343"/>
            <a:ext cx="88197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Визначення рівня токсичності  вод у визначених тестах з використанням цибулі ріпчастої проводили </a:t>
            </a:r>
            <a:r>
              <a:rPr lang="uk-UA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через 72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год. шляхом вимірювання середньої довжини та кількості корінчиків у пучках цибулі для кожного варіанта досліду. Критерієм рівня токсичності питної води був рівень пригнічення росту корінців цибулі порівняно з контролем. Для кожного місця відбору проб питної води та природніх водойм, за наведеною формулою розраховували індекс токсичності: </a:t>
            </a:r>
          </a:p>
          <a:p>
            <a:pPr algn="just">
              <a:buNone/>
            </a:pP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 = 100 (І</a:t>
            </a:r>
            <a:r>
              <a:rPr lang="uk-UA" sz="1600" b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/ І</a:t>
            </a:r>
            <a:r>
              <a:rPr lang="uk-UA" sz="1600" b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, де: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– індекс токсичності; І</a:t>
            </a:r>
            <a:r>
              <a:rPr lang="uk-UA" sz="16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– середня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довжина корінців цибулі на контролі;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І–середня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довжина корінців цибулі у досліді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брали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токсичності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води : 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•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&lt; 20 –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допустимий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токсичності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uk-UA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•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21–50 – токсична; </a:t>
            </a:r>
            <a:endParaRPr lang="uk-UA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•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&gt;51 – сильно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токсична.</a:t>
            </a:r>
            <a:endParaRPr lang="uk-UA" sz="1600" b="1" dirty="0">
              <a:solidFill>
                <a:srgbClr val="C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167499" y="4504129"/>
            <a:ext cx="3687763" cy="2298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Bordash\Pictures\drop-of-water-2413020_960_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48680"/>
            <a:ext cx="856895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 = 100 (І</a:t>
            </a:r>
            <a:r>
              <a:rPr lang="uk-UA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/ І</a:t>
            </a:r>
            <a:r>
              <a:rPr lang="uk-UA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uk-UA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де: </a:t>
            </a:r>
            <a:r>
              <a:rPr lang="uk-U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індекс токсичності; І</a:t>
            </a:r>
            <a:r>
              <a:rPr lang="uk-UA" sz="1600" b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кількість живих дафній на контролі ; І – кількість живих дафній у досліді. </a:t>
            </a: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води за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санітарно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токсикологічними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показниками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здійснювали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триразовій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повторності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кожну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водою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поміщали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подальшою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фіксацією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через 24, 36, 48, 72 та 96 год.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При мінімальних затратах роботи цей метод дає результати вже після 2 – 3 днів</a:t>
            </a:r>
            <a:r>
              <a:rPr lang="uk-UA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Bordash\Downloads\image1 (34)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6370" y="1700808"/>
            <a:ext cx="2241965" cy="220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Bordash\Downloads\image1 (37)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1536" y="1700808"/>
            <a:ext cx="2520280" cy="236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Bordash\Downloads\image1 (38)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981743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Методика проведення досліджень</a:t>
            </a:r>
            <a:endParaRPr lang="uk-UA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986"/>
            <a:ext cx="9144000" cy="68580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3528" y="369965"/>
            <a:ext cx="79928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Методика проведення досліджень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штук </a:t>
            </a:r>
            <a:r>
              <a:rPr lang="en-US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sativa (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салату посівного)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укладали рівномірно на фільтрувальний папір у чашці Петрі діаметром 10 см.</a:t>
            </a:r>
            <a:endParaRPr kumimoji="0" lang="uk-UA" sz="16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кожну чашку Петрі наливали по 5 </a:t>
            </a:r>
            <a:r>
              <a:rPr kumimoji="0" lang="uk-UA" sz="16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досліджуваної і чистої води. Повторність 4–8-кратна. Рівень рідини в чашках повинен бути нижчим за поверхню насіння. Чашки накривали предметними скельцями.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Через 96 годин вимірювали довжину коренів, виключаючи з ряду даних п'ять найменших значень, включаючи і непророслі насінини.</a:t>
            </a:r>
            <a:endParaRPr kumimoji="0" lang="uk-UA" sz="16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C:\Users\Bordash\Google Диск\чашка петрі.jpg"/>
          <p:cNvPicPr>
            <a:picLocks noChangeAspect="1" noChangeArrowheads="1"/>
          </p:cNvPicPr>
          <p:nvPr/>
        </p:nvPicPr>
        <p:blipFill rotWithShape="1">
          <a:blip r:embed="rId3" cstate="print"/>
          <a:srcRect b="9435"/>
          <a:stretch/>
        </p:blipFill>
        <p:spPr bwMode="auto">
          <a:xfrm>
            <a:off x="323528" y="2355757"/>
            <a:ext cx="1656184" cy="2203120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1" name="Picture 5" descr="C:\Users\Bordash\Google Диск\ч.петрі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326292"/>
            <a:ext cx="1739366" cy="2232585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 descr="C:\Users\Bordash\Google Диск\МАН\ВААП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139" y="2288722"/>
            <a:ext cx="1744207" cy="2232585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4" descr="C:\Users\Bordash\Google Диск\МАН\viber ima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276873"/>
            <a:ext cx="1743943" cy="2232247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r="1"/>
          <a:stretch/>
        </p:blipFill>
        <p:spPr bwMode="auto">
          <a:xfrm rot="16200000">
            <a:off x="1915880" y="4218345"/>
            <a:ext cx="2102275" cy="255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04825" y="4136720"/>
            <a:ext cx="2160240" cy="271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26064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Відомо що ґрунт, завдяки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сорбційний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здатності, знижує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інгібуючий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вплив досліджуваної води. Але ми вирішили спробувати і заклали дослід  . Суть досліду : як  проросте насіння салату посівного від поливу досліджуваних  зразків вод.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C:\Users\Bordash\Google Диск\ш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284984"/>
            <a:ext cx="1656184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9" name="Picture 3" descr="C:\Users\Bordash\Google Диск\ш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527" y="2060848"/>
            <a:ext cx="22322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1" name="Picture 5" descr="C:\Users\Bordash\Google Диск\ш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111393"/>
            <a:ext cx="1944216" cy="259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8" name="Picture 2" descr="C:\Users\Bordash\Google Диск\ш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1166647"/>
            <a:ext cx="1872208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3" name="Picture 7" descr="C:\Users\Bordash\Google Диск\ш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4221088"/>
            <a:ext cx="3132856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607" y="-4465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7200800" cy="4766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РЕЗУЛЬТАТИ ДОСЛІДЖЕНЬ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Bordash\Downloads\image1 (1)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8531" y="1025352"/>
            <a:ext cx="2016224" cy="2448272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Содержимое 12" descr="C:\Users\Bordash\Downloads\image1 (5).jpeg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6120" y="1025352"/>
            <a:ext cx="2098328" cy="24036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3563888" y="404664"/>
            <a:ext cx="5387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 тест-</a:t>
            </a:r>
            <a:r>
              <a:rPr lang="ru-RU" sz="28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об’єктом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Аllium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L. </a:t>
            </a:r>
            <a:endParaRPr lang="uk-UA" sz="2800" dirty="0">
              <a:solidFill>
                <a:srgbClr val="FFC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28504" y="3532366"/>
            <a:ext cx="1635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№1</a:t>
            </a: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контроль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372200" y="3501008"/>
            <a:ext cx="2304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№3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r>
              <a:rPr lang="uk-UA" b="1" dirty="0" smtClean="0"/>
              <a:t>р. </a:t>
            </a:r>
            <a:r>
              <a:rPr lang="uk-UA" b="1" dirty="0" err="1" smtClean="0"/>
              <a:t>Гашпарка</a:t>
            </a:r>
            <a:r>
              <a:rPr lang="uk-UA" b="1" dirty="0" smtClean="0"/>
              <a:t>, індекс токсичності</a:t>
            </a:r>
          </a:p>
          <a:p>
            <a:r>
              <a:rPr lang="uk-UA" b="1" dirty="0" smtClean="0"/>
              <a:t>– </a:t>
            </a:r>
            <a:r>
              <a:rPr lang="uk-UA" b="1" dirty="0" smtClean="0">
                <a:solidFill>
                  <a:srgbClr val="C00000"/>
                </a:solidFill>
              </a:rPr>
              <a:t>44</a:t>
            </a:r>
            <a:r>
              <a:rPr lang="uk-UA" b="1" dirty="0" smtClean="0"/>
              <a:t> </a:t>
            </a:r>
            <a:endParaRPr lang="uk-UA" dirty="0"/>
          </a:p>
        </p:txBody>
      </p:sp>
      <p:pic>
        <p:nvPicPr>
          <p:cNvPr id="17" name="Рисунок 16" descr="C:\Users\Bordash\Downloads\image1 (7)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1183060"/>
            <a:ext cx="2051720" cy="2132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4067944" y="3717032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№2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р.Тиса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b="1" dirty="0" smtClean="0"/>
              <a:t> індекс токсичності  - </a:t>
            </a:r>
            <a:r>
              <a:rPr lang="uk-UA" b="1" dirty="0" smtClean="0">
                <a:solidFill>
                  <a:srgbClr val="C00000"/>
                </a:solidFill>
              </a:rPr>
              <a:t>40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08304" y="5085185"/>
            <a:ext cx="1835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№5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водопровід</a:t>
            </a: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с.В</a:t>
            </a: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і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ндекс </a:t>
            </a:r>
            <a:r>
              <a:rPr lang="uk-UA" b="1" baseline="-25000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7.4    </a:t>
            </a:r>
            <a:endParaRPr lang="uk-UA" dirty="0"/>
          </a:p>
        </p:txBody>
      </p:sp>
      <p:pic>
        <p:nvPicPr>
          <p:cNvPr id="12" name="Рисунок 11" descr="C:\Users\Bordash\Downloads\image1 (23)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3656" y="4229037"/>
            <a:ext cx="2304256" cy="2492896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Прямоугольник 18"/>
          <p:cNvSpPr/>
          <p:nvPr/>
        </p:nvSpPr>
        <p:spPr>
          <a:xfrm>
            <a:off x="1835696" y="5934670"/>
            <a:ext cx="3087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№4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водопровід</a:t>
            </a:r>
            <a:r>
              <a:rPr lang="uk-UA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м.Виноградів</a:t>
            </a:r>
            <a:endParaRPr lang="uk-UA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Індекс т -31</a:t>
            </a:r>
            <a:endParaRPr lang="uk-UA" b="1" dirty="0"/>
          </a:p>
        </p:txBody>
      </p:sp>
      <p:pic>
        <p:nvPicPr>
          <p:cNvPr id="20" name="Рисунок 19" descr="C:\Users\Bordash\Downloads\image1 (24).jpe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18531" y="3932328"/>
            <a:ext cx="2016224" cy="2002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690687" y="2285524"/>
          <a:ext cx="5762625" cy="3155315"/>
        </p:xfrm>
        <a:graphic>
          <a:graphicData uri="http://schemas.openxmlformats.org/drawingml/2006/table">
            <a:tbl>
              <a:tblPr/>
              <a:tblGrid>
                <a:gridCol w="1243965"/>
                <a:gridCol w="1154430"/>
                <a:gridCol w="1014095"/>
                <a:gridCol w="1084580"/>
                <a:gridCol w="1265555"/>
              </a:tblGrid>
              <a:tr h="7899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Тест-дослід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Загальна кількість корінців,шт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Середня довжина корінців,см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Індекс </a:t>
                      </a:r>
                      <a:r>
                        <a:rPr lang="uk-UA" sz="1100" baseline="-25000">
                          <a:latin typeface="Times New Roman"/>
                          <a:cs typeface="Times New Roman"/>
                        </a:rPr>
                        <a:t>т 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за А</a:t>
                      </a:r>
                      <a:r>
                        <a:rPr lang="ru-RU" sz="1100">
                          <a:latin typeface="Times New Roman"/>
                          <a:cs typeface="Times New Roman"/>
                        </a:rPr>
                        <a:t>llium cepa L</a:t>
                      </a:r>
                      <a:r>
                        <a:rPr lang="uk-UA" sz="1100">
                          <a:latin typeface="Times New Roman"/>
                          <a:cs typeface="Times New Roman"/>
                        </a:rPr>
                        <a:t>)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Рівень токсичності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питної води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№2 природні води р.Тиси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85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1.7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10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нетоксична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№3  природні води р.Гашпарки с.В. Копаня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89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1.2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33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токсична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cs typeface="Times New Roman"/>
                        </a:rPr>
                        <a:t>№1 контроль 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94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latin typeface="Times New Roman"/>
                          <a:cs typeface="Times New Roman"/>
                        </a:rPr>
                        <a:t>1.8</a:t>
                      </a:r>
                      <a:endParaRPr lang="uk-UA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Результат пошуку зображень за запитом &quot;шаблон презентаційво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72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476672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Результати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питної води м. Виноградів та  с. Велика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природніх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вод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р.Тиса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р.Гасшпарка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(за тест-об’єктом А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llium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2018р.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95687"/>
              </p:ext>
            </p:extLst>
          </p:nvPr>
        </p:nvGraphicFramePr>
        <p:xfrm>
          <a:off x="899592" y="1700808"/>
          <a:ext cx="7344815" cy="2727471"/>
        </p:xfrm>
        <a:graphic>
          <a:graphicData uri="http://schemas.openxmlformats.org/drawingml/2006/table">
            <a:tbl>
              <a:tblPr/>
              <a:tblGrid>
                <a:gridCol w="1585509"/>
                <a:gridCol w="1471392"/>
                <a:gridCol w="1292525"/>
                <a:gridCol w="1382362"/>
                <a:gridCol w="1613027"/>
              </a:tblGrid>
              <a:tr h="6653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Тест-дослід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Загальна кількість корінців</a:t>
                      </a:r>
                      <a:r>
                        <a:rPr lang="uk-UA" sz="1400" b="1" dirty="0" smtClean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uk-UA" sz="1400" b="1" dirty="0" err="1" smtClean="0">
                          <a:latin typeface="Times New Roman"/>
                          <a:cs typeface="Times New Roman"/>
                        </a:rPr>
                        <a:t>шт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Середня довжина корінців</a:t>
                      </a:r>
                      <a:r>
                        <a:rPr lang="uk-UA" sz="1400" b="1" dirty="0" smtClean="0">
                          <a:latin typeface="Times New Roman"/>
                          <a:cs typeface="Times New Roman"/>
                        </a:rPr>
                        <a:t>, см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Індекс </a:t>
                      </a:r>
                      <a:r>
                        <a:rPr lang="uk-UA" sz="1400" b="1" baseline="-25000" dirty="0">
                          <a:latin typeface="Times New Roman"/>
                          <a:cs typeface="Times New Roman"/>
                        </a:rPr>
                        <a:t>т 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за А</a:t>
                      </a:r>
                      <a:r>
                        <a:rPr lang="ru-RU" sz="1400" b="1" dirty="0" err="1">
                          <a:latin typeface="Times New Roman"/>
                          <a:cs typeface="Times New Roman"/>
                        </a:rPr>
                        <a:t>llium</a:t>
                      </a:r>
                      <a:r>
                        <a:rPr lang="ru-RU"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cs typeface="Times New Roman"/>
                        </a:rPr>
                        <a:t>cepa</a:t>
                      </a:r>
                      <a:r>
                        <a:rPr lang="ru-RU"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cs typeface="Times New Roman"/>
                        </a:rPr>
                        <a:t>L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Рівень токсичності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питної води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№2 природні води </a:t>
                      </a:r>
                      <a:r>
                        <a:rPr lang="uk-UA" sz="1400" b="1" dirty="0" err="1">
                          <a:latin typeface="Times New Roman"/>
                          <a:cs typeface="Times New Roman"/>
                        </a:rPr>
                        <a:t>р.Тиси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85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1.7</a:t>
                      </a:r>
                      <a:endParaRPr lang="uk-UA" sz="2000" b="1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lang="uk-UA" sz="2000" b="1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cs typeface="Times New Roman"/>
                        </a:rPr>
                        <a:t>нетоксична</a:t>
                      </a:r>
                      <a:endParaRPr lang="uk-UA" sz="18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№3  природні води </a:t>
                      </a:r>
                      <a:r>
                        <a:rPr lang="uk-UA" sz="1400" b="1" dirty="0" err="1">
                          <a:latin typeface="Times New Roman"/>
                          <a:cs typeface="Times New Roman"/>
                        </a:rPr>
                        <a:t>р.Гашпарки</a:t>
                      </a: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uk-UA" sz="1400" b="1" dirty="0" smtClean="0">
                          <a:latin typeface="Times New Roman"/>
                          <a:cs typeface="Times New Roman"/>
                        </a:rPr>
                        <a:t>села</a:t>
                      </a:r>
                      <a:r>
                        <a:rPr lang="uk-UA" sz="1400" b="1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uk-UA" sz="1400" b="1" dirty="0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lang="uk-UA" sz="1400" b="1" dirty="0" err="1">
                          <a:latin typeface="Times New Roman"/>
                          <a:cs typeface="Times New Roman"/>
                        </a:rPr>
                        <a:t>Копаня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89</a:t>
                      </a:r>
                      <a:endParaRPr lang="uk-UA" sz="2000" b="1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1.2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33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cs typeface="Times New Roman"/>
                        </a:rPr>
                        <a:t>токсична</a:t>
                      </a:r>
                      <a:endParaRPr lang="uk-UA" sz="18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№1 контроль 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94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1.8</a:t>
                      </a:r>
                      <a:endParaRPr lang="uk-UA" sz="2000" b="1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000" b="1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736190"/>
              </p:ext>
            </p:extLst>
          </p:nvPr>
        </p:nvGraphicFramePr>
        <p:xfrm>
          <a:off x="914763" y="4437112"/>
          <a:ext cx="7344817" cy="1934716"/>
        </p:xfrm>
        <a:graphic>
          <a:graphicData uri="http://schemas.openxmlformats.org/drawingml/2006/table">
            <a:tbl>
              <a:tblPr/>
              <a:tblGrid>
                <a:gridCol w="1584177"/>
                <a:gridCol w="1440160"/>
                <a:gridCol w="1296144"/>
                <a:gridCol w="1440160"/>
                <a:gridCol w="1584176"/>
              </a:tblGrid>
              <a:tr h="967358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№4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cs typeface="Times New Roman"/>
                        </a:rPr>
                        <a:t>     водопровід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м. Виноградів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102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1,85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73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         №5 водопровід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cs typeface="Times New Roman"/>
                        </a:rPr>
                        <a:t>с. Велика </a:t>
                      </a:r>
                      <a:r>
                        <a:rPr lang="uk-UA" sz="1400" b="1" dirty="0" err="1">
                          <a:latin typeface="Times New Roman"/>
                          <a:cs typeface="Times New Roman"/>
                        </a:rPr>
                        <a:t>Копаня</a:t>
                      </a:r>
                      <a:endParaRPr lang="uk-UA" sz="1400" b="1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79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1.8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lang="uk-UA" sz="2000" b="1" dirty="0">
                        <a:solidFill>
                          <a:srgbClr val="FF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Результат пошуку зображень за запитом &quot;шаблон презентаційво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95536" y="280291"/>
            <a:ext cx="81369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З таблиці можна помітити що величина індексу токсичності мала і від’ємні показники,що ми пояснюємо як випадкову похибку вимірювань,яка має місце при постановці експерименту.</a:t>
            </a:r>
            <a:endParaRPr kumimoji="0" lang="uk-UA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Для спрощення сприйняття отриманих результатів ми побудували графіки,що відображають величини індексів токсичності водного середовища </a:t>
            </a:r>
            <a:r>
              <a:rPr kumimoji="0" lang="uk-UA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2017 - 2018 </a:t>
            </a:r>
            <a:r>
              <a:rPr kumimoji="0" 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endParaRPr kumimoji="0" lang="uk-UA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78921834"/>
              </p:ext>
            </p:extLst>
          </p:nvPr>
        </p:nvGraphicFramePr>
        <p:xfrm>
          <a:off x="899592" y="1988840"/>
          <a:ext cx="7200800" cy="439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води м.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Виноградів та</a:t>
            </a: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с. Велика </a:t>
            </a:r>
            <a:r>
              <a:rPr lang="uk-UA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(за тест-об’єктом дафнія </a:t>
            </a:r>
            <a:b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.))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Пов’язане зображенн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556792"/>
            <a:ext cx="8712968" cy="501675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">
                <a:schemeClr val="accent1">
                  <a:shade val="67500"/>
                  <a:satMod val="115000"/>
                  <a:alpha val="88000"/>
                  <a:lumMod val="0"/>
                  <a:lumOff val="100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  <a:alpha val="7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Оптимальні якісні показники за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біотестуванням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мала питна вода, яку споживають мешканці с. Велика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Поведінкові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пробах води,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взятої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відрізня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лися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контрольного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спостерігалась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терміну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тестування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помітних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морфологічних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тестов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зразк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проявлялося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відзначити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тест-об’єкта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зразках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відібраних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водопроводі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Виноградів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виживаність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досліду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становила 70%, а на момент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завершення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96 год.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експерименту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спостерігалася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поява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дафній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свідчить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потенційно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плодючість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самок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те,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вода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індексом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токсична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Токсичність продемонстрували зразки води, відібрані у</a:t>
            </a:r>
          </a:p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Гашпарка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с. Велика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, де виживаність дафній наприкінці досліду становила </a:t>
            </a:r>
            <a:r>
              <a:rPr lang="uk-UA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особин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Мертві дафнії зосереджувалися у товщі води, мали блідо-рожевуватий відтінок.           </a:t>
            </a:r>
          </a:p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Найбільшу смертність дафній зафіксовано у зразках природних вод відібраних у річці Тиса. Виживаність дафній через добу становила </a:t>
            </a:r>
            <a:r>
              <a:rPr lang="uk-UA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особин,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а наприкінці досліду – </a:t>
            </a:r>
            <a:r>
              <a:rPr lang="uk-UA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Смертність дафній зумовлено кисневим голодуванням та можливою комбінованою дією забруднювальних речовин. Вода за таких умов визначається як токсична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quot;шаблон презентаційво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4" y="-9492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548" y="116632"/>
            <a:ext cx="8229600" cy="648072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Результати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215683"/>
              </p:ext>
            </p:extLst>
          </p:nvPr>
        </p:nvGraphicFramePr>
        <p:xfrm>
          <a:off x="323529" y="764704"/>
          <a:ext cx="8568950" cy="5616625"/>
        </p:xfrm>
        <a:graphic>
          <a:graphicData uri="http://schemas.openxmlformats.org/drawingml/2006/table">
            <a:tbl>
              <a:tblPr/>
              <a:tblGrid>
                <a:gridCol w="1713517"/>
                <a:gridCol w="966454"/>
                <a:gridCol w="651482"/>
                <a:gridCol w="851671"/>
                <a:gridCol w="813739"/>
                <a:gridCol w="916048"/>
                <a:gridCol w="1172791"/>
                <a:gridCol w="1483248"/>
              </a:tblGrid>
              <a:tr h="662235">
                <a:tc rowSpan="3"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тест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досліджуваної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проби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Арифметичні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показники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виживання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дафній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шт.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Іт</a:t>
                      </a:r>
                      <a:r>
                        <a:rPr lang="uk-UA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індекс </a:t>
                      </a:r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токсичності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Рівень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токсичност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 води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3817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Через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встановлений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час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фіксації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год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3111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24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36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48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31116"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№1контроль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662235"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№2 природні води </a:t>
                      </a: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р.Тиса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1305044"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</a:t>
                      </a:r>
                      <a:endParaRPr lang="uk-UA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природні 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води </a:t>
                      </a:r>
                      <a:r>
                        <a:rPr lang="uk-UA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р.Гашпарка</a:t>
                      </a: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с.Велика</a:t>
                      </a: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Копаня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993353">
                <a:tc>
                  <a:txBody>
                    <a:bodyPr/>
                    <a:lstStyle/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№4 водопровід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м. Виноградів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Токсична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(слабо токсична)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993353">
                <a:tc>
                  <a:txBody>
                    <a:bodyPr/>
                    <a:lstStyle/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№5 водопровід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с.Велика</a:t>
                      </a: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Копаня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Допустимий</a:t>
                      </a:r>
                      <a:endParaRPr lang="uk-UA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635" marR="496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28000">
                          <a:schemeClr val="accent1">
                            <a:shade val="67500"/>
                            <a:satMod val="115000"/>
                            <a:alpha val="88000"/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  <a:alpha val="0"/>
                            <a:lumMod val="0"/>
                            <a:lumOff val="10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71900" y="3203484"/>
            <a:ext cx="2421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931224" cy="1301006"/>
          </a:xfrm>
        </p:spPr>
        <p:txBody>
          <a:bodyPr>
            <a:noAutofit/>
          </a:bodyPr>
          <a:lstStyle/>
          <a:p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води та 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природніх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водойм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м.</a:t>
            </a:r>
            <a:r>
              <a:rPr lang="uk-UA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Виноградів та с. Велика </a:t>
            </a:r>
            <a:r>
              <a:rPr lang="uk-UA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 тест-об’єктом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sativa (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салату посівного)2018р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242361"/>
              </p:ext>
            </p:extLst>
          </p:nvPr>
        </p:nvGraphicFramePr>
        <p:xfrm>
          <a:off x="539553" y="1340768"/>
          <a:ext cx="7704855" cy="3105224"/>
        </p:xfrm>
        <a:graphic>
          <a:graphicData uri="http://schemas.openxmlformats.org/drawingml/2006/table">
            <a:tbl>
              <a:tblPr/>
              <a:tblGrid>
                <a:gridCol w="1546071"/>
                <a:gridCol w="1548904"/>
                <a:gridCol w="1547015"/>
                <a:gridCol w="1510183"/>
                <a:gridCol w="1552682"/>
              </a:tblGrid>
              <a:tr h="8652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Тест-дослід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Загальна кількість корінців,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Середня довжина корінців,см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Індекс </a:t>
                      </a:r>
                      <a:r>
                        <a:rPr lang="uk-UA" sz="1400" b="1" baseline="-25000" dirty="0">
                          <a:latin typeface="Times New Roman" pitchFamily="18" charset="0"/>
                          <a:cs typeface="Times New Roman" pitchFamily="18" charset="0"/>
                        </a:rPr>
                        <a:t>т 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lang="uk-UA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Lactuca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sativa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Рівень токсичності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питної води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8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№2 природні води 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р.Тиса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токсична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4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№3  природні води 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р.Гашпарка</a:t>
                      </a: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с.В</a:t>
                      </a: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Копаня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слабо </a:t>
                      </a: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токсична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№1 контроль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94856"/>
              </p:ext>
            </p:extLst>
          </p:nvPr>
        </p:nvGraphicFramePr>
        <p:xfrm>
          <a:off x="539552" y="4437112"/>
          <a:ext cx="7704857" cy="2232248"/>
        </p:xfrm>
        <a:graphic>
          <a:graphicData uri="http://schemas.openxmlformats.org/drawingml/2006/table">
            <a:tbl>
              <a:tblPr/>
              <a:tblGrid>
                <a:gridCol w="1556537"/>
                <a:gridCol w="1556537"/>
                <a:gridCol w="1537995"/>
                <a:gridCol w="1497251"/>
                <a:gridCol w="1556537"/>
              </a:tblGrid>
              <a:tr h="956678">
                <a:tc>
                  <a:txBody>
                    <a:bodyPr/>
                    <a:lstStyle/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№4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водопровід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м. Виноградів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нетоксична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5570"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         №5 водопровід</a:t>
                      </a:r>
                    </a:p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с. Велика </a:t>
                      </a:r>
                      <a:r>
                        <a:rPr lang="uk-UA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Копаня</a:t>
                      </a:r>
                      <a:endParaRPr lang="uk-UA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cs typeface="Times New Roman" pitchFamily="18" charset="0"/>
                        </a:rPr>
                        <a:t>нетоксична</a:t>
                      </a:r>
                      <a:endParaRPr lang="uk-UA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 smtClean="0"/>
              <a:t>За результатами досліджень в період  2017- 2018 р  можна побудувати графік і наглядно простежити динаміку змін токсичності води. </a:t>
            </a:r>
            <a:endParaRPr lang="uk-UA" sz="2400" dirty="0"/>
          </a:p>
        </p:txBody>
      </p:sp>
      <p:graphicFrame>
        <p:nvGraphicFramePr>
          <p:cNvPr id="26" name="Содержимое 25"/>
          <p:cNvGraphicFramePr>
            <a:graphicFrameLocks noGrp="1"/>
          </p:cNvGraphicFramePr>
          <p:nvPr>
            <p:ph idx="1"/>
          </p:nvPr>
        </p:nvGraphicFramePr>
        <p:xfrm>
          <a:off x="179512" y="1628800"/>
          <a:ext cx="871296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Що стосується   досліду з проростання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насінин, то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 контролі №1(зліва) та дослідному зразку № 3 (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річки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Гашпарка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 проростання насінин незначне.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ordash\Downloads\49701213_538322216676375_62128261009768448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13060"/>
            <a:ext cx="6552728" cy="5040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ьтат пошуку зображень за запитом &quot;шаблон презентаційво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b="1" dirty="0" smtClean="0"/>
              <a:t>Отже,</a:t>
            </a:r>
            <a:r>
              <a:rPr lang="uk-UA" dirty="0" smtClean="0"/>
              <a:t> аналіз  наведеного  графіка  дозволяє помітити, що реакція тест-об’єктів  на токсичність проб має чітку закономірність. </a:t>
            </a:r>
          </a:p>
          <a:p>
            <a:r>
              <a:rPr lang="uk-UA" dirty="0" smtClean="0"/>
              <a:t>Цей експресний показник якості води рекомендується розраховувати за результатами біологічних тестів ,при підозрі забруднення </a:t>
            </a:r>
            <a:r>
              <a:rPr lang="uk-UA" dirty="0" err="1" smtClean="0"/>
              <a:t>вододжерел</a:t>
            </a:r>
            <a:r>
              <a:rPr lang="uk-UA" dirty="0" smtClean="0"/>
              <a:t> невідомими токсичними сполуками або хімічними речовинами, для визначення яких немає доступних та чутливих методів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В загальному результаті </a:t>
            </a:r>
            <a:r>
              <a:rPr lang="uk-UA" dirty="0" smtClean="0"/>
              <a:t>важко зрозуміти, який з трьох </a:t>
            </a:r>
            <a:r>
              <a:rPr lang="uk-UA" dirty="0" err="1" smtClean="0"/>
              <a:t>тест-</a:t>
            </a:r>
            <a:r>
              <a:rPr lang="uk-UA" dirty="0" smtClean="0"/>
              <a:t> об’єктів проявив найбільшу чутливість до змін токсичності водного </a:t>
            </a:r>
            <a:r>
              <a:rPr lang="uk-UA" dirty="0" err="1" smtClean="0"/>
              <a:t>середовища.Цей</a:t>
            </a:r>
            <a:r>
              <a:rPr lang="uk-UA" dirty="0" smtClean="0"/>
              <a:t> факт доводить, що при </a:t>
            </a:r>
            <a:r>
              <a:rPr lang="uk-UA" dirty="0" err="1" smtClean="0"/>
              <a:t>біоіндикаційних</a:t>
            </a:r>
            <a:r>
              <a:rPr lang="uk-UA" dirty="0" smtClean="0"/>
              <a:t> дослідженнях ,діє безліч чинників, які важко відокремити один від одного і виявити їхнє </a:t>
            </a:r>
            <a:r>
              <a:rPr lang="uk-UA" dirty="0" err="1" smtClean="0"/>
              <a:t>походження.Іншими</a:t>
            </a:r>
            <a:r>
              <a:rPr lang="uk-UA" dirty="0" smtClean="0"/>
              <a:t> словами ,</a:t>
            </a:r>
            <a:r>
              <a:rPr lang="uk-UA" b="1" dirty="0" smtClean="0">
                <a:solidFill>
                  <a:srgbClr val="C00000"/>
                </a:solidFill>
              </a:rPr>
              <a:t>зробимо висновки </a:t>
            </a:r>
            <a:r>
              <a:rPr lang="uk-UA" dirty="0" smtClean="0"/>
              <a:t>про необхідність більш детального вивчення впливу окремих забруднювачів на </a:t>
            </a:r>
            <a:r>
              <a:rPr lang="uk-UA" dirty="0" err="1" smtClean="0"/>
              <a:t>біоіндикаційні</a:t>
            </a:r>
            <a:r>
              <a:rPr lang="uk-UA" dirty="0" smtClean="0"/>
              <a:t> тест-об’єкти ,для відокремлення множини факторів,що є можливим в умовах експерименту.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Результат пошуку зображень за запитом &quot;шаблони пробірки&quot;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4082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836712"/>
            <a:ext cx="6768752" cy="53285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и та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природніх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водойм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врахування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комплексної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тест-об’єктів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об’єктивніше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аналізів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міськ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лабораторія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Реакція рослин та тварин на токсичність тих чи інших 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речовин, суттєво 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відрізнялась, що свідчить про їх різну чутливість і робить необхідним комплексне використання в </a:t>
            </a:r>
            <a:r>
              <a:rPr lang="uk-UA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біотестах</a:t>
            </a:r>
            <a:r>
              <a:rPr lang="uk-UA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як рослин, так і тварин.</a:t>
            </a:r>
          </a:p>
          <a:p>
            <a:pPr algn="just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		На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основі досліджень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біоіндикації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на цибулі  А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llium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cepa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L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дафнії 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Daphnia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magna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aus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Lactuca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sativa (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салату посівного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 ми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встановили якість природніх водойм  р. Тиси  та </a:t>
            </a:r>
            <a:r>
              <a:rPr lang="uk-UA" sz="1800" i="1" dirty="0" err="1" smtClean="0">
                <a:latin typeface="Times New Roman" pitchFamily="18" charset="0"/>
                <a:cs typeface="Times New Roman" pitchFamily="18" charset="0"/>
              </a:rPr>
              <a:t>р.Гасшпарки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 в період 2017-2018 р.</a:t>
            </a:r>
          </a:p>
          <a:p>
            <a:pPr algn="just"/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дослідили якість питної води м. Виноградів та с. Велика </a:t>
            </a:r>
            <a:r>
              <a:rPr lang="uk-UA" sz="1800" i="1" dirty="0" err="1" smtClean="0">
                <a:latin typeface="Times New Roman" pitchFamily="18" charset="0"/>
                <a:cs typeface="Times New Roman" pitchFamily="18" charset="0"/>
              </a:rPr>
              <a:t>Копаня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 в період 2017-2018р.;</a:t>
            </a:r>
          </a:p>
          <a:p>
            <a:pPr algn="just"/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проаналізува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зібрану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опрацюва</a:t>
            </a:r>
            <a:r>
              <a:rPr lang="uk-UA" sz="1800" i="1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uk-UA" sz="18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1552</Words>
  <Application>Microsoft Office PowerPoint</Application>
  <PresentationFormat>Экран (4:3)</PresentationFormat>
  <Paragraphs>264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Мета і завдання дослідження</vt:lpstr>
      <vt:lpstr>Презентация PowerPoint</vt:lpstr>
      <vt:lpstr>Методика проведення досліджень</vt:lpstr>
      <vt:lpstr>Методика проведення досліджень</vt:lpstr>
      <vt:lpstr>Презентация PowerPoint</vt:lpstr>
      <vt:lpstr>Презентация PowerPoint</vt:lpstr>
      <vt:lpstr>РЕЗУЛЬТАТИ ДОСЛІДЖЕНЬ</vt:lpstr>
      <vt:lpstr>Презентация PowerPoint</vt:lpstr>
      <vt:lpstr>Презентация PowerPoint</vt:lpstr>
      <vt:lpstr>Результати біотестування питної води м. Виноградів та  с. Велика Копаня (за тест-об’єктом дафнія  (Daphnia magna straus.))</vt:lpstr>
      <vt:lpstr>Результати біотестування </vt:lpstr>
      <vt:lpstr>Результати біотестування питної води та природніх водойм м.Виноградів та с. Велика Копаня за тест-об’єктом Lactuca sativa (салату посівного)2018р</vt:lpstr>
      <vt:lpstr>За результатами досліджень в період  2017- 2018 р  можна побудувати графік і наглядно простежити динаміку змін токсичності води. </vt:lpstr>
      <vt:lpstr>Що стосується   досліду з проростання насінин, то на контролі №1(зліва) та дослідному зразку № 3 (річки Гашпарка) проростання насінин незначне.</vt:lpstr>
      <vt:lpstr>висновки</vt:lpstr>
      <vt:lpstr>ВИСНОВКИ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Bordash</dc:creator>
  <cp:lastModifiedBy>Ganna</cp:lastModifiedBy>
  <cp:revision>40</cp:revision>
  <dcterms:created xsi:type="dcterms:W3CDTF">2017-10-29T18:15:06Z</dcterms:created>
  <dcterms:modified xsi:type="dcterms:W3CDTF">2019-04-11T11:51:34Z</dcterms:modified>
</cp:coreProperties>
</file>