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59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4" r:id="rId17"/>
    <p:sldId id="275" r:id="rId18"/>
    <p:sldId id="257" r:id="rId19"/>
    <p:sldId id="277" r:id="rId20"/>
    <p:sldId id="278" r:id="rId21"/>
    <p:sldId id="279" r:id="rId22"/>
    <p:sldId id="282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AFAFA"/>
    <a:srgbClr val="212121"/>
    <a:srgbClr val="5B9BD5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52" autoAdjust="0"/>
  </p:normalViewPr>
  <p:slideViewPr>
    <p:cSldViewPr snapToGrid="0">
      <p:cViewPr>
        <p:scale>
          <a:sx n="77" d="100"/>
          <a:sy n="77" d="100"/>
        </p:scale>
        <p:origin x="-438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A9E31-552D-41D4-867D-3F44AFAF4704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BEC08-6112-4B05-B9D0-06CE49C197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9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EC08-6112-4B05-B9D0-06CE49C1974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81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EC08-6112-4B05-B9D0-06CE49C1974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0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EC08-6112-4B05-B9D0-06CE49C1974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4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8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42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3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2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5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61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8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5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1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3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7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613" y="1465729"/>
            <a:ext cx="10493188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3387-5EEA-4CDD-ABCB-05E6219F415F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3C5E-4FFD-42AD-97F0-504271AE30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3187" y="1731145"/>
            <a:ext cx="71731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/>
              <a:t>ДОСЛІДЖЕННЯ БАГАТОШАРОВОГО ЕНЕРГОГЕНЕРУЮЧОГО ПОКРИТТЯ ДЛЯ ЗОВНІШНІХ ОГОРОДЖУЮЧИХ КОНСТРУКЦІЙ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247146"/>
            <a:ext cx="36876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/>
              <a:t>Матюшенко Іван Миколайович</a:t>
            </a:r>
            <a:endParaRPr lang="ru-RU" sz="2000" dirty="0"/>
          </a:p>
          <a:p>
            <a:r>
              <a:rPr lang="uk-UA" sz="2000" dirty="0"/>
              <a:t>учень 9 класу</a:t>
            </a:r>
            <a:endParaRPr lang="ru-RU" sz="2000" dirty="0"/>
          </a:p>
          <a:p>
            <a:r>
              <a:rPr lang="uk-UA" sz="2000" dirty="0"/>
              <a:t>КЗ:”ХФМЛ № 27</a:t>
            </a:r>
            <a:r>
              <a:rPr lang="uk-UA" sz="2000" dirty="0" smtClean="0"/>
              <a:t>”</a:t>
            </a:r>
          </a:p>
          <a:p>
            <a:r>
              <a:rPr lang="uk-UA" sz="2000" dirty="0" smtClean="0"/>
              <a:t>Міська мережа</a:t>
            </a:r>
          </a:p>
          <a:p>
            <a:r>
              <a:rPr lang="uk-UA" sz="2000" dirty="0"/>
              <a:t>Харківської області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022100" y="371990"/>
            <a:ext cx="47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2840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22100" y="371990"/>
            <a:ext cx="660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10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11466" y="371990"/>
            <a:ext cx="5989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2.2Вакуумні трубчасті сонячні колектори.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431" y="1597981"/>
            <a:ext cx="11568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Переваги та недоліки, які присутні у всіх вакуумних трубчастих  колекторів</a:t>
            </a:r>
            <a:r>
              <a:rPr lang="en-US" sz="2800" dirty="0"/>
              <a:t>:</a:t>
            </a:r>
            <a:endParaRPr lang="ru-RU" sz="28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86431" y="2367996"/>
            <a:ext cx="2161527" cy="542622"/>
            <a:chOff x="4838330" y="1498502"/>
            <a:chExt cx="2161527" cy="542622"/>
          </a:xfrm>
        </p:grpSpPr>
        <p:sp>
          <p:nvSpPr>
            <p:cNvPr id="8" name="TextBox 7"/>
            <p:cNvSpPr txBox="1"/>
            <p:nvPr/>
          </p:nvSpPr>
          <p:spPr>
            <a:xfrm>
              <a:off x="5290735" y="1517904"/>
              <a:ext cx="1709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Переваги</a:t>
              </a:r>
              <a:r>
                <a:rPr lang="en-US" sz="2800" dirty="0" smtClean="0"/>
                <a:t>:</a:t>
              </a:r>
              <a:endParaRPr lang="ru-RU" sz="2800" dirty="0"/>
            </a:p>
          </p:txBody>
        </p:sp>
        <p:sp>
          <p:nvSpPr>
            <p:cNvPr id="9" name="Плюс 8"/>
            <p:cNvSpPr/>
            <p:nvPr/>
          </p:nvSpPr>
          <p:spPr>
            <a:xfrm>
              <a:off x="4838330" y="1498502"/>
              <a:ext cx="527980" cy="542621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86431" y="3955173"/>
            <a:ext cx="2210748" cy="547507"/>
            <a:chOff x="4838330" y="3943852"/>
            <a:chExt cx="2210748" cy="547507"/>
          </a:xfrm>
        </p:grpSpPr>
        <p:sp>
          <p:nvSpPr>
            <p:cNvPr id="11" name="Минус 10"/>
            <p:cNvSpPr/>
            <p:nvPr/>
          </p:nvSpPr>
          <p:spPr>
            <a:xfrm>
              <a:off x="4838330" y="3943852"/>
              <a:ext cx="531417" cy="54750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66310" y="3943852"/>
              <a:ext cx="1682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Недоліки</a:t>
              </a:r>
              <a:r>
                <a:rPr lang="en-US" sz="2800" dirty="0"/>
                <a:t>:</a:t>
              </a:r>
              <a:endParaRPr lang="ru-RU" sz="28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30499" y="4536570"/>
            <a:ext cx="87635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Висока ціна(в порівнянні з іншими типами колекторів)</a:t>
            </a:r>
          </a:p>
          <a:p>
            <a:pPr marL="342900" indent="-342900">
              <a:buAutoNum type="arabicParenR"/>
            </a:pPr>
            <a:r>
              <a:rPr lang="uk-UA" dirty="0" smtClean="0"/>
              <a:t>Великі габарити та вага</a:t>
            </a:r>
          </a:p>
          <a:p>
            <a:pPr marL="342900" indent="-342900">
              <a:buAutoNum type="arabicParenR"/>
            </a:pPr>
            <a:r>
              <a:rPr lang="uk-UA" dirty="0"/>
              <a:t>В</a:t>
            </a:r>
            <a:r>
              <a:rPr lang="uk-UA" dirty="0" smtClean="0"/>
              <a:t>иробність вакуумного </a:t>
            </a:r>
            <a:r>
              <a:rPr lang="uk-UA" dirty="0" err="1" smtClean="0"/>
              <a:t>колектора</a:t>
            </a:r>
            <a:r>
              <a:rPr lang="uk-UA" dirty="0" smtClean="0"/>
              <a:t> знижується за рахунок опадів (снігу, </a:t>
            </a:r>
            <a:r>
              <a:rPr lang="uk-UA" dirty="0" err="1" smtClean="0"/>
              <a:t>інею</a:t>
            </a:r>
            <a:r>
              <a:rPr lang="uk-UA" dirty="0" smtClean="0"/>
              <a:t>)</a:t>
            </a:r>
          </a:p>
          <a:p>
            <a:pPr marL="342900" indent="-342900">
              <a:buAutoNum type="arabicParenR"/>
            </a:pPr>
            <a:r>
              <a:rPr lang="uk-UA" dirty="0" smtClean="0"/>
              <a:t>Низький строк експлуатації, система боїться сильного граду</a:t>
            </a:r>
          </a:p>
          <a:p>
            <a:pPr marL="342900" indent="-342900">
              <a:buAutoNum type="arabicParenR"/>
            </a:pPr>
            <a:r>
              <a:rPr lang="uk-UA" dirty="0" smtClean="0"/>
              <a:t>Часте нетримання вакууму</a:t>
            </a:r>
          </a:p>
          <a:p>
            <a:pPr marL="342900" indent="-342900">
              <a:buAutoNum type="arabicParenR"/>
            </a:pPr>
            <a:r>
              <a:rPr lang="uk-UA" dirty="0" smtClean="0"/>
              <a:t>При низькій сонячній радіації, система повинна використовувати </a:t>
            </a:r>
            <a:r>
              <a:rPr lang="uk-UA" dirty="0" err="1" smtClean="0"/>
              <a:t>електронагрівач</a:t>
            </a:r>
            <a:r>
              <a:rPr lang="uk-UA" dirty="0" smtClean="0"/>
              <a:t>. 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84048" y="3063240"/>
            <a:ext cx="7932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Більш </a:t>
            </a:r>
            <a:r>
              <a:rPr lang="uk-UA" dirty="0" err="1" smtClean="0"/>
              <a:t>ремонтопригодна</a:t>
            </a:r>
            <a:r>
              <a:rPr lang="uk-UA" dirty="0" smtClean="0"/>
              <a:t> система, у порівнянні з іншими типами колекторів</a:t>
            </a:r>
          </a:p>
          <a:p>
            <a:pPr marL="342900" indent="-342900">
              <a:buAutoNum type="arabicParenR"/>
            </a:pPr>
            <a:r>
              <a:rPr lang="uk-UA" dirty="0" smtClean="0"/>
              <a:t>Можливість нагріву води для споживачів вище ніж на 100°</a:t>
            </a:r>
          </a:p>
          <a:p>
            <a:pPr marL="342900" indent="-342900">
              <a:buFontTx/>
              <a:buAutoNum type="arabicParenR"/>
            </a:pPr>
            <a:r>
              <a:rPr lang="uk-UA" dirty="0"/>
              <a:t>1) У такій моделі використовуються принцип пасивної циркуляції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97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9423" y="380868"/>
            <a:ext cx="5989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2.3Повітряні сонячні колектори.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5" name="Picture 6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7" t="1787" r="15288" b="-720"/>
          <a:stretch/>
        </p:blipFill>
        <p:spPr bwMode="auto">
          <a:xfrm>
            <a:off x="0" y="1325880"/>
            <a:ext cx="4147953" cy="564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4383527" y="1444452"/>
            <a:ext cx="2161527" cy="542622"/>
            <a:chOff x="4838330" y="1498502"/>
            <a:chExt cx="2161527" cy="542622"/>
          </a:xfrm>
        </p:grpSpPr>
        <p:sp>
          <p:nvSpPr>
            <p:cNvPr id="7" name="TextBox 6"/>
            <p:cNvSpPr txBox="1"/>
            <p:nvPr/>
          </p:nvSpPr>
          <p:spPr>
            <a:xfrm>
              <a:off x="5290735" y="1517904"/>
              <a:ext cx="1709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Переваги</a:t>
              </a:r>
              <a:r>
                <a:rPr lang="en-US" sz="2800" dirty="0" smtClean="0"/>
                <a:t>:</a:t>
              </a:r>
              <a:endParaRPr lang="ru-RU" sz="2800" dirty="0"/>
            </a:p>
          </p:txBody>
        </p:sp>
        <p:sp>
          <p:nvSpPr>
            <p:cNvPr id="8" name="Плюс 7"/>
            <p:cNvSpPr/>
            <p:nvPr/>
          </p:nvSpPr>
          <p:spPr>
            <a:xfrm>
              <a:off x="4838330" y="1498502"/>
              <a:ext cx="527980" cy="542621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383527" y="3563965"/>
            <a:ext cx="2210748" cy="547507"/>
            <a:chOff x="4838330" y="3943852"/>
            <a:chExt cx="2210748" cy="547507"/>
          </a:xfrm>
        </p:grpSpPr>
        <p:sp>
          <p:nvSpPr>
            <p:cNvPr id="10" name="Минус 9"/>
            <p:cNvSpPr/>
            <p:nvPr/>
          </p:nvSpPr>
          <p:spPr>
            <a:xfrm>
              <a:off x="4838330" y="3943852"/>
              <a:ext cx="531417" cy="54750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66310" y="3943852"/>
              <a:ext cx="1682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Недоліки</a:t>
              </a:r>
              <a:r>
                <a:rPr lang="en-US" sz="2800" dirty="0"/>
                <a:t>:</a:t>
              </a:r>
              <a:endParaRPr lang="ru-RU" sz="28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47517" y="2313853"/>
            <a:ext cx="3248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Досить прості у виготовлені</a:t>
            </a:r>
          </a:p>
          <a:p>
            <a:pPr marL="342900" indent="-342900">
              <a:buAutoNum type="arabicParenR"/>
            </a:pPr>
            <a:r>
              <a:rPr lang="uk-UA" dirty="0" smtClean="0"/>
              <a:t>Більш дешеві</a:t>
            </a:r>
          </a:p>
          <a:p>
            <a:pPr marL="342900" indent="-342900">
              <a:buAutoNum type="arabicParenR"/>
            </a:pPr>
            <a:r>
              <a:rPr lang="uk-UA" dirty="0" smtClean="0"/>
              <a:t>Конструкція не </a:t>
            </a:r>
            <a:r>
              <a:rPr lang="uk-UA" dirty="0" err="1" smtClean="0"/>
              <a:t>замерзае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7517" y="4087185"/>
            <a:ext cx="2829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Мала функціональність</a:t>
            </a:r>
          </a:p>
          <a:p>
            <a:pPr marL="342900" indent="-342900">
              <a:buAutoNum type="arabicParenR"/>
            </a:pPr>
            <a:r>
              <a:rPr lang="uk-UA" dirty="0" smtClean="0"/>
              <a:t>Низький КПД.</a:t>
            </a:r>
            <a:endParaRPr lang="ru-RU" dirty="0"/>
          </a:p>
        </p:txBody>
      </p:sp>
      <p:sp>
        <p:nvSpPr>
          <p:cNvPr id="14" name="Куб 13"/>
          <p:cNvSpPr/>
          <p:nvPr/>
        </p:nvSpPr>
        <p:spPr>
          <a:xfrm>
            <a:off x="8395663" y="2734322"/>
            <a:ext cx="2148396" cy="870012"/>
          </a:xfrm>
          <a:prstGeom prst="cube">
            <a:avLst>
              <a:gd name="adj" fmla="val 7342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араллелограмм 17"/>
          <p:cNvSpPr/>
          <p:nvPr/>
        </p:nvSpPr>
        <p:spPr>
          <a:xfrm>
            <a:off x="8359148" y="2741008"/>
            <a:ext cx="2148396" cy="633508"/>
          </a:xfrm>
          <a:prstGeom prst="parallelogram">
            <a:avLst>
              <a:gd name="adj" fmla="val 979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8395663" y="2731129"/>
            <a:ext cx="1553593" cy="633508"/>
          </a:xfrm>
          <a:prstGeom prst="cube">
            <a:avLst>
              <a:gd name="adj" fmla="val 85346"/>
            </a:avLst>
          </a:prstGeom>
          <a:solidFill>
            <a:schemeClr val="bg1">
              <a:lumMod val="75000"/>
              <a:alpha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9025978" y="2139518"/>
            <a:ext cx="53266" cy="7868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0038142" y="2439691"/>
            <a:ext cx="523709" cy="608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9609506" y="3444669"/>
            <a:ext cx="147142" cy="16854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738262" y="1802407"/>
            <a:ext cx="52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скло</a:t>
            </a:r>
            <a:endParaRPr lang="ru-RU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371809" y="1867777"/>
            <a:ext cx="1866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Матова чорна поверхня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9241261" y="5130123"/>
            <a:ext cx="1412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Повітряний шар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11022099" y="371990"/>
            <a:ext cx="665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0897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ÐÐ°ÑÑÐ¸Ð½ÐºÐ¸ Ð¿Ð¾ Ð·Ð°Ð¿ÑÐ¾ÑÑ Ð¸Ð½ÑÐµÐ³ÑÐ¸ÑÐ¾Ð²Ð°Ð½Ð½ÑÐµ ÐºÐ¾Ð»Ð»ÐµÐºÑÐ¾ÑÑ"/>
          <p:cNvPicPr>
            <a:picLocks noChangeAspect="1" noChangeArrowheads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94"/>
          <a:stretch/>
        </p:blipFill>
        <p:spPr bwMode="auto">
          <a:xfrm flipH="1">
            <a:off x="-7344" y="1318577"/>
            <a:ext cx="4198489" cy="553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22099" y="371990"/>
            <a:ext cx="62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12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76460" y="371990"/>
            <a:ext cx="675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2.4 Інтегровані сонячні колектори. </a:t>
            </a:r>
            <a:endParaRPr lang="ru-RU" sz="3200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439400" y="1826859"/>
            <a:ext cx="1271042" cy="699178"/>
            <a:chOff x="4439400" y="1826859"/>
            <a:chExt cx="1271042" cy="699178"/>
          </a:xfrm>
        </p:grpSpPr>
        <p:sp>
          <p:nvSpPr>
            <p:cNvPr id="7" name="Цилиндр 6"/>
            <p:cNvSpPr/>
            <p:nvPr/>
          </p:nvSpPr>
          <p:spPr>
            <a:xfrm rot="7379693">
              <a:off x="4817468" y="1448791"/>
              <a:ext cx="514905" cy="1271042"/>
            </a:xfrm>
            <a:prstGeom prst="can">
              <a:avLst>
                <a:gd name="adj" fmla="val 94109"/>
              </a:avLst>
            </a:prstGeom>
            <a:solidFill>
              <a:schemeClr val="tx1"/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 rot="2790478">
              <a:off x="5170632" y="2057753"/>
              <a:ext cx="458910" cy="47765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3" name="Прямая со стрелкой 12"/>
          <p:cNvCxnSpPr/>
          <p:nvPr/>
        </p:nvCxnSpPr>
        <p:spPr>
          <a:xfrm flipH="1">
            <a:off x="4770120" y="1577340"/>
            <a:ext cx="830580" cy="32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400087" y="2084312"/>
            <a:ext cx="1351233" cy="2122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00700" y="1427861"/>
            <a:ext cx="1515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Матова поверхня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751320" y="1927250"/>
            <a:ext cx="1636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Рідина- теплоносій</a:t>
            </a:r>
            <a:endParaRPr lang="ru-RU" sz="14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4401697" y="2857526"/>
            <a:ext cx="2161527" cy="542622"/>
            <a:chOff x="4838330" y="1498502"/>
            <a:chExt cx="2161527" cy="542622"/>
          </a:xfrm>
        </p:grpSpPr>
        <p:sp>
          <p:nvSpPr>
            <p:cNvPr id="19" name="TextBox 18"/>
            <p:cNvSpPr txBox="1"/>
            <p:nvPr/>
          </p:nvSpPr>
          <p:spPr>
            <a:xfrm>
              <a:off x="5290735" y="1517904"/>
              <a:ext cx="1709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Переваги</a:t>
              </a:r>
              <a:r>
                <a:rPr lang="en-US" sz="2800" dirty="0" smtClean="0"/>
                <a:t>:</a:t>
              </a:r>
              <a:endParaRPr lang="ru-RU" sz="2800" dirty="0"/>
            </a:p>
          </p:txBody>
        </p:sp>
        <p:sp>
          <p:nvSpPr>
            <p:cNvPr id="20" name="Плюс 19"/>
            <p:cNvSpPr/>
            <p:nvPr/>
          </p:nvSpPr>
          <p:spPr>
            <a:xfrm>
              <a:off x="4838330" y="1498502"/>
              <a:ext cx="527980" cy="542621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208015" y="4266221"/>
            <a:ext cx="2210748" cy="547507"/>
            <a:chOff x="4838330" y="3943852"/>
            <a:chExt cx="2210748" cy="547507"/>
          </a:xfrm>
        </p:grpSpPr>
        <p:sp>
          <p:nvSpPr>
            <p:cNvPr id="22" name="Минус 21"/>
            <p:cNvSpPr/>
            <p:nvPr/>
          </p:nvSpPr>
          <p:spPr>
            <a:xfrm>
              <a:off x="4838330" y="3943852"/>
              <a:ext cx="531417" cy="54750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66310" y="3943852"/>
              <a:ext cx="1682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Недоліки</a:t>
              </a:r>
              <a:r>
                <a:rPr lang="en-US" sz="2800" dirty="0"/>
                <a:t>:</a:t>
              </a:r>
              <a:endParaRPr lang="ru-RU" sz="28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735995" y="3630750"/>
            <a:ext cx="6584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1) У такій моделі використовуються принцип пасивної циркуляції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735994" y="4813728"/>
            <a:ext cx="7456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При недостачі сонячної енергії колектор використовує електричний нагрівач</a:t>
            </a:r>
          </a:p>
          <a:p>
            <a:pPr marL="342900" indent="-342900">
              <a:buAutoNum type="arabicParenR"/>
            </a:pPr>
            <a:r>
              <a:rPr lang="uk-UA" dirty="0" smtClean="0"/>
              <a:t>Великі тепловитрати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72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22099" y="371990"/>
            <a:ext cx="62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13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76460" y="371990"/>
            <a:ext cx="675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2.5 Відкриті сонячні колектори.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27" t="26130" r="1408" b="3291"/>
          <a:stretch/>
        </p:blipFill>
        <p:spPr>
          <a:xfrm>
            <a:off x="-1585" y="1323975"/>
            <a:ext cx="3981450" cy="276225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467872" y="4453435"/>
            <a:ext cx="2161527" cy="542622"/>
            <a:chOff x="4838330" y="1498502"/>
            <a:chExt cx="2161527" cy="542622"/>
          </a:xfrm>
        </p:grpSpPr>
        <p:sp>
          <p:nvSpPr>
            <p:cNvPr id="8" name="TextBox 7"/>
            <p:cNvSpPr txBox="1"/>
            <p:nvPr/>
          </p:nvSpPr>
          <p:spPr>
            <a:xfrm>
              <a:off x="5290735" y="1517904"/>
              <a:ext cx="1709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Переваги</a:t>
              </a:r>
              <a:r>
                <a:rPr lang="en-US" sz="2800" dirty="0" smtClean="0"/>
                <a:t>:</a:t>
              </a:r>
              <a:endParaRPr lang="ru-RU" sz="2800" dirty="0"/>
            </a:p>
          </p:txBody>
        </p:sp>
        <p:sp>
          <p:nvSpPr>
            <p:cNvPr id="9" name="Плюс 8"/>
            <p:cNvSpPr/>
            <p:nvPr/>
          </p:nvSpPr>
          <p:spPr>
            <a:xfrm>
              <a:off x="4838330" y="1498502"/>
              <a:ext cx="527980" cy="542621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Куб 9"/>
          <p:cNvSpPr/>
          <p:nvPr/>
        </p:nvSpPr>
        <p:spPr>
          <a:xfrm>
            <a:off x="7762875" y="2876928"/>
            <a:ext cx="3629025" cy="799722"/>
          </a:xfrm>
          <a:prstGeom prst="cube">
            <a:avLst>
              <a:gd name="adj" fmla="val 726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7762875" y="2876927"/>
            <a:ext cx="3629025" cy="590173"/>
          </a:xfrm>
          <a:prstGeom prst="parallelogram">
            <a:avLst>
              <a:gd name="adj" fmla="val 10042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922418" y="3525203"/>
            <a:ext cx="97631" cy="933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272461" y="3525203"/>
            <a:ext cx="97631" cy="933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622504" y="3525203"/>
            <a:ext cx="97631" cy="933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972547" y="3525203"/>
            <a:ext cx="97631" cy="933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9322590" y="3525203"/>
            <a:ext cx="97631" cy="933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672633" y="3525203"/>
            <a:ext cx="97631" cy="933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0022676" y="3525203"/>
            <a:ext cx="97631" cy="933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372719" y="3525203"/>
            <a:ext cx="97631" cy="933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7077075" y="1981200"/>
            <a:ext cx="1781175" cy="11334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30446" y="1688069"/>
            <a:ext cx="1515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Матова поверхня</a:t>
            </a:r>
            <a:endParaRPr lang="ru-RU" sz="1400" dirty="0"/>
          </a:p>
        </p:txBody>
      </p:sp>
      <p:cxnSp>
        <p:nvCxnSpPr>
          <p:cNvPr id="26" name="Прямая со стрелкой 25"/>
          <p:cNvCxnSpPr>
            <a:endCxn id="12" idx="4"/>
          </p:cNvCxnSpPr>
          <p:nvPr/>
        </p:nvCxnSpPr>
        <p:spPr>
          <a:xfrm flipH="1" flipV="1">
            <a:off x="7971234" y="3618547"/>
            <a:ext cx="779849" cy="620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747676" y="4182258"/>
            <a:ext cx="173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Труби з </a:t>
            </a:r>
            <a:r>
              <a:rPr lang="uk-UA" sz="1400" dirty="0" err="1" smtClean="0"/>
              <a:t>теплоносіем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31862" y="5124450"/>
            <a:ext cx="2425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Легке обладнання</a:t>
            </a:r>
          </a:p>
          <a:p>
            <a:pPr marL="342900" indent="-342900">
              <a:buAutoNum type="arabicParenR"/>
            </a:pPr>
            <a:r>
              <a:rPr lang="uk-UA" dirty="0" smtClean="0"/>
              <a:t>Проста конструкція</a:t>
            </a:r>
          </a:p>
          <a:p>
            <a:pPr marL="342900" indent="-342900">
              <a:buAutoNum type="arabicParenR"/>
            </a:pPr>
            <a:r>
              <a:rPr lang="uk-UA" dirty="0" smtClean="0"/>
              <a:t>Низька вартість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4208121" y="4472837"/>
            <a:ext cx="7439382" cy="1574943"/>
            <a:chOff x="4208121" y="4472837"/>
            <a:chExt cx="7439382" cy="1574943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4208121" y="4472837"/>
              <a:ext cx="2210748" cy="547507"/>
              <a:chOff x="4838330" y="3943852"/>
              <a:chExt cx="2210748" cy="547507"/>
            </a:xfrm>
          </p:grpSpPr>
          <p:sp>
            <p:nvSpPr>
              <p:cNvPr id="31" name="Минус 30"/>
              <p:cNvSpPr/>
              <p:nvPr/>
            </p:nvSpPr>
            <p:spPr>
              <a:xfrm>
                <a:off x="4838330" y="3943852"/>
                <a:ext cx="531417" cy="547507"/>
              </a:xfrm>
              <a:prstGeom prst="mathMinus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366310" y="3943852"/>
                <a:ext cx="16827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dirty="0" smtClean="0"/>
                  <a:t>Недоліки</a:t>
                </a:r>
                <a:r>
                  <a:rPr lang="en-US" sz="2800" dirty="0"/>
                  <a:t>:</a:t>
                </a:r>
                <a:endParaRPr lang="ru-RU" sz="2800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904159" y="5124450"/>
              <a:ext cx="67433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uk-UA" dirty="0" smtClean="0"/>
                <a:t>Пряма залежність продуктивності від температури навколишнього середовища</a:t>
              </a:r>
            </a:p>
            <a:p>
              <a:pPr marL="342900" indent="-342900">
                <a:buAutoNum type="arabicParenR"/>
              </a:pPr>
              <a:r>
                <a:rPr lang="uk-UA" dirty="0" smtClean="0"/>
                <a:t>Застосовується тільки для обігріву басейнів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27526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22099" y="371990"/>
            <a:ext cx="62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14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76460" y="371990"/>
            <a:ext cx="675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3 Дистилятори або очищувачі</a:t>
            </a:r>
            <a:endParaRPr lang="ru-RU" sz="3200" dirty="0">
              <a:solidFill>
                <a:schemeClr val="bg1"/>
              </a:solidFill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-71175" y="1571303"/>
            <a:ext cx="4971929" cy="3832449"/>
            <a:chOff x="-24103" y="1373460"/>
            <a:chExt cx="5449006" cy="3775916"/>
          </a:xfrm>
        </p:grpSpPr>
        <p:sp>
          <p:nvSpPr>
            <p:cNvPr id="27" name="TextBox 26"/>
            <p:cNvSpPr txBox="1"/>
            <p:nvPr/>
          </p:nvSpPr>
          <p:spPr>
            <a:xfrm>
              <a:off x="-24103" y="1373460"/>
              <a:ext cx="1122188" cy="436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1400" dirty="0" smtClean="0"/>
                <a:t>Основа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64052" y="1597262"/>
              <a:ext cx="3212385" cy="436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1400" dirty="0" smtClean="0"/>
                <a:t>Брудна або холодна вода</a:t>
              </a:r>
              <a:endParaRPr lang="ru-RU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4547" y="4713128"/>
              <a:ext cx="3512023" cy="436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1400" dirty="0" smtClean="0"/>
                <a:t>Фільтрована або тепла вода</a:t>
              </a:r>
              <a:endParaRPr lang="ru-RU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93436" y="3293723"/>
              <a:ext cx="831467" cy="436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1400" dirty="0" smtClean="0"/>
                <a:t>Скло</a:t>
              </a:r>
              <a:endParaRPr lang="ru-RU" dirty="0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482600" y="1705155"/>
              <a:ext cx="4142666" cy="3026643"/>
              <a:chOff x="482600" y="1705155"/>
              <a:chExt cx="3091650" cy="2102465"/>
            </a:xfrm>
          </p:grpSpPr>
          <p:sp>
            <p:nvSpPr>
              <p:cNvPr id="8" name="Куб 7"/>
              <p:cNvSpPr/>
              <p:nvPr/>
            </p:nvSpPr>
            <p:spPr>
              <a:xfrm>
                <a:off x="1381125" y="1866900"/>
                <a:ext cx="1504949" cy="1114425"/>
              </a:xfrm>
              <a:prstGeom prst="cube">
                <a:avLst>
                  <a:gd name="adj" fmla="val 7051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Куб 6"/>
              <p:cNvSpPr/>
              <p:nvPr/>
            </p:nvSpPr>
            <p:spPr>
              <a:xfrm>
                <a:off x="866775" y="2828925"/>
                <a:ext cx="1933575" cy="704850"/>
              </a:xfrm>
              <a:prstGeom prst="cube">
                <a:avLst>
                  <a:gd name="adj" fmla="val 79054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Куб 8"/>
              <p:cNvSpPr/>
              <p:nvPr/>
            </p:nvSpPr>
            <p:spPr>
              <a:xfrm>
                <a:off x="1285876" y="2428875"/>
                <a:ext cx="1514474" cy="552450"/>
              </a:xfrm>
              <a:prstGeom prst="cub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араллелограмм 9"/>
              <p:cNvSpPr/>
              <p:nvPr/>
            </p:nvSpPr>
            <p:spPr>
              <a:xfrm>
                <a:off x="1309688" y="2428875"/>
                <a:ext cx="1473993" cy="126205"/>
              </a:xfrm>
              <a:prstGeom prst="parallelogram">
                <a:avLst>
                  <a:gd name="adj" fmla="val 95001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Куб 10"/>
              <p:cNvSpPr/>
              <p:nvPr/>
            </p:nvSpPr>
            <p:spPr>
              <a:xfrm>
                <a:off x="880623" y="2828925"/>
                <a:ext cx="1649513" cy="565548"/>
              </a:xfrm>
              <a:prstGeom prst="cube">
                <a:avLst>
                  <a:gd name="adj" fmla="val 50071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араллелограмм 11"/>
              <p:cNvSpPr/>
              <p:nvPr/>
            </p:nvSpPr>
            <p:spPr>
              <a:xfrm>
                <a:off x="880623" y="2828925"/>
                <a:ext cx="1649513" cy="285153"/>
              </a:xfrm>
              <a:prstGeom prst="parallelogram">
                <a:avLst>
                  <a:gd name="adj" fmla="val 95001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24-конечная звезда 13"/>
              <p:cNvSpPr/>
              <p:nvPr/>
            </p:nvSpPr>
            <p:spPr>
              <a:xfrm>
                <a:off x="1507151" y="2475786"/>
                <a:ext cx="45719" cy="45719"/>
              </a:xfrm>
              <a:prstGeom prst="star24">
                <a:avLst>
                  <a:gd name="adj" fmla="val 44389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24-конечная звезда 14"/>
              <p:cNvSpPr/>
              <p:nvPr/>
            </p:nvSpPr>
            <p:spPr>
              <a:xfrm>
                <a:off x="1787843" y="2475786"/>
                <a:ext cx="45719" cy="45719"/>
              </a:xfrm>
              <a:prstGeom prst="star24">
                <a:avLst>
                  <a:gd name="adj" fmla="val 44389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24-конечная звезда 15"/>
              <p:cNvSpPr/>
              <p:nvPr/>
            </p:nvSpPr>
            <p:spPr>
              <a:xfrm>
                <a:off x="2057804" y="2469117"/>
                <a:ext cx="45719" cy="45719"/>
              </a:xfrm>
              <a:prstGeom prst="star24">
                <a:avLst>
                  <a:gd name="adj" fmla="val 44389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24-конечная звезда 16"/>
              <p:cNvSpPr/>
              <p:nvPr/>
            </p:nvSpPr>
            <p:spPr>
              <a:xfrm>
                <a:off x="2375023" y="2475786"/>
                <a:ext cx="45719" cy="45719"/>
              </a:xfrm>
              <a:prstGeom prst="star24">
                <a:avLst>
                  <a:gd name="adj" fmla="val 44389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Куб 18"/>
              <p:cNvSpPr/>
              <p:nvPr/>
            </p:nvSpPr>
            <p:spPr>
              <a:xfrm>
                <a:off x="1128275" y="1881422"/>
                <a:ext cx="2371724" cy="1520955"/>
              </a:xfrm>
              <a:prstGeom prst="cube">
                <a:avLst>
                  <a:gd name="adj" fmla="val 85194"/>
                </a:avLst>
              </a:prstGeom>
              <a:solidFill>
                <a:schemeClr val="bg1">
                  <a:lumMod val="85000"/>
                  <a:alpha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>
                <a:off x="482600" y="1705155"/>
                <a:ext cx="1473200" cy="3491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>
                <a:off x="482600" y="1705155"/>
                <a:ext cx="673100" cy="179422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/>
              <p:nvPr/>
            </p:nvCxnSpPr>
            <p:spPr>
              <a:xfrm flipH="1">
                <a:off x="1955800" y="1866900"/>
                <a:ext cx="423846" cy="62507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 flipH="1" flipV="1">
                <a:off x="1265863" y="2980609"/>
                <a:ext cx="351411" cy="8270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 стрелкой 34"/>
              <p:cNvCxnSpPr/>
              <p:nvPr/>
            </p:nvCxnSpPr>
            <p:spPr>
              <a:xfrm flipH="1" flipV="1">
                <a:off x="2998104" y="2407417"/>
                <a:ext cx="576146" cy="4215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Группа 82"/>
          <p:cNvGrpSpPr/>
          <p:nvPr/>
        </p:nvGrpSpPr>
        <p:grpSpPr>
          <a:xfrm flipH="1">
            <a:off x="8458198" y="1414343"/>
            <a:ext cx="3727325" cy="3586282"/>
            <a:chOff x="5869804" y="1863873"/>
            <a:chExt cx="1333500" cy="1282444"/>
          </a:xfrm>
        </p:grpSpPr>
        <p:sp>
          <p:nvSpPr>
            <p:cNvPr id="38" name="Половина рамки 37"/>
            <p:cNvSpPr/>
            <p:nvPr/>
          </p:nvSpPr>
          <p:spPr>
            <a:xfrm rot="10800000">
              <a:off x="5869804" y="1863873"/>
              <a:ext cx="1333500" cy="1194683"/>
            </a:xfrm>
            <a:prstGeom prst="halfFrame">
              <a:avLst>
                <a:gd name="adj1" fmla="val 7023"/>
                <a:gd name="adj2" fmla="val 782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40" name="Прямая соединительная линия 39"/>
            <p:cNvCxnSpPr>
              <a:stCxn id="38" idx="0"/>
              <a:endCxn id="38" idx="1"/>
            </p:cNvCxnSpPr>
            <p:nvPr/>
          </p:nvCxnSpPr>
          <p:spPr>
            <a:xfrm flipV="1">
              <a:off x="5916630" y="1905722"/>
              <a:ext cx="1239962" cy="11108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Группа 33"/>
            <p:cNvGrpSpPr/>
            <p:nvPr/>
          </p:nvGrpSpPr>
          <p:grpSpPr>
            <a:xfrm>
              <a:off x="5988600" y="2583623"/>
              <a:ext cx="1119142" cy="562694"/>
              <a:chOff x="5988600" y="2583623"/>
              <a:chExt cx="1119142" cy="562694"/>
            </a:xfrm>
          </p:grpSpPr>
          <p:sp>
            <p:nvSpPr>
              <p:cNvPr id="43" name="Прямоугольный треугольник 42"/>
              <p:cNvSpPr/>
              <p:nvPr/>
            </p:nvSpPr>
            <p:spPr>
              <a:xfrm flipH="1">
                <a:off x="5988600" y="2584246"/>
                <a:ext cx="1119142" cy="399334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Равнобедренный треугольник 12"/>
              <p:cNvSpPr/>
              <p:nvPr/>
            </p:nvSpPr>
            <p:spPr>
              <a:xfrm rot="8283404">
                <a:off x="6025242" y="2727873"/>
                <a:ext cx="592016" cy="418444"/>
              </a:xfrm>
              <a:prstGeom prst="triangle">
                <a:avLst>
                  <a:gd name="adj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 rot="10800000" flipH="1">
                <a:off x="6404341" y="2583623"/>
                <a:ext cx="691084" cy="221307"/>
              </a:xfrm>
              <a:prstGeom prst="triangle">
                <a:avLst>
                  <a:gd name="adj" fmla="val 26569"/>
                </a:avLst>
              </a:prstGeom>
              <a:ln>
                <a:solidFill>
                  <a:srgbClr val="5B9BD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7" name="Прямая соединительная линия 36"/>
            <p:cNvCxnSpPr/>
            <p:nvPr/>
          </p:nvCxnSpPr>
          <p:spPr>
            <a:xfrm>
              <a:off x="6674773" y="2578754"/>
              <a:ext cx="0" cy="4129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24-конечная звезда 44"/>
            <p:cNvSpPr/>
            <p:nvPr/>
          </p:nvSpPr>
          <p:spPr>
            <a:xfrm>
              <a:off x="6823791" y="2628460"/>
              <a:ext cx="61261" cy="65816"/>
            </a:xfrm>
            <a:prstGeom prst="star24">
              <a:avLst>
                <a:gd name="adj" fmla="val 44389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24-конечная звезда 46"/>
            <p:cNvSpPr/>
            <p:nvPr/>
          </p:nvSpPr>
          <p:spPr>
            <a:xfrm>
              <a:off x="6976191" y="2780860"/>
              <a:ext cx="61261" cy="65816"/>
            </a:xfrm>
            <a:prstGeom prst="star24">
              <a:avLst>
                <a:gd name="adj" fmla="val 44389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24-конечная звезда 47"/>
            <p:cNvSpPr/>
            <p:nvPr/>
          </p:nvSpPr>
          <p:spPr>
            <a:xfrm>
              <a:off x="6799700" y="2843516"/>
              <a:ext cx="61261" cy="65816"/>
            </a:xfrm>
            <a:prstGeom prst="star24">
              <a:avLst>
                <a:gd name="adj" fmla="val 44389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24-конечная звезда 48"/>
            <p:cNvSpPr/>
            <p:nvPr/>
          </p:nvSpPr>
          <p:spPr>
            <a:xfrm>
              <a:off x="7006780" y="2628460"/>
              <a:ext cx="61261" cy="65816"/>
            </a:xfrm>
            <a:prstGeom prst="star24">
              <a:avLst>
                <a:gd name="adj" fmla="val 44389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9" name="Прямая со стрелкой 58"/>
            <p:cNvCxnSpPr/>
            <p:nvPr/>
          </p:nvCxnSpPr>
          <p:spPr>
            <a:xfrm flipH="1" flipV="1">
              <a:off x="6939607" y="2305050"/>
              <a:ext cx="5599" cy="278574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 flipV="1">
              <a:off x="7037410" y="2139950"/>
              <a:ext cx="0" cy="433428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/>
            <p:nvPr/>
          </p:nvCxnSpPr>
          <p:spPr>
            <a:xfrm flipV="1">
              <a:off x="6854421" y="2448382"/>
              <a:ext cx="0" cy="135241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Капля 72"/>
            <p:cNvSpPr/>
            <p:nvPr/>
          </p:nvSpPr>
          <p:spPr>
            <a:xfrm rot="18948571">
              <a:off x="7016246" y="2022396"/>
              <a:ext cx="45719" cy="45719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Капля 73"/>
            <p:cNvSpPr/>
            <p:nvPr/>
          </p:nvSpPr>
          <p:spPr>
            <a:xfrm rot="18948571">
              <a:off x="6883994" y="2139325"/>
              <a:ext cx="63647" cy="65309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Капля 74"/>
            <p:cNvSpPr/>
            <p:nvPr/>
          </p:nvSpPr>
          <p:spPr>
            <a:xfrm rot="18948571">
              <a:off x="6764962" y="2240151"/>
              <a:ext cx="79775" cy="78934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" name="Прямая со стрелкой 77"/>
            <p:cNvCxnSpPr/>
            <p:nvPr/>
          </p:nvCxnSpPr>
          <p:spPr>
            <a:xfrm flipH="1">
              <a:off x="6633896" y="2387918"/>
              <a:ext cx="2648" cy="195705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>
              <a:off x="6548171" y="2444337"/>
              <a:ext cx="0" cy="139286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Овал 84"/>
          <p:cNvSpPr/>
          <p:nvPr/>
        </p:nvSpPr>
        <p:spPr>
          <a:xfrm>
            <a:off x="770327" y="1433821"/>
            <a:ext cx="374904" cy="3459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1334800" y="1827182"/>
            <a:ext cx="374904" cy="3459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63457" y="1688413"/>
            <a:ext cx="295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dirty="0" smtClean="0"/>
              <a:t>1 – будова дистилятора</a:t>
            </a:r>
          </a:p>
          <a:p>
            <a:r>
              <a:rPr lang="uk-UA" dirty="0" smtClean="0"/>
              <a:t>2 – принцип дії дистилятора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4042827" y="4547375"/>
            <a:ext cx="4133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Вода випаровується, та </a:t>
            </a:r>
            <a:r>
              <a:rPr lang="uk-UA" dirty="0" err="1" smtClean="0"/>
              <a:t>конденсуеться</a:t>
            </a:r>
            <a:r>
              <a:rPr lang="uk-UA" dirty="0" smtClean="0"/>
              <a:t> на скляній кришці. І так як кришка нахилена, вода </a:t>
            </a:r>
            <a:r>
              <a:rPr lang="uk-UA" dirty="0" err="1" smtClean="0"/>
              <a:t>зтікає</a:t>
            </a:r>
            <a:r>
              <a:rPr lang="uk-UA" dirty="0" smtClean="0"/>
              <a:t> вниз. А потім, завдяки силі тяжіння, падає в інший резервуар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68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22099" y="371990"/>
            <a:ext cx="62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15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66900" y="371990"/>
            <a:ext cx="7981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</a:rPr>
              <a:t>М</a:t>
            </a:r>
            <a:r>
              <a:rPr lang="uk-UA" sz="3200" dirty="0" smtClean="0">
                <a:solidFill>
                  <a:schemeClr val="bg1"/>
                </a:solidFill>
              </a:rPr>
              <a:t>атеріали </a:t>
            </a:r>
            <a:r>
              <a:rPr lang="uk-UA" sz="3200" dirty="0">
                <a:solidFill>
                  <a:schemeClr val="bg1"/>
                </a:solidFill>
              </a:rPr>
              <a:t>потрібні для збору установки</a:t>
            </a:r>
            <a:r>
              <a:rPr lang="en-US" sz="3200" dirty="0">
                <a:solidFill>
                  <a:schemeClr val="bg1"/>
                </a:solidFill>
              </a:rPr>
              <a:t>: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7721" y="1327931"/>
            <a:ext cx="45771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скляні пластини з розмірами 150 мм х 210 (</a:t>
            </a:r>
            <a:r>
              <a:rPr lang="uk-UA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1) та шириною 3,4,5 мм (</a:t>
            </a:r>
            <a:r>
              <a:rPr lang="uk-UA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2) </a:t>
            </a:r>
          </a:p>
          <a:p>
            <a:pPr lvl="0"/>
            <a:r>
              <a:rPr lang="uk-UA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пінополістирол 20 мм (</a:t>
            </a:r>
            <a:r>
              <a:rPr lang="uk-UA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3), </a:t>
            </a:r>
            <a:r>
              <a:rPr lang="uk-UA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суперклей</a:t>
            </a:r>
            <a:r>
              <a:rPr lang="uk-UA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4), чорний папір (</a:t>
            </a:r>
            <a:r>
              <a:rPr lang="uk-UA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5), клейка стрічка (</a:t>
            </a:r>
            <a:r>
              <a:rPr lang="uk-UA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6),</a:t>
            </a:r>
            <a:r>
              <a:rPr lang="uk-UA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ватний диск (</a:t>
            </a:r>
            <a:r>
              <a:rPr lang="uk-UA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7), фольга (</a:t>
            </a:r>
            <a:r>
              <a:rPr lang="uk-UA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8), ущільнювач (</a:t>
            </a:r>
            <a:r>
              <a:rPr lang="uk-UA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9).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632" y="1369324"/>
            <a:ext cx="2192065" cy="164404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652" y="1327931"/>
            <a:ext cx="2302446" cy="172683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92" b="97708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538" y="3787693"/>
            <a:ext cx="2302446" cy="1726834"/>
          </a:xfrm>
          <a:prstGeom prst="rect">
            <a:avLst/>
          </a:prstGeom>
        </p:spPr>
      </p:pic>
      <p:pic>
        <p:nvPicPr>
          <p:cNvPr id="1028" name="Picture 4" descr="ÐÐ°ÑÑÐ¸Ð½ÐºÐ¸ Ð¿Ð¾ Ð·Ð°Ð¿ÑÐ¾ÑÑ Ð¿ÐµÐ½Ð¾Ð¿Ð¾Ð»Ð¸ÑÑÐ¸ÑÐ¾Ð»"/>
          <p:cNvPicPr>
            <a:picLocks noChangeAspect="1" noChangeArrowheads="1"/>
          </p:cNvPicPr>
          <p:nvPr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789" y="1358144"/>
            <a:ext cx="2834211" cy="184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ÑÐºÐ¾ÑÑ"/>
          <p:cNvPicPr>
            <a:picLocks noChangeAspect="1" noChangeArrowheads="1"/>
          </p:cNvPicPr>
          <p:nvPr/>
        </p:nvPicPr>
        <p:blipFill rotWithShape="1">
          <a:blip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142"/>
          <a:stretch/>
        </p:blipFill>
        <p:spPr bwMode="auto">
          <a:xfrm>
            <a:off x="183504" y="4380090"/>
            <a:ext cx="1576236" cy="162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Ð°ÑÑÐ¸Ð½ÐºÐ¸ Ð¿Ð¾ Ð·Ð°Ð¿ÑÐ¾ÑÑ ÑÑÑÐ»ÑÐ½ÑÐ²Ð°Ñ"/>
          <p:cNvPicPr>
            <a:picLocks noChangeAspect="1" noChangeArrowheads="1"/>
          </p:cNvPicPr>
          <p:nvPr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896" y="4104689"/>
            <a:ext cx="2274801" cy="202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556189" y="29561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206566" y="29223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2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1199367" y="29417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3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310627" y="41542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4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1048524" y="5249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5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20779" y="61309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119243" y="5019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8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116808" y="6017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7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8843004" y="53803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9</a:t>
            </a:r>
            <a:endParaRPr lang="ru-RU" dirty="0"/>
          </a:p>
        </p:txBody>
      </p:sp>
      <p:pic>
        <p:nvPicPr>
          <p:cNvPr id="1034" name="Picture 10" descr="ÐÐ°ÑÑÐ¸Ð½ÐºÐ¸ Ð¿Ð¾ Ð·Ð°Ð¿ÑÐ¾ÑÑ ÑÐ¾Ð»ÑÐ³Ð°"/>
          <p:cNvPicPr>
            <a:picLocks noChangeAspect="1" noChangeArrowheads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184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65" y="4846567"/>
            <a:ext cx="1186085" cy="127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650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8686" r="2736" b="7593"/>
          <a:stretch/>
        </p:blipFill>
        <p:spPr bwMode="auto">
          <a:xfrm>
            <a:off x="2524701" y="4540354"/>
            <a:ext cx="1485900" cy="14573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 rot="20141956">
            <a:off x="4154752" y="3425118"/>
            <a:ext cx="1469145" cy="208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75" y="343415"/>
            <a:ext cx="9925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Прилади та інструменти потрібні </a:t>
            </a:r>
            <a:r>
              <a:rPr lang="uk-UA" sz="3200" dirty="0">
                <a:solidFill>
                  <a:schemeClr val="bg1"/>
                </a:solidFill>
              </a:rPr>
              <a:t>для збору установки</a:t>
            </a:r>
            <a:r>
              <a:rPr lang="en-US" sz="3200" dirty="0">
                <a:solidFill>
                  <a:schemeClr val="bg1"/>
                </a:solidFill>
              </a:rPr>
              <a:t>: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1" t="29437" r="15119" b="40285"/>
          <a:stretch/>
        </p:blipFill>
        <p:spPr>
          <a:xfrm>
            <a:off x="3501011" y="1620472"/>
            <a:ext cx="3350741" cy="14846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4309" y="4770243"/>
            <a:ext cx="211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к</a:t>
            </a:r>
            <a:r>
              <a:rPr lang="uk-UA" dirty="0" smtClean="0"/>
              <a:t>анцелярський ніж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87030" y="3304989"/>
            <a:ext cx="157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/>
              <a:t>Термодатчики</a:t>
            </a:r>
            <a:endParaRPr lang="ru-RU" dirty="0"/>
          </a:p>
        </p:txBody>
      </p:sp>
      <p:pic>
        <p:nvPicPr>
          <p:cNvPr id="2056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2491">
            <a:off x="10297740" y="945044"/>
            <a:ext cx="2074121" cy="207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873039" y="2178145"/>
            <a:ext cx="88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ножиці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48" b="66212"/>
          <a:stretch/>
        </p:blipFill>
        <p:spPr>
          <a:xfrm rot="10800000" flipH="1" flipV="1">
            <a:off x="2714437" y="4311367"/>
            <a:ext cx="3087669" cy="2095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65731" y="4889229"/>
            <a:ext cx="870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лінійка</a:t>
            </a:r>
            <a:endParaRPr lang="ru-RU" dirty="0"/>
          </a:p>
        </p:txBody>
      </p:sp>
      <p:pic>
        <p:nvPicPr>
          <p:cNvPr id="2062" name="Picture 1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88" b="97500" l="9375" r="89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98" y="1479105"/>
            <a:ext cx="2998526" cy="323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1022099" y="371990"/>
            <a:ext cx="62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16</a:t>
            </a:r>
            <a:endParaRPr lang="ru-RU" sz="32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429768" y="2685510"/>
            <a:ext cx="65" cy="2112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6506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8980" y="3829987"/>
            <a:ext cx="126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dirty="0">
                <a:solidFill>
                  <a:srgbClr val="212121"/>
                </a:solidFill>
              </a:rPr>
              <a:t>вимірювач</a:t>
            </a:r>
            <a:r>
              <a:rPr lang="uk-UA" sz="800" dirty="0"/>
              <a:t> </a:t>
            </a:r>
            <a:endParaRPr lang="uk-UA" sz="1050" dirty="0"/>
          </a:p>
          <a:p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28" t="17974" r="40942" b="5262"/>
          <a:stretch/>
        </p:blipFill>
        <p:spPr>
          <a:xfrm rot="10800000">
            <a:off x="6616195" y="3821528"/>
            <a:ext cx="828233" cy="21354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7" t="37441" r="16601" b="24062"/>
          <a:stretch/>
        </p:blipFill>
        <p:spPr>
          <a:xfrm rot="5400000">
            <a:off x="9871226" y="3847496"/>
            <a:ext cx="2634798" cy="11306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392567" y="4783245"/>
            <a:ext cx="115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люксметр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2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64916" y="254433"/>
            <a:ext cx="9925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Конструювання установки</a:t>
            </a:r>
            <a:r>
              <a:rPr lang="en-US" sz="3200" dirty="0">
                <a:solidFill>
                  <a:schemeClr val="bg1"/>
                </a:solidFill>
              </a:rPr>
              <a:t>:</a:t>
            </a: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22099" y="371990"/>
            <a:ext cx="62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17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9358" y="1620778"/>
            <a:ext cx="38671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Начіпляємо на скло ущільнювач за допомогою клейкої стрічки</a:t>
            </a:r>
          </a:p>
          <a:p>
            <a:pPr marL="342900" indent="-342900">
              <a:buAutoNum type="arabicParenR"/>
            </a:pPr>
            <a:r>
              <a:rPr lang="uk-UA" dirty="0" smtClean="0"/>
              <a:t>Робимо коробку з пінополістиролу за допомогою супер клею</a:t>
            </a:r>
          </a:p>
          <a:p>
            <a:pPr marL="342900" indent="-342900">
              <a:buAutoNum type="arabicParenR"/>
            </a:pPr>
            <a:r>
              <a:rPr lang="uk-UA" dirty="0" smtClean="0"/>
              <a:t>Заклеюємо внутрішню сторону коробки фольгою, та чорним папером за допомогою клейкої стрічки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0" t="5341" r="13087" b="48704"/>
          <a:stretch/>
        </p:blipFill>
        <p:spPr>
          <a:xfrm>
            <a:off x="3877438" y="1399178"/>
            <a:ext cx="3759910" cy="200718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38" t="22783"/>
          <a:stretch/>
        </p:blipFill>
        <p:spPr>
          <a:xfrm>
            <a:off x="7744588" y="1399177"/>
            <a:ext cx="4385505" cy="442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40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420147" y="1610104"/>
            <a:ext cx="10641084" cy="4875813"/>
            <a:chOff x="418871" y="688753"/>
            <a:chExt cx="10641084" cy="4875813"/>
          </a:xfrm>
        </p:grpSpPr>
        <p:grpSp>
          <p:nvGrpSpPr>
            <p:cNvPr id="220" name="Группа 219"/>
            <p:cNvGrpSpPr/>
            <p:nvPr/>
          </p:nvGrpSpPr>
          <p:grpSpPr>
            <a:xfrm>
              <a:off x="7955965" y="2171213"/>
              <a:ext cx="3103990" cy="3242198"/>
              <a:chOff x="5904543" y="2534315"/>
              <a:chExt cx="3752686" cy="3647869"/>
            </a:xfrm>
          </p:grpSpPr>
          <p:grpSp>
            <p:nvGrpSpPr>
              <p:cNvPr id="280" name="Группа 279"/>
              <p:cNvGrpSpPr/>
              <p:nvPr/>
            </p:nvGrpSpPr>
            <p:grpSpPr>
              <a:xfrm>
                <a:off x="8459484" y="2534315"/>
                <a:ext cx="1197745" cy="3048078"/>
                <a:chOff x="1875722" y="2594990"/>
                <a:chExt cx="1197745" cy="3048078"/>
              </a:xfrm>
            </p:grpSpPr>
            <p:sp>
              <p:nvSpPr>
                <p:cNvPr id="287" name="Куб 286"/>
                <p:cNvSpPr/>
                <p:nvPr/>
              </p:nvSpPr>
              <p:spPr>
                <a:xfrm>
                  <a:off x="1875722" y="2594990"/>
                  <a:ext cx="1197745" cy="3048078"/>
                </a:xfrm>
                <a:prstGeom prst="cube">
                  <a:avLst>
                    <a:gd name="adj" fmla="val 89198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88" name="Куб 287"/>
                <p:cNvSpPr/>
                <p:nvPr/>
              </p:nvSpPr>
              <p:spPr>
                <a:xfrm>
                  <a:off x="2533776" y="2594992"/>
                  <a:ext cx="539691" cy="2518953"/>
                </a:xfrm>
                <a:prstGeom prst="cube">
                  <a:avLst>
                    <a:gd name="adj" fmla="val 89198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9" name="Куб 288"/>
                <p:cNvSpPr/>
                <p:nvPr/>
              </p:nvSpPr>
              <p:spPr>
                <a:xfrm>
                  <a:off x="2702452" y="2594991"/>
                  <a:ext cx="371015" cy="2392921"/>
                </a:xfrm>
                <a:prstGeom prst="cube">
                  <a:avLst>
                    <a:gd name="adj" fmla="val 89198"/>
                  </a:avLst>
                </a:prstGeom>
                <a:solidFill>
                  <a:schemeClr val="tx1">
                    <a:alpha val="50000"/>
                  </a:schemeClr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281" name="Прямая со стрелкой 280"/>
              <p:cNvCxnSpPr/>
              <p:nvPr/>
            </p:nvCxnSpPr>
            <p:spPr>
              <a:xfrm flipV="1">
                <a:off x="6850814" y="3609310"/>
                <a:ext cx="2004907" cy="48055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Прямая со стрелкой 281"/>
              <p:cNvCxnSpPr/>
              <p:nvPr/>
            </p:nvCxnSpPr>
            <p:spPr>
              <a:xfrm flipV="1">
                <a:off x="7280429" y="3705004"/>
                <a:ext cx="1921447" cy="12802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Прямая со стрелкой 282"/>
              <p:cNvCxnSpPr/>
              <p:nvPr/>
            </p:nvCxnSpPr>
            <p:spPr>
              <a:xfrm flipV="1">
                <a:off x="7537265" y="4499642"/>
                <a:ext cx="1947397" cy="135622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4" name="TextBox 283"/>
              <p:cNvSpPr txBox="1"/>
              <p:nvPr/>
            </p:nvSpPr>
            <p:spPr>
              <a:xfrm>
                <a:off x="5904543" y="4103773"/>
                <a:ext cx="1479865" cy="311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err="1" smtClean="0"/>
                  <a:t>пенопол</a:t>
                </a:r>
                <a:r>
                  <a:rPr lang="uk-UA" sz="1200" dirty="0" smtClean="0"/>
                  <a:t>і</a:t>
                </a:r>
                <a:r>
                  <a:rPr lang="ru-RU" sz="1200" dirty="0" smtClean="0"/>
                  <a:t>стирол</a:t>
                </a:r>
                <a:endParaRPr lang="ru-RU" sz="1200" dirty="0"/>
              </a:p>
            </p:txBody>
          </p:sp>
          <p:sp>
            <p:nvSpPr>
              <p:cNvPr id="285" name="TextBox 284"/>
              <p:cNvSpPr txBox="1"/>
              <p:nvPr/>
            </p:nvSpPr>
            <p:spPr>
              <a:xfrm>
                <a:off x="6764851" y="4894890"/>
                <a:ext cx="769546" cy="311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/>
                  <a:t>фольга</a:t>
                </a:r>
                <a:endParaRPr lang="ru-RU" sz="1200" dirty="0"/>
              </a:p>
            </p:txBody>
          </p:sp>
          <p:sp>
            <p:nvSpPr>
              <p:cNvPr id="286" name="TextBox 285"/>
              <p:cNvSpPr txBox="1"/>
              <p:nvPr/>
            </p:nvSpPr>
            <p:spPr>
              <a:xfrm>
                <a:off x="6633661" y="5870526"/>
                <a:ext cx="2012121" cy="311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err="1"/>
                  <a:t>п</a:t>
                </a:r>
                <a:r>
                  <a:rPr lang="ru-RU" sz="1200" dirty="0" err="1" smtClean="0"/>
                  <a:t>апір</a:t>
                </a:r>
                <a:r>
                  <a:rPr lang="ru-RU" sz="1200" dirty="0" smtClean="0"/>
                  <a:t> </a:t>
                </a:r>
                <a:r>
                  <a:rPr lang="ru-RU" sz="1200" dirty="0" err="1" smtClean="0"/>
                  <a:t>чорного</a:t>
                </a:r>
                <a:r>
                  <a:rPr lang="ru-RU" sz="1200" dirty="0" smtClean="0"/>
                  <a:t> </a:t>
                </a:r>
                <a:r>
                  <a:rPr lang="ru-RU" sz="1200" dirty="0" err="1" smtClean="0"/>
                  <a:t>кольору</a:t>
                </a:r>
                <a:endParaRPr lang="ru-RU" sz="1200" dirty="0"/>
              </a:p>
            </p:txBody>
          </p:sp>
        </p:grpSp>
        <p:grpSp>
          <p:nvGrpSpPr>
            <p:cNvPr id="221" name="Группа 220"/>
            <p:cNvGrpSpPr/>
            <p:nvPr/>
          </p:nvGrpSpPr>
          <p:grpSpPr>
            <a:xfrm>
              <a:off x="418871" y="688753"/>
              <a:ext cx="7471766" cy="4875813"/>
              <a:chOff x="218322" y="372910"/>
              <a:chExt cx="7471766" cy="4875813"/>
            </a:xfrm>
          </p:grpSpPr>
          <p:sp>
            <p:nvSpPr>
              <p:cNvPr id="223" name="Куб 222"/>
              <p:cNvSpPr/>
              <p:nvPr/>
            </p:nvSpPr>
            <p:spPr>
              <a:xfrm>
                <a:off x="1397280" y="1031048"/>
                <a:ext cx="804889" cy="2753518"/>
              </a:xfrm>
              <a:prstGeom prst="cube">
                <a:avLst>
                  <a:gd name="adj" fmla="val 88880"/>
                </a:avLst>
              </a:prstGeom>
              <a:solidFill>
                <a:schemeClr val="tx1">
                  <a:lumMod val="85000"/>
                  <a:lumOff val="15000"/>
                  <a:alpha val="7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4" name="Куб 223"/>
              <p:cNvSpPr/>
              <p:nvPr/>
            </p:nvSpPr>
            <p:spPr>
              <a:xfrm>
                <a:off x="2043731" y="1027419"/>
                <a:ext cx="2885701" cy="2118430"/>
              </a:xfrm>
              <a:prstGeom prst="cube">
                <a:avLst>
                  <a:gd name="adj" fmla="val 2729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25" name="Группа 224"/>
              <p:cNvGrpSpPr/>
              <p:nvPr/>
            </p:nvGrpSpPr>
            <p:grpSpPr>
              <a:xfrm>
                <a:off x="1404713" y="1081263"/>
                <a:ext cx="3524719" cy="1153906"/>
                <a:chOff x="1492840" y="1411111"/>
                <a:chExt cx="3469622" cy="1206779"/>
              </a:xfrm>
            </p:grpSpPr>
            <p:sp>
              <p:nvSpPr>
                <p:cNvPr id="275" name="Куб 274"/>
                <p:cNvSpPr/>
                <p:nvPr/>
              </p:nvSpPr>
              <p:spPr>
                <a:xfrm>
                  <a:off x="1492840" y="1883532"/>
                  <a:ext cx="3469622" cy="734358"/>
                </a:xfrm>
                <a:prstGeom prst="cube">
                  <a:avLst>
                    <a:gd name="adj" fmla="val 92298"/>
                  </a:avLst>
                </a:prstGeom>
                <a:solidFill>
                  <a:schemeClr val="accent1">
                    <a:lumMod val="20000"/>
                    <a:lumOff val="80000"/>
                    <a:alpha val="2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6" name="Куб 275"/>
                <p:cNvSpPr/>
                <p:nvPr/>
              </p:nvSpPr>
              <p:spPr>
                <a:xfrm>
                  <a:off x="1492840" y="1772116"/>
                  <a:ext cx="3469622" cy="734358"/>
                </a:xfrm>
                <a:prstGeom prst="cube">
                  <a:avLst>
                    <a:gd name="adj" fmla="val 92298"/>
                  </a:avLst>
                </a:prstGeom>
                <a:solidFill>
                  <a:schemeClr val="accent1">
                    <a:lumMod val="20000"/>
                    <a:lumOff val="80000"/>
                    <a:alpha val="2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7" name="Куб 276"/>
                <p:cNvSpPr/>
                <p:nvPr/>
              </p:nvSpPr>
              <p:spPr>
                <a:xfrm>
                  <a:off x="1492840" y="1643528"/>
                  <a:ext cx="3469622" cy="734358"/>
                </a:xfrm>
                <a:prstGeom prst="cube">
                  <a:avLst>
                    <a:gd name="adj" fmla="val 92298"/>
                  </a:avLst>
                </a:prstGeom>
                <a:solidFill>
                  <a:schemeClr val="accent1">
                    <a:lumMod val="20000"/>
                    <a:lumOff val="80000"/>
                    <a:alpha val="2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8" name="Куб 277"/>
                <p:cNvSpPr/>
                <p:nvPr/>
              </p:nvSpPr>
              <p:spPr>
                <a:xfrm>
                  <a:off x="1492840" y="1516353"/>
                  <a:ext cx="3469622" cy="734358"/>
                </a:xfrm>
                <a:prstGeom prst="cube">
                  <a:avLst>
                    <a:gd name="adj" fmla="val 92298"/>
                  </a:avLst>
                </a:prstGeom>
                <a:solidFill>
                  <a:schemeClr val="accent1">
                    <a:lumMod val="20000"/>
                    <a:lumOff val="80000"/>
                    <a:alpha val="2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9" name="Куб 278"/>
                <p:cNvSpPr/>
                <p:nvPr/>
              </p:nvSpPr>
              <p:spPr>
                <a:xfrm>
                  <a:off x="1492840" y="1411111"/>
                  <a:ext cx="3469622" cy="734358"/>
                </a:xfrm>
                <a:prstGeom prst="cube">
                  <a:avLst>
                    <a:gd name="adj" fmla="val 92298"/>
                  </a:avLst>
                </a:prstGeom>
                <a:solidFill>
                  <a:schemeClr val="accent1">
                    <a:lumMod val="20000"/>
                    <a:lumOff val="80000"/>
                    <a:alpha val="2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26" name="Группа 225"/>
              <p:cNvGrpSpPr/>
              <p:nvPr/>
            </p:nvGrpSpPr>
            <p:grpSpPr>
              <a:xfrm>
                <a:off x="6217461" y="1845989"/>
                <a:ext cx="1387537" cy="559969"/>
                <a:chOff x="9172575" y="2816643"/>
                <a:chExt cx="1387537" cy="559969"/>
              </a:xfrm>
            </p:grpSpPr>
            <p:sp>
              <p:nvSpPr>
                <p:cNvPr id="272" name="Куб 271"/>
                <p:cNvSpPr/>
                <p:nvPr/>
              </p:nvSpPr>
              <p:spPr>
                <a:xfrm>
                  <a:off x="9172575" y="2816643"/>
                  <a:ext cx="1181100" cy="559969"/>
                </a:xfrm>
                <a:prstGeom prst="cube">
                  <a:avLst>
                    <a:gd name="adj" fmla="val 19897"/>
                  </a:avLst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XX.YY</a:t>
                  </a:r>
                  <a:r>
                    <a:rPr lang="en-US" dirty="0" smtClean="0">
                      <a:solidFill>
                        <a:schemeClr val="tx1"/>
                      </a:solidFill>
                      <a:sym typeface="Symbol"/>
                    </a:rPr>
                    <a:t>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3" name="Диагональная полоса 272"/>
                <p:cNvSpPr/>
                <p:nvPr/>
              </p:nvSpPr>
              <p:spPr>
                <a:xfrm rot="7714961">
                  <a:off x="10172439" y="2904930"/>
                  <a:ext cx="364612" cy="288143"/>
                </a:xfrm>
                <a:prstGeom prst="diagStrip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4" name="TextBox 273"/>
                <p:cNvSpPr txBox="1"/>
                <p:nvPr/>
              </p:nvSpPr>
              <p:spPr>
                <a:xfrm>
                  <a:off x="10258426" y="287443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ru-RU" dirty="0"/>
                </a:p>
              </p:txBody>
            </p:sp>
          </p:grpSp>
          <p:grpSp>
            <p:nvGrpSpPr>
              <p:cNvPr id="227" name="Группа 226"/>
              <p:cNvGrpSpPr/>
              <p:nvPr/>
            </p:nvGrpSpPr>
            <p:grpSpPr>
              <a:xfrm>
                <a:off x="6288898" y="2962518"/>
                <a:ext cx="1401190" cy="559969"/>
                <a:chOff x="9244012" y="3933172"/>
                <a:chExt cx="1401190" cy="559969"/>
              </a:xfrm>
            </p:grpSpPr>
            <p:sp>
              <p:nvSpPr>
                <p:cNvPr id="269" name="Куб 268"/>
                <p:cNvSpPr/>
                <p:nvPr/>
              </p:nvSpPr>
              <p:spPr>
                <a:xfrm>
                  <a:off x="9244012" y="3933172"/>
                  <a:ext cx="1181100" cy="559969"/>
                </a:xfrm>
                <a:prstGeom prst="cube">
                  <a:avLst>
                    <a:gd name="adj" fmla="val 19897"/>
                  </a:avLst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XX.YY</a:t>
                  </a:r>
                  <a:r>
                    <a:rPr lang="en-US" dirty="0" smtClean="0">
                      <a:solidFill>
                        <a:schemeClr val="tx1"/>
                      </a:solidFill>
                      <a:sym typeface="Symbol"/>
                    </a:rPr>
                    <a:t>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0" name="Диагональная полоса 269"/>
                <p:cNvSpPr/>
                <p:nvPr/>
              </p:nvSpPr>
              <p:spPr>
                <a:xfrm rot="7714961">
                  <a:off x="10242806" y="4021460"/>
                  <a:ext cx="364612" cy="288143"/>
                </a:xfrm>
                <a:prstGeom prst="diagStrip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1" name="TextBox 270"/>
                <p:cNvSpPr txBox="1"/>
                <p:nvPr/>
              </p:nvSpPr>
              <p:spPr>
                <a:xfrm>
                  <a:off x="10343516" y="398306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ru-RU" dirty="0"/>
                </a:p>
              </p:txBody>
            </p:sp>
          </p:grpSp>
          <p:cxnSp>
            <p:nvCxnSpPr>
              <p:cNvPr id="228" name="Прямая соединительная линия 227"/>
              <p:cNvCxnSpPr>
                <a:endCxn id="272" idx="2"/>
              </p:cNvCxnSpPr>
              <p:nvPr/>
            </p:nvCxnSpPr>
            <p:spPr>
              <a:xfrm>
                <a:off x="3558368" y="2125973"/>
                <a:ext cx="2659093" cy="55709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9" name="Прямая соединительная линия 228"/>
              <p:cNvCxnSpPr/>
              <p:nvPr/>
            </p:nvCxnSpPr>
            <p:spPr>
              <a:xfrm flipH="1">
                <a:off x="648319" y="1734469"/>
                <a:ext cx="766477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Прямая со стрелкой 229"/>
              <p:cNvCxnSpPr/>
              <p:nvPr/>
            </p:nvCxnSpPr>
            <p:spPr>
              <a:xfrm>
                <a:off x="819769" y="1736596"/>
                <a:ext cx="0" cy="20217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3" name="TextBox 232"/>
              <p:cNvSpPr txBox="1"/>
              <p:nvPr/>
            </p:nvSpPr>
            <p:spPr>
              <a:xfrm rot="16200000">
                <a:off x="695875" y="2824018"/>
                <a:ext cx="62068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 </a:t>
                </a:r>
                <a:r>
                  <a:rPr lang="ru-RU" sz="1200" dirty="0" smtClean="0"/>
                  <a:t> 95мм</a:t>
                </a:r>
                <a:endParaRPr lang="ru-RU" sz="1200" dirty="0"/>
              </a:p>
            </p:txBody>
          </p:sp>
          <p:cxnSp>
            <p:nvCxnSpPr>
              <p:cNvPr id="234" name="Прямая соединительная линия 233"/>
              <p:cNvCxnSpPr/>
              <p:nvPr/>
            </p:nvCxnSpPr>
            <p:spPr>
              <a:xfrm>
                <a:off x="2110114" y="557576"/>
                <a:ext cx="0" cy="47347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Прямая соединительная линия 234"/>
              <p:cNvCxnSpPr/>
              <p:nvPr/>
            </p:nvCxnSpPr>
            <p:spPr>
              <a:xfrm>
                <a:off x="4921999" y="557576"/>
                <a:ext cx="0" cy="52291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Прямая со стрелкой 235"/>
              <p:cNvCxnSpPr/>
              <p:nvPr/>
            </p:nvCxnSpPr>
            <p:spPr>
              <a:xfrm>
                <a:off x="2102681" y="736379"/>
                <a:ext cx="28193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7" name="TextBox 236"/>
              <p:cNvSpPr txBox="1"/>
              <p:nvPr/>
            </p:nvSpPr>
            <p:spPr>
              <a:xfrm>
                <a:off x="2912440" y="372910"/>
                <a:ext cx="663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/>
                  <a:t>250 мм</a:t>
                </a:r>
              </a:p>
            </p:txBody>
          </p:sp>
          <p:cxnSp>
            <p:nvCxnSpPr>
              <p:cNvPr id="238" name="Прямая соединительная линия 237"/>
              <p:cNvCxnSpPr/>
              <p:nvPr/>
            </p:nvCxnSpPr>
            <p:spPr>
              <a:xfrm>
                <a:off x="1288875" y="1024332"/>
                <a:ext cx="821239" cy="30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9" name="TextBox 238"/>
              <p:cNvSpPr txBox="1"/>
              <p:nvPr/>
            </p:nvSpPr>
            <p:spPr>
              <a:xfrm>
                <a:off x="286949" y="1081263"/>
                <a:ext cx="663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/>
                  <a:t>190 мм</a:t>
                </a:r>
                <a:endParaRPr lang="ru-RU" sz="1200" dirty="0"/>
              </a:p>
            </p:txBody>
          </p:sp>
          <p:sp>
            <p:nvSpPr>
              <p:cNvPr id="240" name="Куб 239"/>
              <p:cNvSpPr/>
              <p:nvPr/>
            </p:nvSpPr>
            <p:spPr>
              <a:xfrm>
                <a:off x="3482259" y="2109078"/>
                <a:ext cx="88122" cy="79810"/>
              </a:xfrm>
              <a:prstGeom prst="cub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1" name="TextBox 240"/>
              <p:cNvSpPr txBox="1"/>
              <p:nvPr/>
            </p:nvSpPr>
            <p:spPr>
              <a:xfrm>
                <a:off x="1194930" y="3873688"/>
                <a:ext cx="5854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/>
                  <a:t>2</a:t>
                </a:r>
                <a:r>
                  <a:rPr lang="ru-RU" sz="1200" dirty="0" smtClean="0"/>
                  <a:t>0 мм</a:t>
                </a:r>
                <a:endParaRPr lang="ru-RU" sz="1200" dirty="0"/>
              </a:p>
            </p:txBody>
          </p:sp>
          <p:cxnSp>
            <p:nvCxnSpPr>
              <p:cNvPr id="242" name="Прямая соединительная линия 241"/>
              <p:cNvCxnSpPr/>
              <p:nvPr/>
            </p:nvCxnSpPr>
            <p:spPr>
              <a:xfrm>
                <a:off x="1031557" y="3660461"/>
                <a:ext cx="479808" cy="33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Прямая соединительная линия 242"/>
              <p:cNvCxnSpPr/>
              <p:nvPr/>
            </p:nvCxnSpPr>
            <p:spPr>
              <a:xfrm>
                <a:off x="648319" y="3758343"/>
                <a:ext cx="903239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Прямая со стрелкой 243"/>
              <p:cNvCxnSpPr/>
              <p:nvPr/>
            </p:nvCxnSpPr>
            <p:spPr>
              <a:xfrm flipV="1">
                <a:off x="1194930" y="3758343"/>
                <a:ext cx="0" cy="4841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Прямая со стрелкой 244"/>
              <p:cNvCxnSpPr/>
              <p:nvPr/>
            </p:nvCxnSpPr>
            <p:spPr>
              <a:xfrm flipV="1">
                <a:off x="821550" y="1024332"/>
                <a:ext cx="707831" cy="7122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8" name="Куб 247"/>
              <p:cNvSpPr/>
              <p:nvPr/>
            </p:nvSpPr>
            <p:spPr>
              <a:xfrm>
                <a:off x="1414796" y="3041521"/>
                <a:ext cx="3477972" cy="745873"/>
              </a:xfrm>
              <a:prstGeom prst="cube">
                <a:avLst>
                  <a:gd name="adj" fmla="val 86497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9" name="Куб 248"/>
              <p:cNvSpPr/>
              <p:nvPr/>
            </p:nvSpPr>
            <p:spPr>
              <a:xfrm>
                <a:off x="4168095" y="1029633"/>
                <a:ext cx="761337" cy="2756347"/>
              </a:xfrm>
              <a:prstGeom prst="cube">
                <a:avLst>
                  <a:gd name="adj" fmla="val 88880"/>
                </a:avLst>
              </a:prstGeom>
              <a:solidFill>
                <a:schemeClr val="tx1">
                  <a:lumMod val="85000"/>
                  <a:lumOff val="15000"/>
                  <a:alpha val="7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0" name="Блок-схема: магнитный диск 249"/>
              <p:cNvSpPr/>
              <p:nvPr/>
            </p:nvSpPr>
            <p:spPr>
              <a:xfrm>
                <a:off x="2776050" y="3041521"/>
                <a:ext cx="528638" cy="506122"/>
              </a:xfrm>
              <a:prstGeom prst="flowChartMagneticDisk">
                <a:avLst/>
              </a:prstGeom>
              <a:solidFill>
                <a:schemeClr val="tx1">
                  <a:alpha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51" name="Полилиния 250"/>
              <p:cNvSpPr/>
              <p:nvPr/>
            </p:nvSpPr>
            <p:spPr>
              <a:xfrm flipH="1">
                <a:off x="2974199" y="2274804"/>
                <a:ext cx="3300412" cy="1119937"/>
              </a:xfrm>
              <a:custGeom>
                <a:avLst/>
                <a:gdLst>
                  <a:gd name="connsiteX0" fmla="*/ 2695575 w 2695575"/>
                  <a:gd name="connsiteY0" fmla="*/ 952524 h 1041701"/>
                  <a:gd name="connsiteX1" fmla="*/ 1590675 w 2695575"/>
                  <a:gd name="connsiteY1" fmla="*/ 24 h 1041701"/>
                  <a:gd name="connsiteX2" fmla="*/ 0 w 2695575"/>
                  <a:gd name="connsiteY2" fmla="*/ 976337 h 104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95575" h="1041701">
                    <a:moveTo>
                      <a:pt x="2695575" y="952524"/>
                    </a:moveTo>
                    <a:cubicBezTo>
                      <a:pt x="2367756" y="474289"/>
                      <a:pt x="2039937" y="-3945"/>
                      <a:pt x="1590675" y="24"/>
                    </a:cubicBezTo>
                    <a:cubicBezTo>
                      <a:pt x="1141413" y="3993"/>
                      <a:pt x="714375" y="1349399"/>
                      <a:pt x="0" y="976337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Овал 252"/>
              <p:cNvSpPr/>
              <p:nvPr/>
            </p:nvSpPr>
            <p:spPr>
              <a:xfrm>
                <a:off x="4532531" y="2323932"/>
                <a:ext cx="76200" cy="8202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4" name="Куб 253"/>
              <p:cNvSpPr/>
              <p:nvPr/>
            </p:nvSpPr>
            <p:spPr>
              <a:xfrm>
                <a:off x="2950115" y="3275848"/>
                <a:ext cx="88122" cy="79810"/>
              </a:xfrm>
              <a:prstGeom prst="cub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55" name="Прямая соединительная линия 254"/>
              <p:cNvCxnSpPr/>
              <p:nvPr/>
            </p:nvCxnSpPr>
            <p:spPr>
              <a:xfrm flipH="1">
                <a:off x="1031557" y="2235169"/>
                <a:ext cx="469479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Прямая со стрелкой 255"/>
              <p:cNvCxnSpPr/>
              <p:nvPr/>
            </p:nvCxnSpPr>
            <p:spPr>
              <a:xfrm>
                <a:off x="1193098" y="2235169"/>
                <a:ext cx="0" cy="14252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я соединительная линия 260"/>
              <p:cNvCxnSpPr/>
              <p:nvPr/>
            </p:nvCxnSpPr>
            <p:spPr>
              <a:xfrm>
                <a:off x="1193098" y="3660461"/>
                <a:ext cx="0" cy="978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2" name="TextBox 261"/>
              <p:cNvSpPr txBox="1"/>
              <p:nvPr/>
            </p:nvSpPr>
            <p:spPr>
              <a:xfrm>
                <a:off x="218322" y="2274804"/>
                <a:ext cx="6992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 </a:t>
                </a:r>
                <a:r>
                  <a:rPr lang="ru-RU" sz="1200" dirty="0" smtClean="0"/>
                  <a:t> 215мм</a:t>
                </a:r>
                <a:endParaRPr lang="ru-RU" sz="1200" dirty="0"/>
              </a:p>
            </p:txBody>
          </p:sp>
          <p:grpSp>
            <p:nvGrpSpPr>
              <p:cNvPr id="264" name="Группа 263"/>
              <p:cNvGrpSpPr/>
              <p:nvPr/>
            </p:nvGrpSpPr>
            <p:grpSpPr>
              <a:xfrm>
                <a:off x="643376" y="4196345"/>
                <a:ext cx="3524719" cy="1052378"/>
                <a:chOff x="1678811" y="4464246"/>
                <a:chExt cx="3524719" cy="1052378"/>
              </a:xfrm>
            </p:grpSpPr>
            <p:sp>
              <p:nvSpPr>
                <p:cNvPr id="266" name="Куб 265"/>
                <p:cNvSpPr/>
                <p:nvPr/>
              </p:nvSpPr>
              <p:spPr>
                <a:xfrm>
                  <a:off x="1678811" y="4814441"/>
                  <a:ext cx="3524719" cy="702183"/>
                </a:xfrm>
                <a:prstGeom prst="cube">
                  <a:avLst>
                    <a:gd name="adj" fmla="val 92298"/>
                  </a:avLst>
                </a:prstGeom>
                <a:solidFill>
                  <a:schemeClr val="accent1">
                    <a:lumMod val="20000"/>
                    <a:lumOff val="80000"/>
                    <a:alpha val="20000"/>
                  </a:schemeClr>
                </a:solidFill>
                <a:ln w="95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7" name="TextBox 266"/>
                <p:cNvSpPr txBox="1"/>
                <p:nvPr/>
              </p:nvSpPr>
              <p:spPr>
                <a:xfrm>
                  <a:off x="3133099" y="4464246"/>
                  <a:ext cx="6639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200" dirty="0" smtClean="0"/>
                    <a:t>210 мм</a:t>
                  </a:r>
                  <a:endParaRPr lang="ru-RU" sz="1200" dirty="0"/>
                </a:p>
              </p:txBody>
            </p:sp>
            <p:sp>
              <p:nvSpPr>
                <p:cNvPr id="268" name="TextBox 267"/>
                <p:cNvSpPr txBox="1"/>
                <p:nvPr/>
              </p:nvSpPr>
              <p:spPr>
                <a:xfrm rot="18809241">
                  <a:off x="1487402" y="4860607"/>
                  <a:ext cx="6639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200" dirty="0" smtClean="0"/>
                    <a:t>150 мм</a:t>
                  </a:r>
                  <a:endParaRPr lang="ru-RU" sz="1200" dirty="0"/>
                </a:p>
              </p:txBody>
            </p:sp>
          </p:grpSp>
          <p:sp>
            <p:nvSpPr>
              <p:cNvPr id="265" name="Куб 264"/>
              <p:cNvSpPr/>
              <p:nvPr/>
            </p:nvSpPr>
            <p:spPr>
              <a:xfrm>
                <a:off x="2655640" y="2988033"/>
                <a:ext cx="826619" cy="246603"/>
              </a:xfrm>
              <a:prstGeom prst="cube">
                <a:avLst>
                  <a:gd name="adj" fmla="val 90146"/>
                </a:avLst>
              </a:prstGeom>
              <a:solidFill>
                <a:schemeClr val="bg1">
                  <a:lumMod val="65000"/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2" name="Овал 221"/>
            <p:cNvSpPr/>
            <p:nvPr/>
          </p:nvSpPr>
          <p:spPr>
            <a:xfrm rot="16200000">
              <a:off x="4567620" y="2522733"/>
              <a:ext cx="407120" cy="3358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-5956650" y="1446892"/>
            <a:ext cx="3248960" cy="2747533"/>
            <a:chOff x="4662020" y="1371600"/>
            <a:chExt cx="4367680" cy="3517153"/>
          </a:xfrm>
        </p:grpSpPr>
        <p:sp>
          <p:nvSpPr>
            <p:cNvPr id="67" name="Куб 66"/>
            <p:cNvSpPr/>
            <p:nvPr/>
          </p:nvSpPr>
          <p:spPr>
            <a:xfrm>
              <a:off x="4662020" y="1371600"/>
              <a:ext cx="4367680" cy="3517153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Блок-схема: данные 67"/>
            <p:cNvSpPr/>
            <p:nvPr/>
          </p:nvSpPr>
          <p:spPr>
            <a:xfrm>
              <a:off x="4662020" y="1371600"/>
              <a:ext cx="4367680" cy="863600"/>
            </a:xfrm>
            <a:prstGeom prst="flowChartInputOutput">
              <a:avLst/>
            </a:prstGeom>
            <a:solidFill>
              <a:schemeClr val="bg2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15356573" y="1992300"/>
            <a:ext cx="3342033" cy="2730127"/>
            <a:chOff x="6692003" y="1110651"/>
            <a:chExt cx="3248960" cy="2730127"/>
          </a:xfrm>
        </p:grpSpPr>
        <p:sp>
          <p:nvSpPr>
            <p:cNvPr id="70" name="Куб 69"/>
            <p:cNvSpPr/>
            <p:nvPr/>
          </p:nvSpPr>
          <p:spPr>
            <a:xfrm>
              <a:off x="6692003" y="1110651"/>
              <a:ext cx="3248960" cy="2730127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1" name="Прямая соединительная линия 70"/>
            <p:cNvCxnSpPr/>
            <p:nvPr/>
          </p:nvCxnSpPr>
          <p:spPr>
            <a:xfrm>
              <a:off x="7380643" y="1110651"/>
              <a:ext cx="0" cy="2055711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7380643" y="3166362"/>
              <a:ext cx="2560320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V="1">
              <a:off x="6692003" y="3166362"/>
              <a:ext cx="688640" cy="674416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11022099" y="371990"/>
            <a:ext cx="662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18</a:t>
            </a:r>
            <a:endParaRPr lang="ru-RU" sz="3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04775" y="343415"/>
            <a:ext cx="9925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Будова установки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91" y="1535520"/>
            <a:ext cx="5726097" cy="45719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04775" y="343415"/>
            <a:ext cx="9925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Зміни температури в залежності від кількості шарів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22099" y="371990"/>
            <a:ext cx="662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19</a:t>
            </a:r>
            <a:endParaRPr lang="ru-RU" sz="3200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082006" y="2503765"/>
            <a:ext cx="2552700" cy="369332"/>
            <a:chOff x="4710906" y="8133040"/>
            <a:chExt cx="2552700" cy="36933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4710906" y="8438078"/>
              <a:ext cx="2552700" cy="7144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690540" y="8133040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49.4</a:t>
              </a:r>
              <a:endParaRPr lang="ru-RU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39355" y="2076450"/>
            <a:ext cx="516077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На слайді ми бачимо графік зміни </a:t>
            </a:r>
            <a:r>
              <a:rPr lang="uk-UA" dirty="0" smtClean="0"/>
              <a:t>температури</a:t>
            </a:r>
          </a:p>
          <a:p>
            <a:r>
              <a:rPr lang="uk-UA" dirty="0" smtClean="0"/>
              <a:t> </a:t>
            </a:r>
            <a:r>
              <a:rPr lang="uk-UA" dirty="0"/>
              <a:t>води від часу. Ми зробили декілька опитів, </a:t>
            </a:r>
            <a:r>
              <a:rPr lang="uk-UA" dirty="0" smtClean="0"/>
              <a:t>з</a:t>
            </a:r>
          </a:p>
          <a:p>
            <a:r>
              <a:rPr lang="uk-UA" dirty="0" smtClean="0"/>
              <a:t> </a:t>
            </a:r>
            <a:r>
              <a:rPr lang="uk-UA" dirty="0"/>
              <a:t>різною кількістю скла, але з одним показником </a:t>
            </a:r>
            <a:endParaRPr lang="uk-UA" dirty="0" smtClean="0"/>
          </a:p>
          <a:p>
            <a:r>
              <a:rPr lang="uk-UA" dirty="0" smtClean="0"/>
              <a:t>ширини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З </a:t>
            </a:r>
            <a:r>
              <a:rPr lang="uk-UA" dirty="0"/>
              <a:t>малюнку видно, що 5 шарове покриття </a:t>
            </a:r>
            <a:r>
              <a:rPr lang="uk-UA" dirty="0" smtClean="0"/>
              <a:t>дозволяє</a:t>
            </a:r>
          </a:p>
          <a:p>
            <a:r>
              <a:rPr lang="uk-UA" dirty="0" smtClean="0"/>
              <a:t> </a:t>
            </a:r>
            <a:r>
              <a:rPr lang="uk-UA" dirty="0"/>
              <a:t>досягти більшої температури води.</a:t>
            </a:r>
            <a:endParaRPr lang="ru-RU" dirty="0"/>
          </a:p>
          <a:p>
            <a:r>
              <a:rPr lang="uk-UA" dirty="0"/>
              <a:t>Максимальна температура з 5 шарами – 49.4</a:t>
            </a:r>
            <a:endParaRPr lang="ru-RU" dirty="0"/>
          </a:p>
          <a:p>
            <a:r>
              <a:rPr lang="uk-UA" dirty="0"/>
              <a:t>Максимальна температура з 4 шарами – 43.4</a:t>
            </a:r>
            <a:endParaRPr lang="ru-RU" dirty="0"/>
          </a:p>
          <a:p>
            <a:r>
              <a:rPr lang="uk-UA" dirty="0"/>
              <a:t>Також можна на </a:t>
            </a:r>
            <a:r>
              <a:rPr lang="uk-UA" dirty="0" err="1"/>
              <a:t>гріфіку</a:t>
            </a:r>
            <a:r>
              <a:rPr lang="uk-UA" dirty="0"/>
              <a:t> видно, що </a:t>
            </a:r>
            <a:r>
              <a:rPr lang="uk-UA" dirty="0" smtClean="0"/>
              <a:t>найвища </a:t>
            </a:r>
          </a:p>
          <a:p>
            <a:r>
              <a:rPr lang="uk-UA" dirty="0" smtClean="0"/>
              <a:t>освітленість </a:t>
            </a:r>
            <a:r>
              <a:rPr lang="uk-UA" dirty="0"/>
              <a:t>досягається при 13</a:t>
            </a:r>
            <a:r>
              <a:rPr lang="ru-RU" dirty="0"/>
              <a:t>:30</a:t>
            </a:r>
          </a:p>
          <a:p>
            <a:r>
              <a:rPr lang="uk-UA" dirty="0"/>
              <a:t>З цих опитів можна зробити висновок що</a:t>
            </a:r>
            <a:endParaRPr lang="ru-RU" dirty="0"/>
          </a:p>
          <a:p>
            <a:r>
              <a:rPr lang="uk-UA" dirty="0"/>
              <a:t>Оптимальна кількість склянів шарів – 5.</a:t>
            </a:r>
            <a:endParaRPr lang="ru-RU" dirty="0"/>
          </a:p>
          <a:p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2082006" y="2815947"/>
            <a:ext cx="2552700" cy="369332"/>
            <a:chOff x="4558506" y="8292822"/>
            <a:chExt cx="2552700" cy="36933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4558506" y="8590716"/>
              <a:ext cx="2552700" cy="7144"/>
            </a:xfrm>
            <a:prstGeom prst="line">
              <a:avLst/>
            </a:prstGeom>
            <a:ln w="9525">
              <a:solidFill>
                <a:srgbClr val="FF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538140" y="8292822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4</a:t>
              </a:r>
              <a:r>
                <a:rPr lang="ru-RU" dirty="0"/>
                <a:t>3</a:t>
              </a:r>
              <a:r>
                <a:rPr lang="ru-RU" dirty="0" smtClean="0"/>
                <a:t>.4</a:t>
              </a:r>
              <a:endParaRPr lang="ru-RU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252470" y="2789753"/>
            <a:ext cx="715260" cy="2851666"/>
            <a:chOff x="4252470" y="2789753"/>
            <a:chExt cx="715260" cy="2851666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4610100" y="2789753"/>
              <a:ext cx="5556" cy="2518053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252470" y="5272087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13</a:t>
              </a:r>
              <a:r>
                <a:rPr lang="en-US" dirty="0" smtClean="0"/>
                <a:t>:30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70867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¿Ð°ÑÑÐ¸Ð²Ð½ÑÐ¹ Ð´Ð¾Ð¼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13820"/>
          <a:stretch/>
        </p:blipFill>
        <p:spPr bwMode="auto">
          <a:xfrm>
            <a:off x="0" y="1325880"/>
            <a:ext cx="3096532" cy="298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62292" y="1394662"/>
            <a:ext cx="7775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Н</a:t>
            </a:r>
            <a:r>
              <a:rPr lang="uk-UA" sz="2400" dirty="0" smtClean="0"/>
              <a:t>агрівання </a:t>
            </a:r>
            <a:r>
              <a:rPr lang="uk-UA" sz="2400" dirty="0"/>
              <a:t>води для побутових потреб у цих будинках відбувається за рахунок власної електроенергії.</a:t>
            </a:r>
            <a:endParaRPr lang="ru-RU" sz="24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54242" y="2225659"/>
            <a:ext cx="9037758" cy="2503503"/>
            <a:chOff x="3154242" y="2225659"/>
            <a:chExt cx="9037758" cy="2503503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3703469" y="2225659"/>
              <a:ext cx="8488531" cy="2503503"/>
              <a:chOff x="3703469" y="2225659"/>
              <a:chExt cx="8488531" cy="2503503"/>
            </a:xfrm>
          </p:grpSpPr>
          <p:pic>
            <p:nvPicPr>
              <p:cNvPr id="1028" name="Picture 4" descr="ÐÐ°ÑÑÐ¸Ð½ÐºÐ¸ Ð¿Ð¾ Ð·Ð°Ð¿ÑÐ¾ÑÑ ÑÐ¾ÑÐ¾ÑÐ»ÐµÐ¼ÐµÐ½ÑÑ"/>
              <p:cNvPicPr>
                <a:picLocks noChangeAspect="1" noChangeArrowheads="1"/>
              </p:cNvPicPr>
              <p:nvPr/>
            </p:nvPicPr>
            <p:blipFill rotWithShape="1">
              <a:blip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0997" b="10218"/>
              <a:stretch/>
            </p:blipFill>
            <p:spPr bwMode="auto">
              <a:xfrm>
                <a:off x="3703469" y="3071674"/>
                <a:ext cx="1606858" cy="6924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4" name="Прямая со стрелкой 3"/>
              <p:cNvCxnSpPr>
                <a:stCxn id="1028" idx="3"/>
              </p:cNvCxnSpPr>
              <p:nvPr/>
            </p:nvCxnSpPr>
            <p:spPr>
              <a:xfrm flipV="1">
                <a:off x="5310327" y="3417902"/>
                <a:ext cx="1420427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30" name="Picture 6" descr="ÐÐ°ÑÑÐ¸Ð½ÐºÐ¸ Ð¿Ð¾ Ð·Ð°Ð¿ÑÐ¾ÑÑ ÑÐ»ÐµÐºÑÑÐ¸ÑÐµÑÐºÐ¸Ð¹ ÐºÐ¾ÑÐµÐ»"/>
              <p:cNvPicPr>
                <a:picLocks noChangeAspect="1" noChangeArrowheads="1"/>
              </p:cNvPicPr>
              <p:nvPr/>
            </p:nvPicPr>
            <p:blipFill rotWithShape="1"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198" t="9567" r="19322" b="8040"/>
              <a:stretch/>
            </p:blipFill>
            <p:spPr bwMode="auto">
              <a:xfrm>
                <a:off x="6712998" y="2225659"/>
                <a:ext cx="1837677" cy="25035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Прямая со стрелкой 6"/>
              <p:cNvCxnSpPr/>
              <p:nvPr/>
            </p:nvCxnSpPr>
            <p:spPr>
              <a:xfrm flipV="1">
                <a:off x="8550675" y="3417900"/>
                <a:ext cx="1624614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32" name="Picture 8" descr="ÐÐ°ÑÑÐ¸Ð½ÐºÐ¸ Ð¿Ð¾ Ð·Ð°Ð¿ÑÐ¾ÑÑ Ð³Ð¾ÑÑÑÐ°Ñ Ð²Ð¾Ð´Ð°"/>
              <p:cNvPicPr>
                <a:picLocks noChangeAspect="1" noChangeArrowheads="1"/>
              </p:cNvPicPr>
              <p:nvPr/>
            </p:nvPicPr>
            <p:blipFill rotWithShape="1">
              <a:blip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6496" r="26247"/>
              <a:stretch/>
            </p:blipFill>
            <p:spPr bwMode="auto">
              <a:xfrm>
                <a:off x="10185647" y="2833455"/>
                <a:ext cx="2006353" cy="11688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5280731" y="3071674"/>
                <a:ext cx="16349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Виробляють</a:t>
                </a:r>
                <a:r>
                  <a:rPr lang="ru-RU" dirty="0" smtClean="0"/>
                  <a:t> </a:t>
                </a:r>
                <a:r>
                  <a:rPr lang="uk-UA" dirty="0"/>
                  <a:t>електрострум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492965" y="3071673"/>
                <a:ext cx="16349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За </a:t>
                </a:r>
                <a:r>
                  <a:rPr lang="ru-RU" dirty="0" err="1" smtClean="0"/>
                  <a:t>рахунок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електроенергіі</a:t>
                </a:r>
                <a:endParaRPr lang="ru-RU" dirty="0"/>
              </a:p>
            </p:txBody>
          </p:sp>
        </p:grpSp>
        <p:sp>
          <p:nvSpPr>
            <p:cNvPr id="16" name="Минус 15"/>
            <p:cNvSpPr/>
            <p:nvPr/>
          </p:nvSpPr>
          <p:spPr>
            <a:xfrm>
              <a:off x="3154242" y="3230933"/>
              <a:ext cx="449184" cy="373933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159238" y="4557347"/>
            <a:ext cx="9032762" cy="1953739"/>
            <a:chOff x="3159238" y="4557347"/>
            <a:chExt cx="9032762" cy="1953739"/>
          </a:xfrm>
        </p:grpSpPr>
        <p:pic>
          <p:nvPicPr>
            <p:cNvPr id="1034" name="Picture 10" descr="ÐÐ¾ÑÐ¾Ð¶ÐµÐµ Ð¸Ð·Ð¾Ð±ÑÐ°Ð¶ÐµÐ½Ð¸Ðµ"/>
            <p:cNvPicPr>
              <a:picLocks noChangeAspect="1" noChangeArrowheads="1"/>
            </p:cNvPicPr>
            <p:nvPr/>
          </p:nvPicPr>
          <p:blipFill rotWithShape="1"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112"/>
            <a:stretch/>
          </p:blipFill>
          <p:spPr bwMode="auto">
            <a:xfrm>
              <a:off x="3645759" y="4557347"/>
              <a:ext cx="2068828" cy="19537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Прямая со стрелкой 9"/>
            <p:cNvCxnSpPr>
              <a:stCxn id="1034" idx="3"/>
              <a:endCxn id="19" idx="1"/>
            </p:cNvCxnSpPr>
            <p:nvPr/>
          </p:nvCxnSpPr>
          <p:spPr>
            <a:xfrm flipV="1">
              <a:off x="5714587" y="5534215"/>
              <a:ext cx="4471060" cy="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995628" y="5228863"/>
              <a:ext cx="42686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Вода нагрівається від сонця, й вже гарячою тече по трубах</a:t>
              </a:r>
              <a:endParaRPr lang="ru-RU" dirty="0"/>
            </a:p>
          </p:txBody>
        </p:sp>
        <p:pic>
          <p:nvPicPr>
            <p:cNvPr id="19" name="Picture 8" descr="ÐÐ°ÑÑÐ¸Ð½ÐºÐ¸ Ð¿Ð¾ Ð·Ð°Ð¿ÑÐ¾ÑÑ Ð³Ð¾ÑÑÑÐ°Ñ Ð²Ð¾Ð´Ð°"/>
            <p:cNvPicPr>
              <a:picLocks noChangeAspect="1" noChangeArrowheads="1"/>
            </p:cNvPicPr>
            <p:nvPr/>
          </p:nvPicPr>
          <p:blipFill rotWithShape="1"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96" r="26247"/>
            <a:stretch/>
          </p:blipFill>
          <p:spPr bwMode="auto">
            <a:xfrm>
              <a:off x="10185647" y="4949770"/>
              <a:ext cx="2006353" cy="1168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люс 17"/>
            <p:cNvSpPr/>
            <p:nvPr/>
          </p:nvSpPr>
          <p:spPr>
            <a:xfrm>
              <a:off x="3159238" y="5306120"/>
              <a:ext cx="486521" cy="456187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4224" y="248878"/>
            <a:ext cx="1617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chemeClr val="bg1"/>
                </a:solidFill>
              </a:rPr>
              <a:t>Вступ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022100" y="371990"/>
            <a:ext cx="47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0359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12" y="1639841"/>
            <a:ext cx="5726097" cy="457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0" y="343415"/>
            <a:ext cx="9925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Зміни температури між </a:t>
            </a:r>
            <a:r>
              <a:rPr lang="uk-UA" sz="3200" dirty="0">
                <a:solidFill>
                  <a:schemeClr val="bg1"/>
                </a:solidFill>
              </a:rPr>
              <a:t>зовнішньою та внутрішньою </a:t>
            </a:r>
            <a:r>
              <a:rPr lang="uk-UA" sz="3200" dirty="0" smtClean="0">
                <a:solidFill>
                  <a:schemeClr val="bg1"/>
                </a:solidFill>
              </a:rPr>
              <a:t>сторонами в залежності від освітлення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22099" y="371990"/>
            <a:ext cx="662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20</a:t>
            </a:r>
            <a:endParaRPr lang="ru-RU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211661" y="1933121"/>
            <a:ext cx="60819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Додаткові експерименти показали, що навіть</a:t>
            </a:r>
            <a:endParaRPr lang="ru-RU" sz="2400" dirty="0"/>
          </a:p>
          <a:p>
            <a:r>
              <a:rPr lang="uk-UA" sz="2400" dirty="0"/>
              <a:t>при похмурій погоді  різниця між зовнішньою</a:t>
            </a:r>
            <a:endParaRPr lang="ru-RU" sz="2400" dirty="0"/>
          </a:p>
          <a:p>
            <a:r>
              <a:rPr lang="uk-UA" sz="2400" dirty="0"/>
              <a:t>та внутрішньою температурою не була</a:t>
            </a:r>
            <a:endParaRPr lang="ru-RU" sz="2400" dirty="0"/>
          </a:p>
          <a:p>
            <a:r>
              <a:rPr lang="uk-UA" sz="2400" dirty="0"/>
              <a:t>меншою ніж 13 </a:t>
            </a:r>
            <a:r>
              <a:rPr lang="uk-UA" sz="2400" dirty="0">
                <a:sym typeface="Symbol" panose="05050102010706020507" pitchFamily="18" charset="2"/>
              </a:rPr>
              <a:t></a:t>
            </a:r>
            <a:r>
              <a:rPr lang="uk-UA" sz="2400" dirty="0"/>
              <a:t>C і дійсно залежала від</a:t>
            </a:r>
            <a:endParaRPr lang="ru-RU" sz="2400" dirty="0"/>
          </a:p>
          <a:p>
            <a:r>
              <a:rPr lang="uk-UA" sz="2400" dirty="0"/>
              <a:t>інтенсивності освітлення.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22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2" y="1633491"/>
            <a:ext cx="5604918" cy="44929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0" y="343415"/>
            <a:ext cx="9925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Зміни температури в установці в залежності від зовнішньої температури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22099" y="371990"/>
            <a:ext cx="662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21</a:t>
            </a:r>
            <a:endParaRPr lang="ru-RU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235700" y="1676400"/>
            <a:ext cx="47379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Але зниження температури в не меншій мірі</a:t>
            </a:r>
            <a:endParaRPr lang="ru-RU" dirty="0"/>
          </a:p>
          <a:p>
            <a:r>
              <a:rPr lang="uk-UA" dirty="0"/>
              <a:t>залежало від зовнішньої температури.</a:t>
            </a:r>
            <a:endParaRPr lang="ru-RU" dirty="0"/>
          </a:p>
          <a:p>
            <a:r>
              <a:rPr lang="uk-UA" dirty="0"/>
              <a:t>При цьому кількість шарів майже не впливала</a:t>
            </a:r>
            <a:endParaRPr lang="ru-RU" dirty="0"/>
          </a:p>
          <a:p>
            <a:r>
              <a:rPr lang="uk-UA" dirty="0"/>
              <a:t>на різницю між внутрішньою та зовнішньою</a:t>
            </a:r>
            <a:endParaRPr lang="ru-RU" dirty="0"/>
          </a:p>
          <a:p>
            <a:r>
              <a:rPr lang="uk-UA" dirty="0"/>
              <a:t>температурами.</a:t>
            </a:r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71470" y="3686493"/>
            <a:ext cx="6337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/>
              <a:t>Таким чином, навіть у похмурі дні можна отримати </a:t>
            </a:r>
            <a:r>
              <a:rPr lang="uk-UA" sz="2400" b="1" u="sng" dirty="0" smtClean="0"/>
              <a:t>додаткову</a:t>
            </a:r>
            <a:endParaRPr lang="en-US" sz="2400" b="1" u="sng" dirty="0" smtClean="0"/>
          </a:p>
          <a:p>
            <a:r>
              <a:rPr lang="uk-UA" sz="2400" b="1" u="sng" dirty="0" smtClean="0"/>
              <a:t> </a:t>
            </a:r>
            <a:r>
              <a:rPr lang="uk-UA" sz="2400" b="1" u="sng" dirty="0"/>
              <a:t>енергію, яка відповідає підвищенню температури на 15-20 </a:t>
            </a:r>
            <a:r>
              <a:rPr lang="uk-UA" sz="2400" b="1" u="sng" dirty="0">
                <a:sym typeface="Symbol" panose="05050102010706020507" pitchFamily="18" charset="2"/>
              </a:rPr>
              <a:t></a:t>
            </a:r>
            <a:r>
              <a:rPr lang="uk-UA" sz="2400" b="1" u="sng" dirty="0"/>
              <a:t>C </a:t>
            </a:r>
            <a:endParaRPr lang="en-US" sz="2400" b="1" u="sng" dirty="0" smtClean="0"/>
          </a:p>
          <a:p>
            <a:r>
              <a:rPr lang="uk-UA" sz="2400" b="1" u="sng" dirty="0" smtClean="0"/>
              <a:t>відносно </a:t>
            </a:r>
            <a:r>
              <a:rPr lang="uk-UA" sz="2400" b="1" u="sng" dirty="0"/>
              <a:t>зовнішньої температури, а у сонячний </a:t>
            </a:r>
            <a:r>
              <a:rPr lang="uk-UA" sz="2400" b="1" u="sng" dirty="0" smtClean="0"/>
              <a:t>день</a:t>
            </a:r>
            <a:endParaRPr lang="en-US" sz="2400" b="1" u="sng" dirty="0" smtClean="0"/>
          </a:p>
          <a:p>
            <a:r>
              <a:rPr lang="uk-UA" sz="2400" b="1" u="sng" dirty="0" smtClean="0"/>
              <a:t> </a:t>
            </a:r>
            <a:r>
              <a:rPr lang="uk-UA" sz="2400" b="1" u="sng" dirty="0"/>
              <a:t>температура може досягати 50 </a:t>
            </a:r>
            <a:r>
              <a:rPr lang="uk-UA" sz="2400" b="1" u="sng" dirty="0">
                <a:sym typeface="Symbol" panose="05050102010706020507" pitchFamily="18" charset="2"/>
              </a:rPr>
              <a:t></a:t>
            </a:r>
            <a:r>
              <a:rPr lang="uk-UA" sz="2400" b="1" u="sng" dirty="0"/>
              <a:t>C.</a:t>
            </a:r>
            <a:endParaRPr lang="ru-RU" sz="2400" b="1" u="sng" dirty="0"/>
          </a:p>
          <a:p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233959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22099" y="371990"/>
            <a:ext cx="662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22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43415"/>
            <a:ext cx="9925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Пропозиції щодо подальшого використовування на практиці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406" y="1702052"/>
            <a:ext cx="37242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Витрати</a:t>
            </a:r>
            <a:r>
              <a:rPr lang="en-US" sz="2000" dirty="0"/>
              <a:t>:</a:t>
            </a:r>
            <a:endParaRPr lang="ru-RU" sz="2000" dirty="0" smtClean="0"/>
          </a:p>
          <a:p>
            <a:r>
              <a:rPr lang="ru-RU" sz="2000" dirty="0" smtClean="0"/>
              <a:t>400 </a:t>
            </a:r>
            <a:r>
              <a:rPr lang="ru-RU" sz="2000" dirty="0" err="1" smtClean="0"/>
              <a:t>грн</a:t>
            </a:r>
            <a:r>
              <a:rPr lang="ru-RU" sz="2000" dirty="0" smtClean="0"/>
              <a:t>/м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 - стеклопакет</a:t>
            </a:r>
          </a:p>
          <a:p>
            <a:r>
              <a:rPr lang="ru-RU" sz="2000" dirty="0"/>
              <a:t>350-700 </a:t>
            </a:r>
            <a:r>
              <a:rPr lang="ru-RU" sz="2000" dirty="0" err="1" smtClean="0"/>
              <a:t>грн</a:t>
            </a:r>
            <a:r>
              <a:rPr lang="ru-RU" sz="2000" dirty="0" smtClean="0"/>
              <a:t>/м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– </a:t>
            </a:r>
            <a:r>
              <a:rPr lang="ru-RU" sz="2000" dirty="0" err="1" smtClean="0"/>
              <a:t>пінополістирол</a:t>
            </a:r>
            <a:endParaRPr lang="en-US" sz="2000" dirty="0" smtClean="0"/>
          </a:p>
          <a:p>
            <a:r>
              <a:rPr lang="uk-UA" sz="2000" dirty="0" smtClean="0"/>
              <a:t>Виграш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30 </a:t>
            </a:r>
            <a:r>
              <a:rPr lang="uk-UA" sz="2000" dirty="0" smtClean="0"/>
              <a:t>кВт/ч з кожних 10 </a:t>
            </a:r>
            <a:r>
              <a:rPr lang="ru-RU" sz="2000" dirty="0" smtClean="0"/>
              <a:t>м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.</a:t>
            </a:r>
          </a:p>
          <a:p>
            <a:r>
              <a:rPr lang="uk-UA" sz="2000" dirty="0" smtClean="0"/>
              <a:t>50 </a:t>
            </a:r>
            <a:r>
              <a:rPr lang="ru-RU" sz="2000" dirty="0" smtClean="0"/>
              <a:t>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природного газу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945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43415"/>
            <a:ext cx="9925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Висновки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22099" y="371990"/>
            <a:ext cx="662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23</a:t>
            </a:r>
            <a:endParaRPr lang="ru-RU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59050" y="1872833"/>
            <a:ext cx="102474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	В </a:t>
            </a:r>
            <a:r>
              <a:rPr lang="uk-UA" dirty="0"/>
              <a:t>роботі було ґрунтовно проаналізовано різні системи отримання сонячної енергії та можливі шляхи їх використання в якості енергозберігаючих </a:t>
            </a:r>
            <a:r>
              <a:rPr lang="uk-UA" dirty="0" smtClean="0"/>
              <a:t>покриттів. </a:t>
            </a:r>
            <a:endParaRPr lang="ru-RU" dirty="0"/>
          </a:p>
          <a:p>
            <a:r>
              <a:rPr lang="uk-UA" dirty="0" smtClean="0"/>
              <a:t>	Теоретично </a:t>
            </a:r>
            <a:r>
              <a:rPr lang="uk-UA" dirty="0"/>
              <a:t>обґрунтовано доцільність використання багатошарових покриттів на основі скла.</a:t>
            </a:r>
            <a:endParaRPr lang="ru-RU" dirty="0"/>
          </a:p>
          <a:p>
            <a:r>
              <a:rPr lang="uk-UA" dirty="0" smtClean="0"/>
              <a:t>	Запропоновано </a:t>
            </a:r>
            <a:r>
              <a:rPr lang="uk-UA" dirty="0"/>
              <a:t>конструкція лабораторної установки та методика дослідження характеристик таких покриттів.</a:t>
            </a:r>
            <a:endParaRPr lang="ru-RU" dirty="0"/>
          </a:p>
          <a:p>
            <a:r>
              <a:rPr lang="uk-UA" dirty="0" smtClean="0"/>
              <a:t>	Проведено </a:t>
            </a:r>
            <a:r>
              <a:rPr lang="uk-UA" dirty="0"/>
              <a:t>лабораторні дослідження та отримано експериментальні дані, що показали ефективність таких покриттів.</a:t>
            </a:r>
            <a:endParaRPr lang="ru-RU" dirty="0"/>
          </a:p>
          <a:p>
            <a:r>
              <a:rPr lang="uk-UA" dirty="0" smtClean="0"/>
              <a:t>	Надано </a:t>
            </a:r>
            <a:r>
              <a:rPr lang="uk-UA" dirty="0"/>
              <a:t>рекомендації щодо практичного застосування багатошарових покриттів та подальших досліджень у цьому напрямку.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5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1" y="418875"/>
            <a:ext cx="8762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err="1" smtClean="0">
                <a:solidFill>
                  <a:schemeClr val="bg1"/>
                </a:solidFill>
              </a:rPr>
              <a:t>Геліосистема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013" y="1443775"/>
            <a:ext cx="11451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err="1" smtClean="0"/>
              <a:t>Геліосистема</a:t>
            </a:r>
            <a:r>
              <a:rPr lang="uk-UA" sz="2000" dirty="0" smtClean="0"/>
              <a:t> – </a:t>
            </a:r>
            <a:r>
              <a:rPr lang="ru-RU" sz="2000" dirty="0" err="1" smtClean="0"/>
              <a:t>пристрій</a:t>
            </a:r>
            <a:r>
              <a:rPr lang="ru-RU" sz="2000" dirty="0" smtClean="0"/>
              <a:t> </a:t>
            </a:r>
            <a:r>
              <a:rPr lang="ru-RU" sz="2000" dirty="0"/>
              <a:t>для </a:t>
            </a:r>
            <a:r>
              <a:rPr lang="ru-RU" sz="2000" dirty="0" err="1"/>
              <a:t>перетворення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 </a:t>
            </a:r>
            <a:r>
              <a:rPr lang="ru-RU" sz="2000" dirty="0" err="1"/>
              <a:t>сонячної</a:t>
            </a:r>
            <a:r>
              <a:rPr lang="ru-RU" sz="2000" dirty="0"/>
              <a:t> </a:t>
            </a:r>
            <a:r>
              <a:rPr lang="ru-RU" sz="2000" dirty="0" err="1"/>
              <a:t>радіації</a:t>
            </a:r>
            <a:r>
              <a:rPr lang="ru-RU" sz="2000" dirty="0"/>
              <a:t> в </a:t>
            </a:r>
            <a:r>
              <a:rPr lang="ru-RU" sz="2000" dirty="0" err="1"/>
              <a:t>інші</a:t>
            </a:r>
            <a:r>
              <a:rPr lang="ru-RU" sz="2000" dirty="0"/>
              <a:t>, </a:t>
            </a:r>
            <a:r>
              <a:rPr lang="ru-RU" sz="2000" dirty="0" err="1"/>
              <a:t>зручні</a:t>
            </a:r>
            <a:r>
              <a:rPr lang="ru-RU" sz="2000" dirty="0"/>
              <a:t> для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62775" y="4829175"/>
            <a:ext cx="4629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Як</a:t>
            </a:r>
            <a:r>
              <a:rPr lang="uk-UA" dirty="0" smtClean="0"/>
              <a:t>і напряму використовують сонячну енергію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27906" y="4829175"/>
            <a:ext cx="540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Механізми, або видозмінюють сонячну енергію, </a:t>
            </a:r>
            <a:r>
              <a:rPr lang="uk-UA" dirty="0"/>
              <a:t>для </a:t>
            </a:r>
            <a:r>
              <a:rPr lang="uk-UA" dirty="0" smtClean="0"/>
              <a:t>подальшого застосування.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1022100" y="371990"/>
            <a:ext cx="47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3</a:t>
            </a:r>
            <a:endParaRPr lang="ru-RU" sz="3200" b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576552" y="2050019"/>
            <a:ext cx="9700923" cy="2780385"/>
            <a:chOff x="576552" y="2050019"/>
            <a:chExt cx="9700923" cy="2780385"/>
          </a:xfrm>
        </p:grpSpPr>
        <p:sp>
          <p:nvSpPr>
            <p:cNvPr id="6" name="TextBox 5"/>
            <p:cNvSpPr txBox="1"/>
            <p:nvPr/>
          </p:nvSpPr>
          <p:spPr>
            <a:xfrm>
              <a:off x="4535223" y="2050019"/>
              <a:ext cx="14933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err="1"/>
                <a:t>Геліосистеми</a:t>
              </a:r>
              <a:endParaRPr lang="ru-RU" dirty="0"/>
            </a:p>
          </p:txBody>
        </p:sp>
        <p:cxnSp>
          <p:nvCxnSpPr>
            <p:cNvPr id="8" name="Прямая со стрелкой 7"/>
            <p:cNvCxnSpPr>
              <a:stCxn id="6" idx="2"/>
            </p:cNvCxnSpPr>
            <p:nvPr/>
          </p:nvCxnSpPr>
          <p:spPr>
            <a:xfrm flipH="1">
              <a:off x="2724150" y="2419351"/>
              <a:ext cx="2557752" cy="18192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>
              <a:stCxn id="6" idx="2"/>
            </p:cNvCxnSpPr>
            <p:nvPr/>
          </p:nvCxnSpPr>
          <p:spPr>
            <a:xfrm>
              <a:off x="5281902" y="2419351"/>
              <a:ext cx="2557752" cy="18192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143125" y="432435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/>
                <a:t>Активні</a:t>
              </a:r>
              <a:endParaRPr lang="ru-RU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00950" y="4324350"/>
              <a:ext cx="96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/>
                <a:t>Пасивні</a:t>
              </a:r>
              <a:endParaRPr lang="ru-RU" b="1" dirty="0"/>
            </a:p>
          </p:txBody>
        </p:sp>
        <p:pic>
          <p:nvPicPr>
            <p:cNvPr id="24" name="Picture 2" descr="ÐÐ°ÑÑÐ¸Ð½ÐºÐ¸ Ð¿Ð¾ Ð·Ð°Ð¿ÑÐ¾ÑÑ Ð¿Ð°ÑÑÐ¸Ð²Ð½ÑÐ¹ Ð´Ð¾Ð¼"/>
            <p:cNvPicPr>
              <a:picLocks noChangeAspect="1" noChangeArrowheads="1"/>
            </p:cNvPicPr>
            <p:nvPr/>
          </p:nvPicPr>
          <p:blipFill rotWithShape="1"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32" r="13820"/>
            <a:stretch/>
          </p:blipFill>
          <p:spPr bwMode="auto">
            <a:xfrm>
              <a:off x="8877300" y="3481510"/>
              <a:ext cx="1400175" cy="1348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ÐÐ°ÑÑÐ¸Ð½ÐºÐ¸ Ð¿Ð¾ Ð·Ð°Ð¿ÑÐ¾ÑÑ Ð¿Ð»Ð¾ÑÐºÐ¸Ðµ  ÐºÐ¾Ð»Ð»ÐµÐºÑÐ¾ÑÑ"/>
            <p:cNvPicPr>
              <a:picLocks noChangeAspect="1" noChangeArrowheads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552" y="3863905"/>
              <a:ext cx="1628775" cy="9652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961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337813"/>
            <a:ext cx="4722145" cy="287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022100" y="371990"/>
            <a:ext cx="47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4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82392" y="371990"/>
            <a:ext cx="3056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1Фотоелементи</a:t>
            </a:r>
            <a:endParaRPr lang="ru-RU" sz="3200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4838330" y="1498502"/>
            <a:ext cx="2161527" cy="542622"/>
            <a:chOff x="4838330" y="1498502"/>
            <a:chExt cx="2161527" cy="542622"/>
          </a:xfrm>
        </p:grpSpPr>
        <p:sp>
          <p:nvSpPr>
            <p:cNvPr id="14" name="TextBox 13"/>
            <p:cNvSpPr txBox="1"/>
            <p:nvPr/>
          </p:nvSpPr>
          <p:spPr>
            <a:xfrm>
              <a:off x="5290735" y="1517904"/>
              <a:ext cx="1709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Переваги</a:t>
              </a:r>
              <a:r>
                <a:rPr lang="en-US" sz="2800" dirty="0" smtClean="0"/>
                <a:t>:</a:t>
              </a:r>
              <a:endParaRPr lang="ru-RU" sz="2800" dirty="0"/>
            </a:p>
          </p:txBody>
        </p:sp>
        <p:sp>
          <p:nvSpPr>
            <p:cNvPr id="15" name="Плюс 14"/>
            <p:cNvSpPr/>
            <p:nvPr/>
          </p:nvSpPr>
          <p:spPr>
            <a:xfrm>
              <a:off x="4838330" y="1498502"/>
              <a:ext cx="527980" cy="542621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038344" y="2084832"/>
            <a:ext cx="3566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sz="2000" dirty="0" smtClean="0"/>
              <a:t>Ефективно виробляють електрострум</a:t>
            </a:r>
          </a:p>
          <a:p>
            <a:pPr marL="342900" indent="-342900">
              <a:buAutoNum type="arabicParenR"/>
            </a:pPr>
            <a:r>
              <a:rPr lang="uk-UA" sz="2000" dirty="0" smtClean="0"/>
              <a:t>Прості в обслуговуванні</a:t>
            </a:r>
          </a:p>
          <a:p>
            <a:endParaRPr lang="ru-RU" sz="20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4838330" y="3943852"/>
            <a:ext cx="2210748" cy="547507"/>
            <a:chOff x="4838330" y="3943852"/>
            <a:chExt cx="2210748" cy="547507"/>
          </a:xfrm>
        </p:grpSpPr>
        <p:sp>
          <p:nvSpPr>
            <p:cNvPr id="19" name="Минус 18"/>
            <p:cNvSpPr/>
            <p:nvPr/>
          </p:nvSpPr>
          <p:spPr>
            <a:xfrm>
              <a:off x="4838330" y="3943852"/>
              <a:ext cx="531417" cy="54750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66310" y="3943852"/>
              <a:ext cx="1682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Недоліки</a:t>
              </a:r>
              <a:r>
                <a:rPr lang="en-US" sz="2800" dirty="0"/>
                <a:t>:</a:t>
              </a:r>
              <a:endParaRPr lang="ru-RU" sz="28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838330" y="4664669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r>
              <a:rPr lang="uk-UA" dirty="0"/>
              <a:t> </a:t>
            </a:r>
            <a:r>
              <a:rPr lang="uk-UA" dirty="0" smtClean="0"/>
              <a:t>Ефективно </a:t>
            </a:r>
            <a:r>
              <a:rPr lang="uk-UA" dirty="0"/>
              <a:t>виробляють електрострум лише в сонячні дні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77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2392" y="371990"/>
            <a:ext cx="3752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2Сонячні колектори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22100" y="371990"/>
            <a:ext cx="47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5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88924" y="1812474"/>
            <a:ext cx="3439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Сонячні колектори</a:t>
            </a:r>
            <a:endParaRPr lang="ru-RU" sz="3200" dirty="0"/>
          </a:p>
        </p:txBody>
      </p:sp>
      <p:cxnSp>
        <p:nvCxnSpPr>
          <p:cNvPr id="8" name="Прямая со стрелкой 7"/>
          <p:cNvCxnSpPr>
            <a:stCxn id="6" idx="2"/>
          </p:cNvCxnSpPr>
          <p:nvPr/>
        </p:nvCxnSpPr>
        <p:spPr>
          <a:xfrm flipH="1">
            <a:off x="1057508" y="2397249"/>
            <a:ext cx="4151374" cy="1469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6" idx="2"/>
            <a:endCxn id="21" idx="0"/>
          </p:cNvCxnSpPr>
          <p:nvPr/>
        </p:nvCxnSpPr>
        <p:spPr>
          <a:xfrm flipH="1">
            <a:off x="2955701" y="2397249"/>
            <a:ext cx="2253181" cy="21826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90608" y="2397249"/>
            <a:ext cx="319872" cy="210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2"/>
          </p:cNvCxnSpPr>
          <p:nvPr/>
        </p:nvCxnSpPr>
        <p:spPr>
          <a:xfrm>
            <a:off x="5208882" y="2397249"/>
            <a:ext cx="2592093" cy="1774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8042" y="388441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Плоскі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422478" y="4579858"/>
            <a:ext cx="1066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Вакуумні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954879" y="4658391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Повітряні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800975" y="4171950"/>
            <a:ext cx="1290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Інтегровані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5182354" y="2388483"/>
            <a:ext cx="53056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ÐÐ°ÑÑÐ¸Ð½ÐºÐ¸ Ð¿Ð¾ Ð·Ð°Ð¿ÑÐ¾ÑÑ Ð¿Ð»Ð¾ÑÐºÐ¸Ðµ  ÐºÐ¾Ð»Ð»ÐµÐºÑÐ¾ÑÑ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83" y="4506772"/>
            <a:ext cx="1628775" cy="96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ÐÐ°ÑÑÐ¸Ð½ÐºÐ¸ Ð¿Ð¾ Ð·Ð°Ð¿ÑÐ¾ÑÑ Ð²Ð°ÐºÑÑÐ¼Ð½ÑÐµ ÐºÐ¾Ð»Ð»ÐµÐºÑÐ¾ÑÑ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719" y="4949190"/>
            <a:ext cx="1595047" cy="1127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91" r="20690"/>
          <a:stretch/>
        </p:blipFill>
        <p:spPr bwMode="auto">
          <a:xfrm>
            <a:off x="4801796" y="5067680"/>
            <a:ext cx="936188" cy="179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ÐÐ°ÑÑÐ¸Ð½ÐºÐ¸ Ð¿Ð¾ Ð·Ð°Ð¿ÑÐ¾ÑÑ Ð¸Ð½ÑÐµÐ³ÑÐ¸ÑÐ¾Ð²Ð°Ð½Ð½ÑÐµ ÐºÐ¾Ð»Ð»ÐµÐºÑÐ¾ÑÑ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248" y="4623164"/>
            <a:ext cx="1927008" cy="192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5235410" y="2412187"/>
            <a:ext cx="4537240" cy="16364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899182" y="3987284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Відкриті</a:t>
            </a:r>
            <a:endParaRPr lang="ru-RU" dirty="0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27" t="4226" r="1408" b="3291"/>
          <a:stretch/>
        </p:blipFill>
        <p:spPr>
          <a:xfrm>
            <a:off x="9977435" y="4406639"/>
            <a:ext cx="2037660" cy="136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5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  <p:bldP spid="25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Ð¿Ð»Ð¾ÑÐºÐ¸Ðµ  ÐºÐ¾Ð»Ð»ÐµÐºÑÐ¾ÑÑ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0651"/>
            <a:ext cx="4646355" cy="310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466" y="371990"/>
            <a:ext cx="5147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2.1Плоскі сонячні колектори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22100" y="371990"/>
            <a:ext cx="47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6</a:t>
            </a:r>
            <a:endParaRPr lang="ru-RU" sz="3200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838330" y="1498502"/>
            <a:ext cx="2161527" cy="542622"/>
            <a:chOff x="4838330" y="1498502"/>
            <a:chExt cx="2161527" cy="542622"/>
          </a:xfrm>
        </p:grpSpPr>
        <p:sp>
          <p:nvSpPr>
            <p:cNvPr id="8" name="TextBox 7"/>
            <p:cNvSpPr txBox="1"/>
            <p:nvPr/>
          </p:nvSpPr>
          <p:spPr>
            <a:xfrm>
              <a:off x="5290735" y="1517904"/>
              <a:ext cx="1709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Переваги</a:t>
              </a:r>
              <a:r>
                <a:rPr lang="en-US" sz="2800" dirty="0" smtClean="0"/>
                <a:t>:</a:t>
              </a:r>
              <a:endParaRPr lang="ru-RU" sz="2800" dirty="0"/>
            </a:p>
          </p:txBody>
        </p:sp>
        <p:sp>
          <p:nvSpPr>
            <p:cNvPr id="9" name="Плюс 8"/>
            <p:cNvSpPr/>
            <p:nvPr/>
          </p:nvSpPr>
          <p:spPr>
            <a:xfrm>
              <a:off x="4838330" y="1498502"/>
              <a:ext cx="527980" cy="542621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38330" y="3943852"/>
            <a:ext cx="2210748" cy="547507"/>
            <a:chOff x="4838330" y="3943852"/>
            <a:chExt cx="2210748" cy="547507"/>
          </a:xfrm>
        </p:grpSpPr>
        <p:sp>
          <p:nvSpPr>
            <p:cNvPr id="11" name="Минус 10"/>
            <p:cNvSpPr/>
            <p:nvPr/>
          </p:nvSpPr>
          <p:spPr>
            <a:xfrm>
              <a:off x="4838330" y="3943852"/>
              <a:ext cx="531417" cy="54750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66310" y="3943852"/>
              <a:ext cx="1682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Недоліки</a:t>
              </a:r>
              <a:r>
                <a:rPr lang="en-US" sz="2800" dirty="0"/>
                <a:t>:</a:t>
              </a:r>
              <a:endParaRPr lang="ru-RU" sz="28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838330" y="2346155"/>
            <a:ext cx="3668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uk-UA" sz="2000" dirty="0" smtClean="0"/>
              <a:t>Проста і надійна конструкція</a:t>
            </a:r>
          </a:p>
          <a:p>
            <a:pPr marL="342900" indent="-342900">
              <a:buAutoNum type="arabicParenR"/>
            </a:pPr>
            <a:r>
              <a:rPr lang="uk-UA" sz="2000" dirty="0" smtClean="0"/>
              <a:t>Висока довговічність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38330" y="4491359"/>
            <a:ext cx="71155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sz="2000" dirty="0" smtClean="0"/>
              <a:t>Низька продуктивність в зимовий час</a:t>
            </a:r>
          </a:p>
          <a:p>
            <a:pPr marL="342900" indent="-342900">
              <a:buAutoNum type="arabicParenR"/>
            </a:pPr>
            <a:r>
              <a:rPr lang="uk-UA" sz="2000" dirty="0" smtClean="0"/>
              <a:t>Максимальна ефективність досягається лише при попаданні променів під прямим кутом</a:t>
            </a:r>
          </a:p>
          <a:p>
            <a:pPr marL="342900" indent="-342900">
              <a:buAutoNum type="arabicParenR"/>
            </a:pPr>
            <a:r>
              <a:rPr lang="uk-UA" sz="2000" dirty="0" smtClean="0"/>
              <a:t>Потребує періодичного очищення </a:t>
            </a:r>
            <a:endParaRPr lang="uk-UA" sz="20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uk-UA" sz="2000" dirty="0" smtClean="0"/>
              <a:t>У випадку пошкодження системи необхідно проводити повну заміну пристрою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1581150" y="3829051"/>
            <a:ext cx="1114425" cy="17621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04825" y="3219451"/>
            <a:ext cx="2190750" cy="12476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11885" y="4467072"/>
            <a:ext cx="189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Матова поверхня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27200" y="5659762"/>
            <a:ext cx="170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Трубки з водою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44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22100" y="371990"/>
            <a:ext cx="47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7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11466" y="371990"/>
            <a:ext cx="5989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2.2Вакуумні сонячні колектори. Різновиди</a:t>
            </a:r>
            <a:endParaRPr lang="ru-RU" sz="3200" dirty="0">
              <a:solidFill>
                <a:schemeClr val="bg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69907" y="1558350"/>
            <a:ext cx="8075284" cy="2281794"/>
            <a:chOff x="1269907" y="1558350"/>
            <a:chExt cx="8075284" cy="2281794"/>
          </a:xfrm>
        </p:grpSpPr>
        <p:sp>
          <p:nvSpPr>
            <p:cNvPr id="7" name="TextBox 6"/>
            <p:cNvSpPr txBox="1"/>
            <p:nvPr/>
          </p:nvSpPr>
          <p:spPr>
            <a:xfrm>
              <a:off x="2962275" y="1558350"/>
              <a:ext cx="49018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/>
                <a:t>2.1Вакуумні сонячні </a:t>
              </a:r>
              <a:r>
                <a:rPr lang="uk-UA" sz="2800" dirty="0" smtClean="0"/>
                <a:t>колектори</a:t>
              </a:r>
              <a:endParaRPr lang="ru-RU" sz="2800" dirty="0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1605985" y="2081569"/>
              <a:ext cx="3793953" cy="12998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7" idx="2"/>
            </p:cNvCxnSpPr>
            <p:nvPr/>
          </p:nvCxnSpPr>
          <p:spPr>
            <a:xfrm>
              <a:off x="5413203" y="2081570"/>
              <a:ext cx="3387897" cy="12236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5386674" y="2058710"/>
              <a:ext cx="53056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69907" y="3470812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Плоскі</a:t>
              </a:r>
              <a:endParaRPr lang="ru-RU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57008" y="3412425"/>
              <a:ext cx="1088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Трубчасті</a:t>
              </a:r>
              <a:endParaRPr lang="ru-RU" dirty="0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878550" y="3889008"/>
            <a:ext cx="4729533" cy="2231588"/>
            <a:chOff x="6878550" y="3889008"/>
            <a:chExt cx="4729533" cy="2231588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7905750" y="3889008"/>
              <a:ext cx="1790700" cy="1201006"/>
              <a:chOff x="2686050" y="3305174"/>
              <a:chExt cx="1790700" cy="1201006"/>
            </a:xfrm>
          </p:grpSpPr>
          <p:cxnSp>
            <p:nvCxnSpPr>
              <p:cNvPr id="29" name="Прямая со стрелкой 28"/>
              <p:cNvCxnSpPr/>
              <p:nvPr/>
            </p:nvCxnSpPr>
            <p:spPr>
              <a:xfrm flipH="1">
                <a:off x="2686050" y="3305175"/>
                <a:ext cx="830176" cy="12010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>
                <a:off x="3516226" y="3305175"/>
                <a:ext cx="960524" cy="12010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Овал 30"/>
              <p:cNvSpPr/>
              <p:nvPr/>
            </p:nvSpPr>
            <p:spPr>
              <a:xfrm>
                <a:off x="3496331" y="3305174"/>
                <a:ext cx="53056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878550" y="5197266"/>
              <a:ext cx="19225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З</a:t>
              </a:r>
              <a:r>
                <a:rPr lang="uk-UA" dirty="0" smtClean="0"/>
                <a:t> </a:t>
              </a:r>
              <a:r>
                <a:rPr lang="uk-UA" dirty="0"/>
                <a:t>прямою </a:t>
              </a:r>
              <a:r>
                <a:rPr lang="uk-UA" dirty="0" smtClean="0"/>
                <a:t>теплопередачою </a:t>
              </a:r>
              <a:r>
                <a:rPr lang="uk-UA" dirty="0"/>
                <a:t>воді</a:t>
              </a:r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685534" y="5197266"/>
              <a:ext cx="19225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Без прямої теплопередачі </a:t>
              </a:r>
              <a:r>
                <a:rPr lang="uk-UA" dirty="0"/>
                <a:t>воді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37531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6591" y="352940"/>
            <a:ext cx="7082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2.2.1Вакуумні плоскі сонячні колектори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22100" y="371990"/>
            <a:ext cx="47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8</a:t>
            </a:r>
            <a:endParaRPr lang="ru-RU" sz="3200" b="1" dirty="0"/>
          </a:p>
        </p:txBody>
      </p:sp>
      <p:pic>
        <p:nvPicPr>
          <p:cNvPr id="5122" name="Picture 2" descr="ÐÐ°ÑÑÐ¸Ð½ÐºÐ¸ Ð¿Ð¾ Ð·Ð°Ð¿ÑÐ¾ÑÑ ÐÐ°ÐºÑÑÐ¼Ð½Ñ Ð¿Ð»Ð¾ÑÐºÑ ÑÐ¾Ð½ÑÑÐ½Ñ ÐºÐ¾Ð»ÐµÐºÑÐ¾ÑÐ¸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9" b="7812"/>
          <a:stretch/>
        </p:blipFill>
        <p:spPr bwMode="auto">
          <a:xfrm>
            <a:off x="0" y="1314451"/>
            <a:ext cx="4838330" cy="327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Группа 13"/>
          <p:cNvGrpSpPr/>
          <p:nvPr/>
        </p:nvGrpSpPr>
        <p:grpSpPr>
          <a:xfrm>
            <a:off x="5249897" y="1361201"/>
            <a:ext cx="5625249" cy="3397230"/>
            <a:chOff x="5249897" y="1361201"/>
            <a:chExt cx="6215041" cy="361950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/>
            <a:stretch>
              <a:fillRect/>
            </a:stretch>
          </p:blipFill>
          <p:spPr>
            <a:xfrm>
              <a:off x="5264163" y="1361201"/>
              <a:ext cx="6200775" cy="36195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264164" y="3538121"/>
              <a:ext cx="1974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/>
                <a:t>Вакуумний шар</a:t>
              </a:r>
              <a:endParaRPr lang="ru-RU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49897" y="3001674"/>
              <a:ext cx="1974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/>
                <a:t>Загартоване скло</a:t>
              </a:r>
              <a:endParaRPr lang="ru-RU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64163" y="3914857"/>
              <a:ext cx="25368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/>
                <a:t>Теплоізоляційний шар</a:t>
              </a:r>
              <a:endParaRPr lang="ru-RU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64164" y="4432371"/>
              <a:ext cx="1974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/>
                <a:t>Трубки з водою</a:t>
              </a:r>
              <a:endParaRPr lang="ru-RU" sz="16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0" y="4691459"/>
            <a:ext cx="2161527" cy="542622"/>
            <a:chOff x="4838330" y="1498502"/>
            <a:chExt cx="2161527" cy="542622"/>
          </a:xfrm>
        </p:grpSpPr>
        <p:sp>
          <p:nvSpPr>
            <p:cNvPr id="12" name="TextBox 11"/>
            <p:cNvSpPr txBox="1"/>
            <p:nvPr/>
          </p:nvSpPr>
          <p:spPr>
            <a:xfrm>
              <a:off x="5290735" y="1517904"/>
              <a:ext cx="1709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Переваги</a:t>
              </a:r>
              <a:r>
                <a:rPr lang="en-US" sz="2800" dirty="0" smtClean="0"/>
                <a:t>:</a:t>
              </a:r>
              <a:endParaRPr lang="ru-RU" sz="2800" dirty="0"/>
            </a:p>
          </p:txBody>
        </p:sp>
        <p:sp>
          <p:nvSpPr>
            <p:cNvPr id="15" name="Плюс 14"/>
            <p:cNvSpPr/>
            <p:nvPr/>
          </p:nvSpPr>
          <p:spPr>
            <a:xfrm>
              <a:off x="4838330" y="1498502"/>
              <a:ext cx="527980" cy="542621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896356" y="4723461"/>
            <a:ext cx="2210748" cy="547507"/>
            <a:chOff x="4838330" y="3943852"/>
            <a:chExt cx="2210748" cy="547507"/>
          </a:xfrm>
        </p:grpSpPr>
        <p:sp>
          <p:nvSpPr>
            <p:cNvPr id="20" name="Минус 19"/>
            <p:cNvSpPr/>
            <p:nvPr/>
          </p:nvSpPr>
          <p:spPr>
            <a:xfrm>
              <a:off x="4838330" y="3943852"/>
              <a:ext cx="531417" cy="54750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6310" y="3943852"/>
              <a:ext cx="1682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Недоліки</a:t>
              </a:r>
              <a:r>
                <a:rPr lang="en-US" sz="2800" dirty="0"/>
                <a:t>:</a:t>
              </a:r>
              <a:endParaRPr lang="ru-RU" sz="28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96357" y="5432892"/>
            <a:ext cx="5295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Дуже дорогий</a:t>
            </a:r>
          </a:p>
          <a:p>
            <a:pPr marL="342900" indent="-342900">
              <a:buAutoNum type="arabicParenR"/>
            </a:pPr>
            <a:r>
              <a:rPr lang="uk-UA" dirty="0" smtClean="0"/>
              <a:t>Його складно встановлювати і експлуатувати</a:t>
            </a:r>
          </a:p>
          <a:p>
            <a:pPr marL="342900" indent="-342900">
              <a:buAutoNum type="arabicParenR"/>
            </a:pPr>
            <a:r>
              <a:rPr lang="uk-UA" dirty="0" smtClean="0"/>
              <a:t>При розгерметизації потрібно міняти увесь колектор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" y="5432892"/>
            <a:ext cx="4838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Має високу продуктивність у порівнянні з іншими плоскими колекторами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42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6591" y="352940"/>
            <a:ext cx="7576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2.2.2Вакуумні трубчасті сонячні колектори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100" y="371990"/>
            <a:ext cx="47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9</a:t>
            </a:r>
            <a:endParaRPr lang="ru-RU" sz="3200" b="1" dirty="0"/>
          </a:p>
        </p:txBody>
      </p:sp>
      <p:pic>
        <p:nvPicPr>
          <p:cNvPr id="1026" name="Picture 2" descr="ÐÐ°ÑÑÐ¸Ð½ÐºÐ¸ Ð¿Ð¾ Ð·Ð°Ð¿ÑÐ¾ÑÑ ÐÐ°ÐºÑÑÐ¼Ð½Ñ ÑÑÑÐ±ÑÐ°ÑÑÑ ÑÐ¾Ð½ÑÑÐ½Ñ ÐºÐ¾Ð»ÐµÐºÑÐ¾ÑÐ¸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8" r="21573" b="17353"/>
          <a:stretch/>
        </p:blipFill>
        <p:spPr bwMode="auto">
          <a:xfrm>
            <a:off x="0" y="1345699"/>
            <a:ext cx="3081528" cy="291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ÐÐ°ÐºÑÑÐ¼Ð½Ñ ÑÑÑÐ±ÑÐ°ÑÑÑ ÑÐ¾Ð½ÑÑÐ½Ñ ÐºÐ¾Ð»ÐµÐºÑÐ¾ÑÐ¸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" t="5935" b="5981"/>
          <a:stretch/>
        </p:blipFill>
        <p:spPr bwMode="auto">
          <a:xfrm>
            <a:off x="8970264" y="1345699"/>
            <a:ext cx="3221736" cy="296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9147996" y="1511756"/>
            <a:ext cx="374904" cy="3459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15733" y="1454319"/>
            <a:ext cx="374904" cy="3459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7402" y="2821071"/>
            <a:ext cx="522122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 smtClean="0"/>
              <a:t>1 – вакуумний колектор з прямою теплопередачою воді</a:t>
            </a:r>
          </a:p>
          <a:p>
            <a:r>
              <a:rPr lang="uk-UA" dirty="0" smtClean="0"/>
              <a:t>2 – вакуумний колектор без прямої теплопередачі воді</a:t>
            </a:r>
          </a:p>
          <a:p>
            <a:r>
              <a:rPr lang="uk-UA" dirty="0" smtClean="0"/>
              <a:t>3 </a:t>
            </a:r>
            <a:r>
              <a:rPr lang="uk-UA" dirty="0"/>
              <a:t>– </a:t>
            </a:r>
            <a:r>
              <a:rPr lang="uk-UA" dirty="0" err="1" smtClean="0"/>
              <a:t>термотрубка</a:t>
            </a:r>
            <a:endParaRPr lang="uk-UA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0" y="4416190"/>
            <a:ext cx="2161527" cy="542622"/>
            <a:chOff x="4838330" y="1498502"/>
            <a:chExt cx="2161527" cy="542622"/>
          </a:xfrm>
        </p:grpSpPr>
        <p:sp>
          <p:nvSpPr>
            <p:cNvPr id="13" name="TextBox 12"/>
            <p:cNvSpPr txBox="1"/>
            <p:nvPr/>
          </p:nvSpPr>
          <p:spPr>
            <a:xfrm>
              <a:off x="5290735" y="1517904"/>
              <a:ext cx="1709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Переваги</a:t>
              </a:r>
              <a:r>
                <a:rPr lang="en-US" sz="2800" dirty="0" smtClean="0"/>
                <a:t>:</a:t>
              </a:r>
              <a:endParaRPr lang="ru-RU" sz="2800" dirty="0"/>
            </a:p>
          </p:txBody>
        </p:sp>
        <p:sp>
          <p:nvSpPr>
            <p:cNvPr id="14" name="Плюс 13"/>
            <p:cNvSpPr/>
            <p:nvPr/>
          </p:nvSpPr>
          <p:spPr>
            <a:xfrm>
              <a:off x="4838330" y="1498502"/>
              <a:ext cx="527980" cy="542621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-46736" y="5336661"/>
            <a:ext cx="2210748" cy="547507"/>
            <a:chOff x="4838330" y="3943852"/>
            <a:chExt cx="2210748" cy="547507"/>
          </a:xfrm>
        </p:grpSpPr>
        <p:sp>
          <p:nvSpPr>
            <p:cNvPr id="16" name="Минус 15"/>
            <p:cNvSpPr/>
            <p:nvPr/>
          </p:nvSpPr>
          <p:spPr>
            <a:xfrm>
              <a:off x="4838330" y="3943852"/>
              <a:ext cx="531417" cy="54750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66310" y="3943852"/>
              <a:ext cx="1682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Недоліки</a:t>
              </a:r>
              <a:r>
                <a:rPr lang="en-US" sz="2800" dirty="0"/>
                <a:t>:</a:t>
              </a:r>
              <a:endParaRPr lang="ru-RU" sz="28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651549" y="4491962"/>
            <a:ext cx="2161527" cy="542622"/>
            <a:chOff x="4838330" y="1498502"/>
            <a:chExt cx="2161527" cy="542622"/>
          </a:xfrm>
        </p:grpSpPr>
        <p:sp>
          <p:nvSpPr>
            <p:cNvPr id="19" name="TextBox 18"/>
            <p:cNvSpPr txBox="1"/>
            <p:nvPr/>
          </p:nvSpPr>
          <p:spPr>
            <a:xfrm>
              <a:off x="5290735" y="1517904"/>
              <a:ext cx="1709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Переваги</a:t>
              </a:r>
              <a:r>
                <a:rPr lang="en-US" sz="2800" dirty="0" smtClean="0"/>
                <a:t>:</a:t>
              </a:r>
              <a:endParaRPr lang="ru-RU" sz="2800" dirty="0"/>
            </a:p>
          </p:txBody>
        </p:sp>
        <p:sp>
          <p:nvSpPr>
            <p:cNvPr id="20" name="Плюс 19"/>
            <p:cNvSpPr/>
            <p:nvPr/>
          </p:nvSpPr>
          <p:spPr>
            <a:xfrm>
              <a:off x="4838330" y="1498502"/>
              <a:ext cx="527980" cy="542621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613943" y="5302122"/>
            <a:ext cx="2210748" cy="547507"/>
            <a:chOff x="4838330" y="3943852"/>
            <a:chExt cx="2210748" cy="547507"/>
          </a:xfrm>
        </p:grpSpPr>
        <p:sp>
          <p:nvSpPr>
            <p:cNvPr id="22" name="Минус 21"/>
            <p:cNvSpPr/>
            <p:nvPr/>
          </p:nvSpPr>
          <p:spPr>
            <a:xfrm>
              <a:off x="4838330" y="3943852"/>
              <a:ext cx="531417" cy="54750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66310" y="3943852"/>
              <a:ext cx="1682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Недоліки</a:t>
              </a:r>
              <a:r>
                <a:rPr lang="en-US" sz="2800" dirty="0"/>
                <a:t>:</a:t>
              </a:r>
              <a:endParaRPr lang="ru-RU" sz="28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10748" y="4561122"/>
            <a:ext cx="16514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dirty="0" smtClean="0"/>
              <a:t>1)Високий ККД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968916" y="4482502"/>
            <a:ext cx="31080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 smtClean="0"/>
              <a:t>1)Висока </a:t>
            </a:r>
            <a:r>
              <a:rPr lang="uk-UA" dirty="0" err="1" smtClean="0"/>
              <a:t>ремонтопригодність</a:t>
            </a:r>
            <a:r>
              <a:rPr lang="uk-UA" dirty="0" smtClean="0"/>
              <a:t> системи</a:t>
            </a:r>
          </a:p>
        </p:txBody>
      </p:sp>
      <p:sp>
        <p:nvSpPr>
          <p:cNvPr id="9" name="Цилиндр 8"/>
          <p:cNvSpPr/>
          <p:nvPr/>
        </p:nvSpPr>
        <p:spPr>
          <a:xfrm rot="7379693">
            <a:off x="4817468" y="1448791"/>
            <a:ext cx="514905" cy="1271042"/>
          </a:xfrm>
          <a:prstGeom prst="can">
            <a:avLst>
              <a:gd name="adj" fmla="val 94109"/>
            </a:avLst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5651549" y="2209099"/>
            <a:ext cx="492929" cy="976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163627" y="2267100"/>
            <a:ext cx="1233996" cy="138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3161945" y="2339147"/>
            <a:ext cx="1596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Рідина-теплоносій</a:t>
            </a:r>
            <a:endParaRPr lang="ru-RU" sz="1400" dirty="0"/>
          </a:p>
        </p:txBody>
      </p:sp>
      <p:sp>
        <p:nvSpPr>
          <p:cNvPr id="1025" name="TextBox 1024"/>
          <p:cNvSpPr txBox="1"/>
          <p:nvPr/>
        </p:nvSpPr>
        <p:spPr>
          <a:xfrm>
            <a:off x="6147928" y="2073260"/>
            <a:ext cx="2329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Ізоляційний вакуумний </a:t>
            </a:r>
            <a:r>
              <a:rPr lang="uk-UA" sz="1400" dirty="0" err="1" smtClean="0"/>
              <a:t>щар</a:t>
            </a:r>
            <a:endParaRPr lang="ru-RU" sz="1400" dirty="0"/>
          </a:p>
        </p:txBody>
      </p:sp>
      <p:sp>
        <p:nvSpPr>
          <p:cNvPr id="37" name="Овал 36"/>
          <p:cNvSpPr/>
          <p:nvPr/>
        </p:nvSpPr>
        <p:spPr>
          <a:xfrm>
            <a:off x="4026793" y="1416918"/>
            <a:ext cx="374904" cy="3459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7992" y="5148105"/>
            <a:ext cx="325254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/>
              <a:t>Висока ціна(в порівнянні з іншими типами </a:t>
            </a:r>
            <a:r>
              <a:rPr lang="uk-UA" dirty="0" err="1"/>
              <a:t>вак</a:t>
            </a:r>
            <a:r>
              <a:rPr lang="uk-UA" dirty="0"/>
              <a:t>. колекторів)</a:t>
            </a:r>
          </a:p>
          <a:p>
            <a:pPr marL="342900" indent="-342900">
              <a:buAutoNum type="arabicParenR"/>
            </a:pPr>
            <a:r>
              <a:rPr lang="uk-UA" dirty="0"/>
              <a:t>Працює лише при досить сильній сонячній </a:t>
            </a:r>
            <a:r>
              <a:rPr lang="uk-UA" dirty="0" smtClean="0"/>
              <a:t>радіації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24691" y="5187160"/>
            <a:ext cx="436730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/>
              <a:t>В системі не допускається тиску більше ніж 2 </a:t>
            </a:r>
            <a:r>
              <a:rPr lang="uk-UA" dirty="0" err="1"/>
              <a:t>атм</a:t>
            </a:r>
            <a:r>
              <a:rPr lang="uk-UA" dirty="0"/>
              <a:t>.</a:t>
            </a:r>
          </a:p>
          <a:p>
            <a:pPr marL="342900" indent="-342900">
              <a:buAutoNum type="arabicParenR"/>
            </a:pPr>
            <a:r>
              <a:rPr lang="uk-UA" dirty="0" err="1"/>
              <a:t>Т.я</a:t>
            </a:r>
            <a:r>
              <a:rPr lang="uk-UA" dirty="0"/>
              <a:t>. теплоносій має прямий контакт з трубками, колектор ефективно працює лише при плюсовій температурі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6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6" grpId="0" animBg="1"/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powerpointbase.com-809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powerpointbase.com-809</Template>
  <TotalTime>2123</TotalTime>
  <Words>978</Words>
  <Application>Microsoft Office PowerPoint</Application>
  <PresentationFormat>Произвольный</PresentationFormat>
  <Paragraphs>239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powerpointbase.com-809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93</cp:revision>
  <dcterms:created xsi:type="dcterms:W3CDTF">2018-12-02T08:45:18Z</dcterms:created>
  <dcterms:modified xsi:type="dcterms:W3CDTF">2019-04-11T07:07:11Z</dcterms:modified>
</cp:coreProperties>
</file>