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8" r:id="rId9"/>
    <p:sldId id="269" r:id="rId10"/>
    <p:sldId id="261" r:id="rId11"/>
    <p:sldId id="271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C9"/>
    <a:srgbClr val="973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9" d="100"/>
          <a:sy n="69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B5D1-A5B6-4A97-8B8F-63045AF1A1F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F6048-F8FE-46DD-A2E5-529ABD2D671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11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6048-F8FE-46DD-A2E5-529ABD2D671D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22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555C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89046" y="0"/>
            <a:ext cx="7315200" cy="2834777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Презинтація наукової роботи:</a:t>
            </a:r>
            <a:br>
              <a:rPr lang="uk-U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</a:t>
            </a: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вимірювання часу у сучасній астрономії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2924944"/>
            <a:ext cx="5508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Марчук Богдан Петрович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 ІІ-ІІІ ступенів Хмельницької обласної ради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Леоненко Андрій Анатолійович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 та астрономії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 ІІ-ІІІ ступенів Хмельницької обласної ради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133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Дивовижні сонячні годинники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koko\Desktop\L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642918"/>
            <a:ext cx="4024667" cy="305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7289" y="381152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Сонячний</a:t>
            </a:r>
            <a:r>
              <a:rPr lang="ru-RU" sz="2400" dirty="0"/>
              <a:t> </a:t>
            </a:r>
            <a:r>
              <a:rPr lang="ru-RU" sz="2400" dirty="0" err="1"/>
              <a:t>годинник</a:t>
            </a:r>
            <a:r>
              <a:rPr lang="ru-RU" sz="2400" dirty="0"/>
              <a:t> з </a:t>
            </a:r>
            <a:r>
              <a:rPr lang="ru-RU" sz="2400" dirty="0" err="1"/>
              <a:t>індикацією</a:t>
            </a:r>
            <a:r>
              <a:rPr lang="ru-RU" sz="2400" dirty="0"/>
              <a:t> </a:t>
            </a:r>
            <a:r>
              <a:rPr lang="ru-RU" sz="2400" dirty="0" err="1"/>
              <a:t>приливів-відливів</a:t>
            </a:r>
            <a:r>
              <a:rPr lang="ru-RU" sz="2400" dirty="0"/>
              <a:t> в порту. </a:t>
            </a:r>
            <a:endParaRPr lang="uk-UA" sz="2400" dirty="0"/>
          </a:p>
        </p:txBody>
      </p:sp>
      <p:pic>
        <p:nvPicPr>
          <p:cNvPr id="7" name="Picture 3" descr="C:\Users\koko\Desktop\Digital_Sundi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4065238" cy="315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3857628"/>
            <a:ext cx="39003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Сонячний</a:t>
            </a:r>
            <a:r>
              <a:rPr lang="ru-RU" sz="2400" dirty="0"/>
              <a:t> </a:t>
            </a:r>
            <a:r>
              <a:rPr lang="ru-RU" sz="2400" dirty="0" err="1"/>
              <a:t>годинник</a:t>
            </a:r>
            <a:r>
              <a:rPr lang="ru-RU" sz="2400" dirty="0"/>
              <a:t> з цифровою </a:t>
            </a:r>
            <a:r>
              <a:rPr lang="ru-RU" sz="2400" dirty="0" err="1"/>
              <a:t>індикацією</a:t>
            </a:r>
            <a:r>
              <a:rPr lang="ru-RU" sz="2400" dirty="0"/>
              <a:t> </a:t>
            </a:r>
            <a:r>
              <a:rPr lang="ru-RU" sz="2400" dirty="0" smtClean="0"/>
              <a:t>є </a:t>
            </a:r>
            <a:r>
              <a:rPr lang="ru-RU" sz="2400" dirty="0"/>
              <a:t>чисто </a:t>
            </a:r>
            <a:r>
              <a:rPr lang="ru-RU" sz="2400" dirty="0" err="1"/>
              <a:t>сучасним</a:t>
            </a:r>
            <a:r>
              <a:rPr lang="ru-RU" sz="2400" dirty="0"/>
              <a:t> </a:t>
            </a:r>
            <a:r>
              <a:rPr lang="ru-RU" sz="2400" dirty="0" err="1"/>
              <a:t>пристроєм</a:t>
            </a:r>
            <a:r>
              <a:rPr lang="ru-RU" sz="2400" dirty="0"/>
              <a:t>, </a:t>
            </a:r>
            <a:r>
              <a:rPr lang="ru-RU" sz="2400" dirty="0" err="1"/>
              <a:t>виготовлення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без </a:t>
            </a:r>
            <a:r>
              <a:rPr lang="ru-RU" sz="2400" dirty="0" err="1"/>
              <a:t>верстата</a:t>
            </a:r>
            <a:r>
              <a:rPr lang="ru-RU" sz="2400" dirty="0"/>
              <a:t> з </a:t>
            </a:r>
            <a:r>
              <a:rPr lang="ru-RU" sz="2400" dirty="0" err="1"/>
              <a:t>числовим</a:t>
            </a:r>
            <a:r>
              <a:rPr lang="ru-RU" sz="2400" dirty="0"/>
              <a:t> </a:t>
            </a:r>
            <a:r>
              <a:rPr lang="ru-RU" sz="2400" dirty="0" err="1"/>
              <a:t>управлінням</a:t>
            </a:r>
            <a:r>
              <a:rPr lang="ru-RU" sz="2400" dirty="0"/>
              <a:t> складно </a:t>
            </a:r>
            <a:r>
              <a:rPr lang="ru-RU" sz="2400" dirty="0" err="1"/>
              <a:t>уявити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784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4157666" cy="58093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err="1" smtClean="0"/>
              <a:t>Інженер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en-US" dirty="0" err="1" smtClean="0"/>
              <a:t>Mojoptix</a:t>
            </a:r>
            <a:r>
              <a:rPr lang="en-US" dirty="0" smtClean="0"/>
              <a:t> </a:t>
            </a:r>
            <a:r>
              <a:rPr lang="ru-RU" dirty="0" smtClean="0"/>
              <a:t>представив </a:t>
            </a:r>
            <a:r>
              <a:rPr lang="ru-RU" dirty="0" err="1" smtClean="0"/>
              <a:t>унікальний</a:t>
            </a:r>
            <a:r>
              <a:rPr lang="ru-RU" dirty="0" smtClean="0"/>
              <a:t> 3</a:t>
            </a:r>
            <a:r>
              <a:rPr lang="en-US" dirty="0" smtClean="0"/>
              <a:t>D-</a:t>
            </a:r>
            <a:r>
              <a:rPr lang="ru-RU" dirty="0" err="1" smtClean="0"/>
              <a:t>друкований</a:t>
            </a:r>
            <a:r>
              <a:rPr lang="ru-RU" dirty="0" smtClean="0"/>
              <a:t> </a:t>
            </a:r>
            <a:r>
              <a:rPr lang="ru-RU" dirty="0" err="1" smtClean="0"/>
              <a:t>сонячний</a:t>
            </a:r>
            <a:r>
              <a:rPr lang="ru-RU" dirty="0" smtClean="0"/>
              <a:t> </a:t>
            </a:r>
            <a:r>
              <a:rPr lang="ru-RU" dirty="0" err="1" smtClean="0"/>
              <a:t>годинник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час в цифровому </a:t>
            </a:r>
            <a:r>
              <a:rPr lang="ru-RU" dirty="0" err="1" smtClean="0"/>
              <a:t>стилі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Цей </a:t>
            </a:r>
            <a:r>
              <a:rPr lang="ru-RU" dirty="0" err="1" smtClean="0"/>
              <a:t>годинник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цифровими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.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через мережу </a:t>
            </a:r>
            <a:r>
              <a:rPr lang="ru-RU" dirty="0" err="1" smtClean="0"/>
              <a:t>крихітних</a:t>
            </a:r>
            <a:r>
              <a:rPr lang="ru-RU" dirty="0" smtClean="0"/>
              <a:t> </a:t>
            </a:r>
            <a:r>
              <a:rPr lang="ru-RU" dirty="0" err="1" smtClean="0"/>
              <a:t>отворів</a:t>
            </a:r>
            <a:r>
              <a:rPr lang="ru-RU" dirty="0" smtClean="0"/>
              <a:t> в </a:t>
            </a:r>
            <a:r>
              <a:rPr lang="ru-RU" dirty="0" err="1" smtClean="0"/>
              <a:t>сонячному</a:t>
            </a:r>
            <a:r>
              <a:rPr lang="ru-RU" dirty="0" smtClean="0"/>
              <a:t> </a:t>
            </a:r>
            <a:r>
              <a:rPr lang="ru-RU" dirty="0" err="1" smtClean="0"/>
              <a:t>годиннику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, коли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переміщається</a:t>
            </a:r>
            <a:r>
              <a:rPr lang="ru-RU" dirty="0" smtClean="0"/>
              <a:t> по небу, </a:t>
            </a:r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, </a:t>
            </a:r>
            <a:r>
              <a:rPr lang="ru-RU" dirty="0" err="1" smtClean="0"/>
              <a:t>відображаючись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err="1" smtClean="0"/>
              <a:t>Годинник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час </a:t>
            </a:r>
            <a:r>
              <a:rPr lang="ru-RU" dirty="0" err="1" smtClean="0"/>
              <a:t>з</a:t>
            </a:r>
            <a:r>
              <a:rPr lang="ru-RU" dirty="0" smtClean="0"/>
              <a:t> 20-хвилинними </a:t>
            </a:r>
            <a:r>
              <a:rPr lang="ru-RU" dirty="0" err="1" smtClean="0"/>
              <a:t>інтервалами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10:00 ранку до 16:00 </a:t>
            </a:r>
            <a:r>
              <a:rPr lang="ru-RU" dirty="0" err="1" smtClean="0"/>
              <a:t>вечора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3d ÑÐ¾Ð½ÑÑÐ½Ð¸Ð¹ Ð³Ð¾Ð´Ð¸Ð½Ð½Ð¸Ðº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965810" cy="2357454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3d ÑÐ¾Ð½ÑÑÐ½Ð¸Ð¹ Ð³Ð¾Ð´Ð¸Ð½Ð½Ð¸Ðº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367111" cy="312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oko\Desktop\5_Ozana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888432" cy="319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70182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Сонячний годинник спеціальної конструкції для сліпих. Світло заломлюючись в </a:t>
            </a:r>
            <a:r>
              <a:rPr lang="uk-UA" sz="2400" dirty="0" smtClean="0"/>
              <a:t>сферичній </a:t>
            </a:r>
            <a:r>
              <a:rPr lang="uk-UA" sz="2400" dirty="0"/>
              <a:t>лінзі нагріває відповідну </a:t>
            </a:r>
            <a:r>
              <a:rPr lang="uk-UA" sz="2400" dirty="0" smtClean="0"/>
              <a:t>металічну годинникову </a:t>
            </a:r>
            <a:r>
              <a:rPr lang="uk-UA" sz="2400" dirty="0"/>
              <a:t>позначку, яку визначають навпомацки.</a:t>
            </a:r>
          </a:p>
        </p:txBody>
      </p:sp>
      <p:pic>
        <p:nvPicPr>
          <p:cNvPr id="5124" name="Picture 4" descr="C:\Users\koko\Desktop\Hole_in_the_wall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6" y="3501008"/>
            <a:ext cx="3850496" cy="342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3032" y="342746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Унікальний</a:t>
            </a:r>
            <a:r>
              <a:rPr lang="ru-RU" sz="2000" dirty="0" smtClean="0"/>
              <a:t> </a:t>
            </a:r>
            <a:r>
              <a:rPr lang="ru-RU" sz="2000" dirty="0" err="1"/>
              <a:t>сонячний</a:t>
            </a:r>
            <a:r>
              <a:rPr lang="ru-RU" sz="2000" dirty="0"/>
              <a:t> </a:t>
            </a:r>
            <a:r>
              <a:rPr lang="ru-RU" sz="2000" dirty="0" err="1"/>
              <a:t>годинник</a:t>
            </a:r>
            <a:r>
              <a:rPr lang="ru-RU" sz="2000" dirty="0"/>
              <a:t> </a:t>
            </a:r>
            <a:r>
              <a:rPr lang="ru-RU" sz="2000" dirty="0" err="1"/>
              <a:t>мексиканського</a:t>
            </a:r>
            <a:r>
              <a:rPr lang="ru-RU" sz="2000" dirty="0"/>
              <a:t> </a:t>
            </a:r>
            <a:r>
              <a:rPr lang="ru-RU" sz="2000" dirty="0" err="1"/>
              <a:t>майстра</a:t>
            </a:r>
            <a:r>
              <a:rPr lang="ru-RU" sz="2000" dirty="0"/>
              <a:t>. </a:t>
            </a:r>
            <a:r>
              <a:rPr lang="ru-RU" sz="2000" dirty="0" smtClean="0"/>
              <a:t>Час </a:t>
            </a:r>
            <a:r>
              <a:rPr lang="ru-RU" sz="2000" dirty="0" err="1"/>
              <a:t>показується</a:t>
            </a:r>
            <a:r>
              <a:rPr lang="ru-RU" sz="2000" dirty="0"/>
              <a:t> </a:t>
            </a:r>
            <a:r>
              <a:rPr lang="ru-RU" sz="2000" dirty="0" err="1"/>
              <a:t>променем</a:t>
            </a:r>
            <a:r>
              <a:rPr lang="ru-RU" sz="2000" dirty="0"/>
              <a:t> </a:t>
            </a:r>
            <a:r>
              <a:rPr lang="ru-RU" sz="2000" dirty="0" err="1"/>
              <a:t>сонячного</a:t>
            </a:r>
            <a:r>
              <a:rPr lang="ru-RU" sz="2000" dirty="0"/>
              <a:t> </a:t>
            </a:r>
            <a:r>
              <a:rPr lang="ru-RU" sz="2000" dirty="0" err="1"/>
              <a:t>світла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рухається</a:t>
            </a:r>
            <a:r>
              <a:rPr lang="ru-RU" sz="2000" dirty="0"/>
              <a:t> по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південній</a:t>
            </a:r>
            <a:r>
              <a:rPr lang="ru-RU" sz="2000" dirty="0"/>
              <a:t> </a:t>
            </a:r>
            <a:r>
              <a:rPr lang="ru-RU" sz="2000" dirty="0" err="1"/>
              <a:t>стіні</a:t>
            </a:r>
            <a:r>
              <a:rPr lang="ru-RU" sz="2000" dirty="0"/>
              <a:t>.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стрілки</a:t>
            </a:r>
            <a:r>
              <a:rPr lang="ru-RU" sz="2000" dirty="0"/>
              <a:t> </a:t>
            </a:r>
            <a:r>
              <a:rPr lang="ru-RU" sz="2000" dirty="0" err="1"/>
              <a:t>показує</a:t>
            </a:r>
            <a:r>
              <a:rPr lang="ru-RU" sz="2000" dirty="0"/>
              <a:t> </a:t>
            </a:r>
            <a:r>
              <a:rPr lang="ru-RU" sz="2000" dirty="0" smtClean="0"/>
              <a:t>пору </a:t>
            </a:r>
            <a:r>
              <a:rPr lang="ru-RU" sz="2000" dirty="0"/>
              <a:t>року. </a:t>
            </a:r>
            <a:r>
              <a:rPr lang="ru-RU" sz="2000" dirty="0" err="1" smtClean="0"/>
              <a:t>Запланований</a:t>
            </a:r>
            <a:r>
              <a:rPr lang="ru-RU" sz="2000" dirty="0" smtClean="0"/>
              <a:t> </a:t>
            </a:r>
            <a:r>
              <a:rPr lang="ru-RU" sz="2000" dirty="0" err="1"/>
              <a:t>отвір</a:t>
            </a:r>
            <a:r>
              <a:rPr lang="ru-RU" sz="2000" dirty="0"/>
              <a:t> в </a:t>
            </a:r>
            <a:r>
              <a:rPr lang="ru-RU" sz="2000" dirty="0" err="1"/>
              <a:t>будинку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вписувати</a:t>
            </a:r>
            <a:r>
              <a:rPr lang="ru-RU" sz="2000" dirty="0"/>
              <a:t> </a:t>
            </a:r>
            <a:r>
              <a:rPr lang="ru-RU" sz="2000" dirty="0" err="1"/>
              <a:t>сонячний</a:t>
            </a:r>
            <a:r>
              <a:rPr lang="ru-RU" sz="2000" dirty="0"/>
              <a:t> </a:t>
            </a:r>
            <a:r>
              <a:rPr lang="ru-RU" sz="2000" dirty="0" err="1"/>
              <a:t>годинник</a:t>
            </a:r>
            <a:r>
              <a:rPr lang="ru-RU" sz="2000" dirty="0"/>
              <a:t> в </a:t>
            </a:r>
            <a:r>
              <a:rPr lang="ru-RU" sz="2000" dirty="0" err="1"/>
              <a:t>інтер'єр</a:t>
            </a:r>
            <a:r>
              <a:rPr lang="ru-RU" sz="2000" dirty="0"/>
              <a:t> і </a:t>
            </a:r>
            <a:r>
              <a:rPr lang="ru-RU" sz="2000" dirty="0" err="1"/>
              <a:t>милуватися</a:t>
            </a:r>
            <a:r>
              <a:rPr lang="ru-RU" sz="2000" dirty="0"/>
              <a:t> ходом </a:t>
            </a:r>
            <a:r>
              <a:rPr lang="ru-RU" sz="2000" dirty="0" err="1"/>
              <a:t>сонячного</a:t>
            </a:r>
            <a:r>
              <a:rPr lang="ru-RU" sz="2000" dirty="0"/>
              <a:t> часу не </a:t>
            </a:r>
            <a:r>
              <a:rPr lang="ru-RU" sz="2000" dirty="0" err="1"/>
              <a:t>виходячи</a:t>
            </a:r>
            <a:r>
              <a:rPr lang="ru-RU" sz="2000" dirty="0"/>
              <a:t> на </a:t>
            </a:r>
            <a:r>
              <a:rPr lang="ru-RU" sz="2000" dirty="0" err="1"/>
              <a:t>вулицю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593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2001 році </a:t>
            </a:r>
            <a:r>
              <a:rPr lang="uk-UA" sz="2000" dirty="0" smtClean="0"/>
              <a:t>був сконструйований спеціальний </a:t>
            </a:r>
            <a:r>
              <a:rPr lang="uk-UA" sz="2000" dirty="0"/>
              <a:t>сонячний годинник для відправки з експедицією </a:t>
            </a:r>
            <a:r>
              <a:rPr lang="en-US" sz="2000" dirty="0"/>
              <a:t>NASA </a:t>
            </a:r>
            <a:r>
              <a:rPr lang="uk-UA" sz="2000" dirty="0"/>
              <a:t>на Марс в 2002 році.</a:t>
            </a:r>
          </a:p>
          <a:p>
            <a:r>
              <a:rPr lang="uk-UA" sz="2000" dirty="0"/>
              <a:t>Звичайно, основна функція </a:t>
            </a:r>
            <a:r>
              <a:rPr lang="uk-UA" sz="2000" dirty="0" smtClean="0"/>
              <a:t>сонячного годинника </a:t>
            </a:r>
            <a:r>
              <a:rPr lang="uk-UA" sz="2000" dirty="0"/>
              <a:t>на </a:t>
            </a:r>
            <a:r>
              <a:rPr lang="uk-UA" sz="2000" dirty="0" smtClean="0"/>
              <a:t>марсоході </a:t>
            </a:r>
            <a:r>
              <a:rPr lang="uk-UA" sz="2000" dirty="0"/>
              <a:t>це калібрування фото і </a:t>
            </a:r>
            <a:r>
              <a:rPr lang="uk-UA" sz="2000" dirty="0" smtClean="0"/>
              <a:t>відеоапаратури</a:t>
            </a:r>
            <a:r>
              <a:rPr lang="uk-UA" sz="2000" dirty="0"/>
              <a:t>. Але крім суто утилітарної функції </a:t>
            </a:r>
            <a:r>
              <a:rPr lang="uk-UA" sz="2000" dirty="0" smtClean="0"/>
              <a:t>сонячний годинники </a:t>
            </a:r>
            <a:r>
              <a:rPr lang="uk-UA" sz="2000" dirty="0"/>
              <a:t>є символом наших наукових уявлень про Всесвіт. Саме в якості символу сонячний годинник </a:t>
            </a:r>
            <a:r>
              <a:rPr lang="uk-UA" sz="2000" dirty="0" smtClean="0"/>
              <a:t>переживає </a:t>
            </a:r>
            <a:r>
              <a:rPr lang="uk-UA" sz="2000" dirty="0"/>
              <a:t>"друге народження" і інтерес до них в усьому світі зростає рік від року.</a:t>
            </a:r>
          </a:p>
        </p:txBody>
      </p:sp>
      <p:pic>
        <p:nvPicPr>
          <p:cNvPr id="6146" name="Picture 2" descr="C:\Users\koko\Desktop\1-04 Rover Sund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49080"/>
            <a:ext cx="3611893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ko\Desktop\4age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524250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8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Сонячний годинник на Марсі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Висновок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482" y="831388"/>
            <a:ext cx="7913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dirty="0" smtClean="0"/>
              <a:t>Сонячний годинник – один з найстародавніших винаходів людства. До появи середнього поясного часу він був основним способом вимірювання годин.</a:t>
            </a:r>
          </a:p>
          <a:p>
            <a:pPr indent="457200"/>
            <a:r>
              <a:rPr lang="uk-UA" sz="2400" dirty="0" smtClean="0"/>
              <a:t>Сонячний </a:t>
            </a:r>
            <a:r>
              <a:rPr lang="uk-UA" sz="2400" dirty="0"/>
              <a:t>годинник вимірює «справжній» місцевий час на відміну від годинників, які показують середній поясний час і в яких є недоліки. До того ж, сонячні годинники можуть показувати і середній поясний час, причому з точністю не гірше кварцових</a:t>
            </a:r>
            <a:r>
              <a:rPr lang="uk-UA" sz="2400" dirty="0" smtClean="0"/>
              <a:t>. </a:t>
            </a:r>
          </a:p>
          <a:p>
            <a:pPr indent="457200"/>
            <a:r>
              <a:rPr lang="uk-UA" sz="2400" dirty="0" smtClean="0"/>
              <a:t>На цей момент, сонячні годинники стають все популярнішими. Їх можна все частіше зустрічати на вулицях різних міст. Проте актуальність </a:t>
            </a:r>
            <a:r>
              <a:rPr lang="uk-UA" sz="2400" dirty="0"/>
              <a:t>сонячних годинників , як астрономічного інструменту нітрохи не стала </a:t>
            </a:r>
            <a:r>
              <a:rPr lang="uk-UA" sz="2400" dirty="0" smtClean="0"/>
              <a:t>меншою. На сьогоднішній день, час </a:t>
            </a:r>
            <a:r>
              <a:rPr lang="uk-UA" sz="2400" dirty="0"/>
              <a:t>визначається в обсерваторіях ,як і раніше, - за </a:t>
            </a:r>
            <a:r>
              <a:rPr lang="uk-UA" sz="2400" dirty="0" smtClean="0"/>
              <a:t>Сонцем.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15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77" y="234888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 увагу</a:t>
            </a:r>
            <a:endParaRPr lang="uk-UA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59" y="332656"/>
            <a:ext cx="7848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та актуальність наукової роботи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58" y="1816358"/>
            <a:ext cx="7848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>
                <a:solidFill>
                  <a:srgbClr val="FFFF00"/>
                </a:solidFill>
              </a:rPr>
              <a:t>Метою</a:t>
            </a:r>
            <a:r>
              <a:rPr lang="uk-UA" sz="3200" b="1" i="1" dirty="0">
                <a:solidFill>
                  <a:srgbClr val="00B0F0"/>
                </a:solidFill>
              </a:rPr>
              <a:t> </a:t>
            </a:r>
            <a:r>
              <a:rPr lang="uk-UA" sz="3200" b="1" i="1" dirty="0">
                <a:solidFill>
                  <a:srgbClr val="FFFF00"/>
                </a:solidFill>
              </a:rPr>
              <a:t>роботи </a:t>
            </a:r>
            <a:r>
              <a:rPr lang="uk-UA" sz="3200" b="1" i="1" dirty="0" smtClean="0">
                <a:solidFill>
                  <a:srgbClr val="FFFF00"/>
                </a:solidFill>
              </a:rPr>
              <a:t>є </a:t>
            </a:r>
            <a:r>
              <a:rPr lang="uk-UA" sz="3200" dirty="0" smtClean="0"/>
              <a:t>ознайомитися </a:t>
            </a:r>
            <a:r>
              <a:rPr lang="uk-UA" sz="3200" dirty="0"/>
              <a:t>з основними принципами вимірювання часу в астрономії; розглянути будову, принцип дії та технологічні особливості виготовлення сонячних годинників. 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242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Час</a:t>
            </a:r>
            <a:r>
              <a:rPr lang="uk-UA" sz="2800" dirty="0"/>
              <a:t> – це одна з форм існування матерії, що нескінченно розвивається. </a:t>
            </a:r>
            <a:r>
              <a:rPr lang="uk-UA" sz="2800" dirty="0" smtClean="0"/>
              <a:t>Час вимірюється </a:t>
            </a:r>
            <a:r>
              <a:rPr lang="uk-UA" sz="2800" dirty="0"/>
              <a:t>відстеженням руху небесних </a:t>
            </a:r>
            <a:r>
              <a:rPr lang="uk-UA" sz="2800" dirty="0" smtClean="0"/>
              <a:t>тіл</a:t>
            </a:r>
            <a:r>
              <a:rPr lang="uk-UA" sz="2800" dirty="0"/>
              <a:t>. У більш приземленім розумінні час – це послідовна зміна секунд, хвилин, годин, </a:t>
            </a:r>
            <a:r>
              <a:rPr lang="uk-UA" sz="2800" dirty="0" smtClean="0"/>
              <a:t>днів та років.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788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24645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Сонячний </a:t>
            </a:r>
            <a:r>
              <a:rPr lang="uk-UA" sz="3200" b="1" dirty="0" err="1">
                <a:solidFill>
                  <a:srgbClr val="FFFF00"/>
                </a:solidFill>
              </a:rPr>
              <a:t>годинник</a:t>
            </a:r>
            <a:r>
              <a:rPr lang="uk-UA" sz="3200" dirty="0" err="1"/>
              <a:t> - </a:t>
            </a:r>
            <a:r>
              <a:rPr lang="uk-UA" sz="3200" dirty="0" err="1" smtClean="0"/>
              <a:t>п</a:t>
            </a:r>
            <a:r>
              <a:rPr lang="uk-UA" sz="3200" dirty="0" smtClean="0"/>
              <a:t>рилад</a:t>
            </a:r>
            <a:r>
              <a:rPr lang="uk-UA" sz="3200" dirty="0"/>
              <a:t> для визначення часу по зміні довжини тіні від гномона та її руху по циферблату. Поява цих годинників пов'язана з моментом, коли людина усвідомила взаємозв'язок між довжиною й положенням сонячної тіні від тих чи інших предметів і </a:t>
            </a:r>
            <a:r>
              <a:rPr lang="uk-UA" sz="3200" dirty="0" err="1"/>
              <a:t>положенн</a:t>
            </a:r>
            <a:r>
              <a:rPr lang="uk-UA" sz="3200" dirty="0"/>
              <a:t>ям Сонця на небі.</a:t>
            </a:r>
          </a:p>
        </p:txBody>
      </p:sp>
    </p:spTree>
    <p:extLst>
      <p:ext uri="{BB962C8B-B14F-4D97-AF65-F5344CB8AC3E}">
        <p14:creationId xmlns:p14="http://schemas.microsoft.com/office/powerpoint/2010/main" val="18963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Будова найпростішого сонячного годинника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224" y="173804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Гномон</a:t>
            </a:r>
            <a:r>
              <a:rPr lang="vi-VN" sz="2000" dirty="0"/>
              <a:t>  — давній </a:t>
            </a:r>
            <a:r>
              <a:rPr lang="vi-VN" sz="2000" dirty="0" smtClean="0"/>
              <a:t>астрономічний </a:t>
            </a:r>
            <a:r>
              <a:rPr lang="vi-VN" sz="2000" dirty="0"/>
              <a:t>інструмент </a:t>
            </a:r>
            <a:r>
              <a:rPr lang="vi-VN" sz="2000" dirty="0" smtClean="0"/>
              <a:t>для</a:t>
            </a:r>
            <a:r>
              <a:rPr lang="uk-UA" sz="2000" dirty="0" smtClean="0"/>
              <a:t> </a:t>
            </a:r>
            <a:r>
              <a:rPr lang="vi-VN" sz="2000" dirty="0" smtClean="0"/>
              <a:t>вимірювання</a:t>
            </a:r>
            <a:r>
              <a:rPr lang="vi-VN" sz="2000" dirty="0"/>
              <a:t> часу, елементом якого є вертикальна жердина, </a:t>
            </a:r>
            <a:r>
              <a:rPr lang="vi-VN" sz="2000" dirty="0" smtClean="0"/>
              <a:t>що відкидає</a:t>
            </a:r>
            <a:r>
              <a:rPr lang="vi-VN" sz="2000" dirty="0"/>
              <a:t> тінь на </a:t>
            </a:r>
            <a:r>
              <a:rPr lang="vi-VN" sz="2000" dirty="0" smtClean="0"/>
              <a:t>горизонтальниймайданчик</a:t>
            </a:r>
            <a:r>
              <a:rPr lang="uk-UA" sz="2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224" y="3867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Гномон </a:t>
            </a:r>
            <a:r>
              <a:rPr lang="ru-RU" sz="2000" dirty="0" err="1">
                <a:solidFill>
                  <a:srgbClr val="FFFF00"/>
                </a:solidFill>
              </a:rPr>
              <a:t>дозволяє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визначити</a:t>
            </a:r>
            <a:r>
              <a:rPr lang="ru-RU" sz="2000" dirty="0"/>
              <a:t>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астрономічний</a:t>
            </a:r>
            <a:r>
              <a:rPr lang="ru-RU" sz="2000" dirty="0"/>
              <a:t> </a:t>
            </a:r>
            <a:r>
              <a:rPr lang="ru-RU" sz="2000" dirty="0" err="1"/>
              <a:t>полудень</a:t>
            </a:r>
            <a:r>
              <a:rPr lang="ru-RU" sz="2000" dirty="0"/>
              <a:t> — момент, коли </a:t>
            </a:r>
            <a:r>
              <a:rPr lang="ru-RU" sz="2000" dirty="0" err="1"/>
              <a:t>довжина</a:t>
            </a:r>
            <a:r>
              <a:rPr lang="ru-RU" sz="2000" dirty="0"/>
              <a:t> 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тіні</a:t>
            </a:r>
            <a:r>
              <a:rPr lang="ru-RU" sz="2000" dirty="0"/>
              <a:t> </a:t>
            </a:r>
            <a:r>
              <a:rPr lang="ru-RU" sz="2000" dirty="0" err="1"/>
              <a:t>найменша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напрям</a:t>
            </a:r>
            <a:r>
              <a:rPr lang="ru-RU" sz="2000" dirty="0"/>
              <a:t> на </a:t>
            </a:r>
            <a:r>
              <a:rPr lang="ru-RU" sz="2000" dirty="0" err="1"/>
              <a:t>північ</a:t>
            </a:r>
            <a:r>
              <a:rPr lang="ru-RU" sz="2000" dirty="0"/>
              <a:t> — за </a:t>
            </a:r>
            <a:r>
              <a:rPr lang="ru-RU" sz="2000" dirty="0" err="1"/>
              <a:t>напрямом</a:t>
            </a:r>
            <a:r>
              <a:rPr lang="ru-RU" sz="2000" dirty="0"/>
              <a:t> </a:t>
            </a:r>
            <a:r>
              <a:rPr lang="ru-RU" sz="2000" dirty="0" err="1"/>
              <a:t>тіні</a:t>
            </a:r>
            <a:r>
              <a:rPr lang="ru-RU" sz="2000" dirty="0"/>
              <a:t> в </a:t>
            </a:r>
            <a:r>
              <a:rPr lang="ru-RU" sz="2000" dirty="0" err="1"/>
              <a:t>астрономічний</a:t>
            </a:r>
            <a:r>
              <a:rPr lang="ru-RU" sz="2000" dirty="0"/>
              <a:t> </a:t>
            </a:r>
            <a:r>
              <a:rPr lang="ru-RU" sz="2000" dirty="0" err="1"/>
              <a:t>полудень</a:t>
            </a:r>
            <a:r>
              <a:rPr lang="ru-RU" sz="2000" dirty="0"/>
              <a:t>;</a:t>
            </a:r>
          </a:p>
          <a:p>
            <a:r>
              <a:rPr lang="ru-RU" sz="2000" dirty="0"/>
              <a:t>- широту </a:t>
            </a:r>
            <a:r>
              <a:rPr lang="ru-RU" sz="2000" dirty="0" err="1"/>
              <a:t>місця</a:t>
            </a:r>
            <a:r>
              <a:rPr lang="ru-RU" sz="2000" dirty="0"/>
              <a:t> — за </a:t>
            </a:r>
            <a:r>
              <a:rPr lang="ru-RU" sz="2000" dirty="0" err="1"/>
              <a:t>довжиною</a:t>
            </a:r>
            <a:r>
              <a:rPr lang="ru-RU" sz="2000" dirty="0"/>
              <a:t> </a:t>
            </a:r>
            <a:r>
              <a:rPr lang="ru-RU" sz="2000" dirty="0" err="1"/>
              <a:t>тіні</a:t>
            </a:r>
            <a:r>
              <a:rPr lang="ru-RU" sz="2000" dirty="0"/>
              <a:t> в </a:t>
            </a:r>
            <a:r>
              <a:rPr lang="ru-RU" sz="2000" dirty="0" err="1"/>
              <a:t>астрономічний</a:t>
            </a:r>
            <a:r>
              <a:rPr lang="ru-RU" sz="2000" dirty="0"/>
              <a:t> </a:t>
            </a:r>
            <a:r>
              <a:rPr lang="ru-RU" sz="2000" dirty="0" err="1"/>
              <a:t>полудень</a:t>
            </a:r>
            <a:r>
              <a:rPr lang="ru-RU" sz="2000" dirty="0"/>
              <a:t>.</a:t>
            </a:r>
          </a:p>
        </p:txBody>
      </p:sp>
      <p:pic>
        <p:nvPicPr>
          <p:cNvPr id="1026" name="Picture 2" descr="C:\Users\koko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699171"/>
            <a:ext cx="4337050" cy="433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ko\Desktop\Gnomon_typ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267">
            <a:off x="3206226" y="1147918"/>
            <a:ext cx="5179701" cy="3814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сонячних годинників</a:t>
            </a:r>
            <a:endParaRPr lang="uk-UA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0" y="4714884"/>
            <a:ext cx="3952766" cy="194421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sz="1900" dirty="0" smtClean="0"/>
          </a:p>
          <a:p>
            <a:r>
              <a:rPr lang="uk-UA" sz="1900" dirty="0" smtClean="0"/>
              <a:t>На </a:t>
            </a:r>
            <a:r>
              <a:rPr lang="uk-UA" sz="1900" dirty="0"/>
              <a:t>малюнку дані типи </a:t>
            </a:r>
            <a:r>
              <a:rPr lang="uk-UA" sz="1900" dirty="0" smtClean="0"/>
              <a:t>гномонів </a:t>
            </a:r>
            <a:r>
              <a:rPr lang="uk-UA" sz="1900" dirty="0"/>
              <a:t>позначені </a:t>
            </a:r>
            <a:r>
              <a:rPr lang="en-US" sz="1900" dirty="0" err="1"/>
              <a:t>Gp</a:t>
            </a:r>
            <a:r>
              <a:rPr lang="en-US" sz="1900" dirty="0"/>
              <a:t>, </a:t>
            </a:r>
            <a:r>
              <a:rPr lang="en-US" sz="1900" dirty="0" err="1"/>
              <a:t>Gv</a:t>
            </a:r>
            <a:r>
              <a:rPr lang="en-US" sz="1900" dirty="0"/>
              <a:t> </a:t>
            </a:r>
            <a:r>
              <a:rPr lang="uk-UA" sz="1900" dirty="0"/>
              <a:t>і </a:t>
            </a:r>
            <a:r>
              <a:rPr lang="en-US" sz="1900" dirty="0" err="1"/>
              <a:t>Gh</a:t>
            </a:r>
            <a:r>
              <a:rPr lang="en-US" sz="1900" dirty="0"/>
              <a:t> </a:t>
            </a:r>
            <a:r>
              <a:rPr lang="uk-UA" sz="1900" dirty="0"/>
              <a:t>відповідно.</a:t>
            </a:r>
            <a:br>
              <a:rPr lang="uk-UA" sz="1900" dirty="0"/>
            </a:br>
            <a:endParaRPr lang="uk-UA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3571900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Класифікуючи сонячний годинник по орієнтації гномона, можна виділити три основні групи годинників: з полярним гномоном, з вертикальним і горизонтальним. </a:t>
            </a:r>
          </a:p>
        </p:txBody>
      </p:sp>
    </p:spTree>
    <p:extLst>
      <p:ext uri="{BB962C8B-B14F-4D97-AF65-F5344CB8AC3E}">
        <p14:creationId xmlns:p14="http://schemas.microsoft.com/office/powerpoint/2010/main" val="14895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</a:rPr>
              <a:t>Геліохронометр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- особливо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точний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сонячний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годинник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показує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як і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дійсний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сонячний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час,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так і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середній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поясний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час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якому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ми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живемо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і до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ми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звикли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uk-UA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3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FFFF00"/>
                </a:solidFill>
              </a:rPr>
              <a:t>Опис приладу</a:t>
            </a:r>
            <a:endParaRPr lang="uk-UA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5038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2000" dirty="0" smtClean="0">
                <a:solidFill>
                  <a:srgbClr val="FFFF00"/>
                </a:solidFill>
              </a:rPr>
              <a:t>Він поєднує в собі:</a:t>
            </a:r>
            <a:r>
              <a:rPr lang="uk-UA" sz="2000" dirty="0" smtClean="0">
                <a:solidFill>
                  <a:srgbClr val="00B0F0"/>
                </a:solidFill>
              </a:rPr>
              <a:t> </a:t>
            </a:r>
          </a:p>
          <a:p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Аналемічний</a:t>
            </a:r>
            <a:r>
              <a:rPr lang="uk-UA" dirty="0" smtClean="0"/>
              <a:t> </a:t>
            </a:r>
            <a:r>
              <a:rPr lang="uk-UA" dirty="0"/>
              <a:t>сонячний </a:t>
            </a:r>
            <a:r>
              <a:rPr lang="uk-UA" dirty="0" smtClean="0"/>
              <a:t>годинник (цей </a:t>
            </a:r>
            <a:r>
              <a:rPr lang="uk-UA" dirty="0"/>
              <a:t>термін іноді використовується для опису циферблатів, які мають </a:t>
            </a:r>
            <a:r>
              <a:rPr lang="uk-UA" dirty="0" err="1"/>
              <a:t>аналемічний</a:t>
            </a:r>
            <a:r>
              <a:rPr lang="uk-UA" dirty="0"/>
              <a:t> профільований гномон (стовпчик-покажчик</a:t>
            </a:r>
            <a:r>
              <a:rPr lang="en-US" dirty="0"/>
              <a:t>; </a:t>
            </a:r>
            <a:r>
              <a:rPr lang="uk-UA" dirty="0"/>
              <a:t>стрілка сонячного годинника)  або </a:t>
            </a:r>
            <a:r>
              <a:rPr lang="uk-UA" dirty="0" err="1" smtClean="0"/>
              <a:t>аналему</a:t>
            </a:r>
            <a:r>
              <a:rPr lang="uk-UA" dirty="0" smtClean="0"/>
              <a:t>, що </a:t>
            </a:r>
            <a:r>
              <a:rPr lang="uk-UA" dirty="0"/>
              <a:t>дозволяє їм читати середній </a:t>
            </a:r>
            <a:r>
              <a:rPr lang="uk-UA" dirty="0" smtClean="0"/>
              <a:t>час);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Екваторіальний </a:t>
            </a:r>
            <a:r>
              <a:rPr lang="uk-UA" dirty="0"/>
              <a:t>Сонячний годинник (</a:t>
            </a:r>
            <a:r>
              <a:rPr lang="uk-UA" dirty="0" smtClean="0"/>
              <a:t>циферблат</a:t>
            </a:r>
            <a:r>
              <a:rPr lang="uk-UA" dirty="0"/>
              <a:t>, в якому годинникова стрілка паралельна площині екватора і полярний гномон перпендикулярний до </a:t>
            </a:r>
            <a:r>
              <a:rPr lang="uk-UA" dirty="0" smtClean="0"/>
              <a:t>нього);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Шкалу </a:t>
            </a:r>
            <a:r>
              <a:rPr lang="uk-UA" dirty="0" err="1" smtClean="0"/>
              <a:t>Верньє</a:t>
            </a:r>
            <a:r>
              <a:rPr lang="uk-UA" dirty="0" smtClean="0"/>
              <a:t> (</a:t>
            </a:r>
            <a:r>
              <a:rPr lang="ru-RU" dirty="0" err="1" smtClean="0"/>
              <a:t>допоміжна</a:t>
            </a:r>
            <a:r>
              <a:rPr lang="ru-RU" dirty="0" smtClean="0"/>
              <a:t> </a:t>
            </a:r>
            <a:r>
              <a:rPr lang="ru-RU" dirty="0"/>
              <a:t>шкала,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служить для </a:t>
            </a:r>
            <a:r>
              <a:rPr lang="ru-RU" dirty="0" err="1"/>
              <a:t>більш</a:t>
            </a:r>
            <a:r>
              <a:rPr lang="ru-RU" dirty="0"/>
              <a:t> точного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поділки</a:t>
            </a:r>
            <a:r>
              <a:rPr lang="ru-RU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7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ko\Desktop\МАН астрономія\IMG_20131209_174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26647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ko\Desktop\МАН астрономія\IMG_20131209_174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40" y="29665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ko\Desktop\МАН астрономія\IMG_20131209_174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34" y="3645023"/>
            <a:ext cx="4097630" cy="307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ko\Desktop\МАН астрономія\н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12" y="1538"/>
            <a:ext cx="5097488" cy="6796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3722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Гномон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Шкала годин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Шкала </a:t>
            </a:r>
            <a:r>
              <a:rPr lang="ru-RU" sz="2800" dirty="0" err="1" smtClean="0">
                <a:solidFill>
                  <a:srgbClr val="FFFF00"/>
                </a:solidFill>
              </a:rPr>
              <a:t>Верньє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Показчик </a:t>
            </a:r>
            <a:r>
              <a:rPr lang="ru-RU" sz="2800" dirty="0" err="1" smtClean="0">
                <a:solidFill>
                  <a:srgbClr val="FFFF00"/>
                </a:solidFill>
              </a:rPr>
              <a:t>широти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Шкала </a:t>
            </a:r>
            <a:r>
              <a:rPr lang="ru-RU" sz="2800" dirty="0" err="1" smtClean="0">
                <a:solidFill>
                  <a:srgbClr val="FFFF00"/>
                </a:solidFill>
              </a:rPr>
              <a:t>широти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00B0F0"/>
                </a:solidFill>
              </a:rPr>
              <a:t> </a:t>
            </a:r>
            <a:endParaRPr lang="uk-UA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664</TotalTime>
  <Words>497</Words>
  <Application>Microsoft Office PowerPoint</Application>
  <PresentationFormat>Экран (4:3)</PresentationFormat>
  <Paragraphs>54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Презинтація наукової роботи: Дослідження проблеми вимірювання часу у сучасній астрономії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Презинтація</dc:title>
  <dc:creator>koko</dc:creator>
  <cp:lastModifiedBy>Андрей</cp:lastModifiedBy>
  <cp:revision>46</cp:revision>
  <dcterms:created xsi:type="dcterms:W3CDTF">2013-12-01T18:26:10Z</dcterms:created>
  <dcterms:modified xsi:type="dcterms:W3CDTF">2019-04-19T06:22:41Z</dcterms:modified>
</cp:coreProperties>
</file>