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11560" y="3264079"/>
            <a:ext cx="83529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Автори проекту: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Манойлов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Антон Олегович,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Усков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Олександр Олександрович,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учні 10 класу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«Маріупольський технічний ліцей»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Маріупольської міської ради Донецької області».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ерівник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Іващенко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Вікторія Юріївна,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доцент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ДВНЗ «Приазовський Державний Технічний Університет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», викладач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ОЗШ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«Юний дослідник»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ДОМАНУМ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16832"/>
            <a:ext cx="5320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Цікавий графіт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835696" y="168315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Міністерство освіти і науки України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Донецька обласна державна адміністрація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Департамент освіти і науки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Донецьке територіальне відділення МАН України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2" r="12872"/>
          <a:stretch>
            <a:fillRect/>
          </a:stretch>
        </p:blipFill>
        <p:spPr bwMode="auto">
          <a:xfrm>
            <a:off x="7380312" y="188640"/>
            <a:ext cx="1440160" cy="1425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Lyuda\Desktop\logo_gerb_new.png"/>
          <p:cNvPicPr>
            <a:picLocks noChangeAspect="1" noChangeArrowheads="1"/>
          </p:cNvPicPr>
          <p:nvPr/>
        </p:nvPicPr>
        <p:blipFill>
          <a:blip r:embed="rId3" cstate="print"/>
          <a:srcRect r="63699"/>
          <a:stretch>
            <a:fillRect/>
          </a:stretch>
        </p:blipFill>
        <p:spPr bwMode="auto">
          <a:xfrm>
            <a:off x="251520" y="404664"/>
            <a:ext cx="151216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8.  Віджимання  ТРГ 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Lyuda\Desktop\2отжим1.PNG"/>
          <p:cNvPicPr>
            <a:picLocks noChangeAspect="1" noChangeArrowheads="1"/>
          </p:cNvPicPr>
          <p:nvPr/>
        </p:nvPicPr>
        <p:blipFill>
          <a:blip r:embed="rId2" cstate="print"/>
          <a:srcRect l="8114" r="5931"/>
          <a:stretch>
            <a:fillRect/>
          </a:stretch>
        </p:blipFill>
        <p:spPr bwMode="auto">
          <a:xfrm>
            <a:off x="323528" y="764704"/>
            <a:ext cx="2664296" cy="2369473"/>
          </a:xfrm>
          <a:prstGeom prst="rect">
            <a:avLst/>
          </a:prstGeom>
          <a:noFill/>
        </p:spPr>
      </p:pic>
      <p:pic>
        <p:nvPicPr>
          <p:cNvPr id="5124" name="Picture 4" descr="C:\Users\Lyuda\Desktop\2отжим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764704"/>
            <a:ext cx="2278451" cy="2376264"/>
          </a:xfrm>
          <a:prstGeom prst="rect">
            <a:avLst/>
          </a:prstGeom>
          <a:noFill/>
        </p:spPr>
      </p:pic>
      <p:pic>
        <p:nvPicPr>
          <p:cNvPr id="5125" name="Picture 5" descr="C:\Users\Lyuda\Desktop\2отжим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764704"/>
            <a:ext cx="3168352" cy="2387316"/>
          </a:xfrm>
          <a:prstGeom prst="rect">
            <a:avLst/>
          </a:prstGeom>
          <a:noFill/>
        </p:spPr>
      </p:pic>
      <p:pic>
        <p:nvPicPr>
          <p:cNvPr id="5126" name="Picture 6" descr="C:\Users\Lyuda\Desktop\2отжимрез-т.PNG"/>
          <p:cNvPicPr>
            <a:picLocks noChangeAspect="1" noChangeArrowheads="1"/>
          </p:cNvPicPr>
          <p:nvPr/>
        </p:nvPicPr>
        <p:blipFill>
          <a:blip r:embed="rId5" cstate="print"/>
          <a:srcRect t="7308" b="5000"/>
          <a:stretch>
            <a:fillRect/>
          </a:stretch>
        </p:blipFill>
        <p:spPr bwMode="auto">
          <a:xfrm>
            <a:off x="2555776" y="3933056"/>
            <a:ext cx="1800200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32849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9.  Вимірювання  об’єму  зібраної  оліфи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Lyuda\Desktop\ТРГ-сорбент МАН\Рабочие фото-видео\2отжим о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05064"/>
            <a:ext cx="2171405" cy="221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Таблиця  результатів  вимірювання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1" y="980728"/>
          <a:ext cx="7560841" cy="4982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2261"/>
                <a:gridCol w="238180"/>
                <a:gridCol w="1506629"/>
                <a:gridCol w="2093771"/>
              </a:tblGrid>
              <a:tr h="504056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noProof="0" dirty="0" smtClean="0"/>
                        <a:t>Вимірювання  маси  ТРГ</a:t>
                      </a:r>
                      <a:endParaRPr lang="uk-UA" sz="24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uk-UA" sz="2400" b="0" dirty="0" smtClean="0"/>
                        <a:t>Маса  пакету</a:t>
                      </a:r>
                      <a:endParaRPr lang="ru-RU" sz="2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m</a:t>
                      </a:r>
                      <a:r>
                        <a:rPr lang="en-US" sz="2400" i="1" baseline="-25000" dirty="0" smtClean="0"/>
                        <a:t>1  </a:t>
                      </a:r>
                      <a:r>
                        <a:rPr lang="ru-RU" sz="2400" i="1" baseline="0" dirty="0" smtClean="0"/>
                        <a:t>,  г</a:t>
                      </a:r>
                      <a:endParaRPr lang="ru-RU" sz="2400" i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ru-RU" sz="2400" dirty="0" smtClean="0"/>
                        <a:t>1,90</a:t>
                      </a:r>
                      <a:endParaRPr lang="ru-RU" sz="2400" dirty="0"/>
                    </a:p>
                  </a:txBody>
                  <a:tcPr anchor="ctr"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Маса  пакету  з  ТРГ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m</a:t>
                      </a:r>
                      <a:r>
                        <a:rPr lang="uk-UA" sz="2400" i="1" baseline="-25000" dirty="0" smtClean="0"/>
                        <a:t>2</a:t>
                      </a:r>
                      <a:r>
                        <a:rPr lang="en-US" sz="2400" i="1" baseline="-25000" dirty="0" smtClean="0"/>
                        <a:t>  </a:t>
                      </a:r>
                      <a:r>
                        <a:rPr lang="ru-RU" sz="2400" i="1" baseline="0" dirty="0" smtClean="0"/>
                        <a:t>,  г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ru-RU" sz="2400" dirty="0" smtClean="0"/>
                        <a:t>3,29</a:t>
                      </a:r>
                      <a:endParaRPr lang="ru-RU" sz="2400" dirty="0"/>
                    </a:p>
                  </a:txBody>
                  <a:tcPr anchor="ctr"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Маса  ТРГ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m</a:t>
                      </a:r>
                      <a:r>
                        <a:rPr lang="en-US" sz="2400" i="1" baseline="-25000" dirty="0" smtClean="0"/>
                        <a:t>  </a:t>
                      </a:r>
                      <a:r>
                        <a:rPr lang="ru-RU" sz="2400" i="1" baseline="0" dirty="0" smtClean="0"/>
                        <a:t>,  г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ru-RU" sz="2400" dirty="0" smtClean="0"/>
                        <a:t>1,39</a:t>
                      </a:r>
                      <a:endParaRPr lang="ru-RU" sz="2400" dirty="0"/>
                    </a:p>
                  </a:txBody>
                  <a:tcPr anchor="ctr"/>
                </a:tc>
              </a:tr>
              <a:tr h="394843">
                <a:tc gridSpan="4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065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Вимірювання  об’єму  оліфи</a:t>
                      </a:r>
                      <a:endParaRPr lang="ru-RU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4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Початковий  об’єм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2075" indent="0" algn="ctr"/>
                      <a:endParaRPr lang="ru-RU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en-US" sz="2400" i="1" dirty="0" smtClean="0"/>
                        <a:t>V</a:t>
                      </a:r>
                      <a:r>
                        <a:rPr lang="en-US" sz="2400" i="1" baseline="-25000" dirty="0" smtClean="0"/>
                        <a:t>0</a:t>
                      </a:r>
                      <a:r>
                        <a:rPr lang="uk-UA" sz="2400" i="1" dirty="0" smtClean="0"/>
                        <a:t> , </a:t>
                      </a:r>
                      <a:r>
                        <a:rPr lang="uk-UA" sz="2400" i="1" dirty="0" err="1" smtClean="0"/>
                        <a:t>мл</a:t>
                      </a:r>
                      <a:endParaRPr lang="ru-RU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85</a:t>
                      </a:r>
                      <a:endParaRPr lang="ru-RU" sz="2400" dirty="0"/>
                    </a:p>
                  </a:txBody>
                  <a:tcPr anchor="ctr"/>
                </a:tc>
              </a:tr>
              <a:tr h="394843">
                <a:tc gridSpan="2">
                  <a:txBody>
                    <a:bodyPr/>
                    <a:lstStyle/>
                    <a:p>
                      <a:r>
                        <a:rPr lang="uk-UA" sz="2400" dirty="0" smtClean="0"/>
                        <a:t>Об’єм  оліфи,  зібраної  після  першого  віджимання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2075" indent="0" algn="ctr"/>
                      <a:endParaRPr lang="ru-RU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en-US" sz="2400" i="1" dirty="0" smtClean="0"/>
                        <a:t>V</a:t>
                      </a:r>
                      <a:r>
                        <a:rPr lang="en-US" sz="2400" i="1" baseline="-25000" dirty="0" smtClean="0"/>
                        <a:t>1</a:t>
                      </a:r>
                      <a:r>
                        <a:rPr lang="uk-UA" sz="2400" i="1" dirty="0" smtClean="0"/>
                        <a:t> , </a:t>
                      </a:r>
                      <a:r>
                        <a:rPr lang="uk-UA" sz="2400" i="1" dirty="0" err="1" smtClean="0"/>
                        <a:t>мл</a:t>
                      </a:r>
                      <a:endParaRPr lang="ru-RU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68</a:t>
                      </a:r>
                      <a:endParaRPr lang="ru-RU" sz="2400" dirty="0"/>
                    </a:p>
                  </a:txBody>
                  <a:tcPr anchor="ctr"/>
                </a:tc>
              </a:tr>
              <a:tr h="39484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Об’єм  оліфи,  зібраної  після  другого  віджимання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2075" indent="0" algn="ctr"/>
                      <a:endParaRPr lang="ru-RU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en-US" sz="2400" i="1" dirty="0" smtClean="0"/>
                        <a:t>V</a:t>
                      </a:r>
                      <a:r>
                        <a:rPr lang="en-US" sz="2400" i="1" baseline="-25000" dirty="0" smtClean="0"/>
                        <a:t>2</a:t>
                      </a:r>
                      <a:r>
                        <a:rPr lang="uk-UA" sz="2400" i="1" dirty="0" smtClean="0"/>
                        <a:t> , </a:t>
                      </a:r>
                      <a:r>
                        <a:rPr lang="uk-UA" sz="2400" i="1" dirty="0" err="1" smtClean="0"/>
                        <a:t>мл</a:t>
                      </a:r>
                      <a:endParaRPr lang="ru-RU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57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ВИСНОВКИ</a:t>
            </a:r>
          </a:p>
          <a:p>
            <a:pPr algn="ctr"/>
            <a:endParaRPr lang="uk-UA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Терморозширений графіт дуже добре поглинає оліфу та погано поглинає воду.</a:t>
            </a:r>
            <a:endParaRPr lang="ru-RU" sz="2400" dirty="0" smtClean="0"/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За допомогою ТРГ можна дуже добре очистити поверхню води, забруднену оліфою.</a:t>
            </a:r>
            <a:endParaRPr lang="ru-RU" sz="2400" dirty="0" smtClean="0"/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Після використання ТРГ                                                                             частково втрачає свої                                                                                            поглинаючі властивості, але                                                                                                                  є можливість його                                                                                 повторного використання.</a:t>
            </a:r>
            <a:endParaRPr lang="ru-RU" sz="2400" dirty="0" smtClean="0"/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Після віджимання можна                                                                                    зібрати розлиту оліфу.</a:t>
            </a:r>
            <a:endParaRPr lang="ru-RU" sz="2400" dirty="0" smtClean="0"/>
          </a:p>
          <a:p>
            <a:pPr algn="ctr"/>
            <a:endParaRPr lang="uk-UA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Lyuda\Desktop\загрязне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903588" cy="260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ПЛАНИ  НА  МАЙБУТНЄ</a:t>
            </a:r>
          </a:p>
          <a:p>
            <a:pPr algn="ctr"/>
            <a:endParaRPr lang="uk-UA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Дослідження можливості очищення поверхні води за допомогою ТРГ використовуючи інші види забруднення (нафта, гас, дизельне паливо тощо).</a:t>
            </a:r>
            <a:endParaRPr lang="ru-RU" sz="2400" dirty="0" smtClean="0"/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Дослідження (більш детальне) можливостей неодноразового використання ТРГ.</a:t>
            </a:r>
            <a:endParaRPr lang="ru-RU" sz="2400" dirty="0" smtClean="0"/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/>
              <a:t>Дослідження властивостей зібраного бруду (нафта, гас, дизельне паливо тощо) з метою вивчення можливості їх подальшого використання.</a:t>
            </a:r>
            <a:endParaRPr lang="ru-RU" sz="2400" dirty="0" smtClean="0"/>
          </a:p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772737" cy="257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23528" y="250776"/>
            <a:ext cx="80648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Мета дослідження: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навчитися спостерігати  та  пояснювати  фізичні явища; виконувати  цікаві  експерименти; ставити проблемні питання та вирішувати їх; заохочувати всіх до  вивчення фізики.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Завдання: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аналіз  джерел  інформації, розробка  цікавого  досліду  з використанням терморозширеного графіту, удосконалення та розширення тем дослідів Я.І.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Перельмана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 теми «Властивості рідин (речовин)».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Об’єкт дослідження: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терморозширений графіт.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Предмет дослідження: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поглинаючі властивості терморозширеного графіту.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Актуальність та новизна: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досліди, запропоновані                                               у роботі,  дають можливість  розширити знання                                           про фізичні властивості терморозширеного                                       графіту (ТРГ) та дослідити можливість                                       використання ТРГ для очищення водних                                                  поверхонь від забруднень. </a:t>
            </a:r>
          </a:p>
        </p:txBody>
      </p:sp>
      <p:pic>
        <p:nvPicPr>
          <p:cNvPr id="5122" name="Picture 2" descr="C:\Users\Lyuda\Desktop\ТРГ-сорбент МАН\Рабочие фото-видео\photo_2019-04-15_21-24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96952"/>
            <a:ext cx="226825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467544" y="332656"/>
            <a:ext cx="83174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Терморозширений графіт –  особливий матеріал з високою температурною та хімічною стійкістю, як у графіта, та придбаними властивостями (гнучкість, пружність) внаслідок особливого технологічного процесу виготовлення. </a:t>
            </a:r>
          </a:p>
          <a:p>
            <a:pPr marR="0" lvl="0" indent="3587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Його використовують у якості надійного і безпечного матеріалу для герметизації рідких та газоподібних середовищ, оскільки ТРГ добре переносить вплив високих температур, а також не                                                                                 боїться тривалого знаходження в                                                                       різних хімічних середовищах.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Крім того, ця речовина має цікаві                                                             поглинаючі властивості. Дослідити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ці властивості – є предмет нашого                                         дослідження.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Lyuda\Desktop\ТРГ-сорбент МАН\Рабочие фото-видео\IMG_20190415_182526.jpg"/>
          <p:cNvPicPr>
            <a:picLocks noChangeAspect="1" noChangeArrowheads="1"/>
          </p:cNvPicPr>
          <p:nvPr/>
        </p:nvPicPr>
        <p:blipFill>
          <a:blip r:embed="rId2" cstate="print"/>
          <a:srcRect t="12931" b="1724"/>
          <a:stretch>
            <a:fillRect/>
          </a:stretch>
        </p:blipFill>
        <p:spPr bwMode="auto">
          <a:xfrm>
            <a:off x="6156176" y="3501009"/>
            <a:ext cx="270080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 descr="C:\Users\Lyuda\Desktop\ТРГ-сорб ФОТО МАН\Рабочие фото-видео\IMG_20190412_15113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5957" r="6326"/>
          <a:stretch>
            <a:fillRect/>
          </a:stretch>
        </p:blipFill>
        <p:spPr bwMode="auto">
          <a:xfrm>
            <a:off x="395536" y="1628800"/>
            <a:ext cx="4320480" cy="4785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ДОСЛІДЖЕННЯ  ПОГЛИНАЮЧИХ  ВЛАСТИВОСТЕЙ   ТЕРМОРОЗШИРЕНОГО  ГРАФІТУ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1.  Зважування  досліджуваного  ТРГ 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0354" name="Picture 2" descr="C:\Users\Lyuda\Desktop\ТРГ-сорб ФОТО МАН\Рабочие фото-видео\IMG_20190412_150632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11475" r="19672"/>
          <a:stretch>
            <a:fillRect/>
          </a:stretch>
        </p:blipFill>
        <p:spPr bwMode="auto">
          <a:xfrm>
            <a:off x="6948264" y="4149080"/>
            <a:ext cx="1983171" cy="2160240"/>
          </a:xfrm>
          <a:prstGeom prst="rect">
            <a:avLst/>
          </a:prstGeom>
          <a:noFill/>
        </p:spPr>
      </p:pic>
      <p:pic>
        <p:nvPicPr>
          <p:cNvPr id="1026" name="Picture 2" descr="C:\Users\Lyuda\Desktop\ТРГ-сорбент МАН\Рабочие фото-видео\IMG_20190415_155728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3008" t="20301" r="6767" b="5751"/>
          <a:stretch>
            <a:fillRect/>
          </a:stretch>
        </p:blipFill>
        <p:spPr bwMode="auto">
          <a:xfrm>
            <a:off x="6915656" y="1700808"/>
            <a:ext cx="1976823" cy="2160240"/>
          </a:xfrm>
          <a:prstGeom prst="rect">
            <a:avLst/>
          </a:prstGeom>
          <a:noFill/>
        </p:spPr>
      </p:pic>
      <p:pic>
        <p:nvPicPr>
          <p:cNvPr id="1027" name="Picture 3" descr="C:\Users\Lyuda\Desktop\ТРГ-сорбент МАН\Рабочие фото-видео\IMG_20190415_155758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932040" y="2060848"/>
            <a:ext cx="1699436" cy="1484784"/>
          </a:xfrm>
          <a:prstGeom prst="rect">
            <a:avLst/>
          </a:prstGeom>
          <a:noFill/>
        </p:spPr>
      </p:pic>
      <p:pic>
        <p:nvPicPr>
          <p:cNvPr id="1028" name="Picture 4" descr="C:\Users\Lyuda\Desktop\ТРГ-сорбент МАН\Рабочие фото-видео\IMG_20190415_160057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004048" y="4365104"/>
            <a:ext cx="1584176" cy="179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Lyuda\Desktop\ТРГ-сорб ФОТО МАН\Рабочие фото-видео\меряем олиф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2568817" cy="3205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2.  Забруднення  поверхні  води  оліфою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Вимірювання  початкового  об’єму  оліфи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3430" name="Picture 6" descr="C:\Users\Lyuda\Desktop\ТРГ-сорб ФОТО МАН\Рабочие фото-видео\налив олифу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672408" cy="3228790"/>
          </a:xfrm>
          <a:prstGeom prst="rect">
            <a:avLst/>
          </a:prstGeom>
          <a:noFill/>
        </p:spPr>
      </p:pic>
      <p:pic>
        <p:nvPicPr>
          <p:cNvPr id="103429" name="Picture 5" descr="C:\Users\Lyuda\Desktop\ТРГ-сорб ФОТО МАН\Рабочие фото-видео\налив олиф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3698651" cy="25567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91472" y="764704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Забруднення  поверхні  води  оліфою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Lyuda\Desktop\ТРГ-сорбент МАН\Рабочие фото-видео\IMG_20190415_181236.jpg"/>
          <p:cNvPicPr>
            <a:picLocks noChangeAspect="1" noChangeArrowheads="1"/>
          </p:cNvPicPr>
          <p:nvPr/>
        </p:nvPicPr>
        <p:blipFill>
          <a:blip r:embed="rId5" cstate="print"/>
          <a:srcRect r="21875" b="6140"/>
          <a:stretch>
            <a:fillRect/>
          </a:stretch>
        </p:blipFill>
        <p:spPr bwMode="auto">
          <a:xfrm>
            <a:off x="467544" y="3717032"/>
            <a:ext cx="1800200" cy="28837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87" y="4653136"/>
            <a:ext cx="18843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3.  Нанесення  шару  ТРГ  на  забруднену  поверхню  води 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Lyuda\Desktop\ТРГ-сорбент МАН\Рабочие фото-видео\Насып ТРГ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l="4605"/>
          <a:stretch>
            <a:fillRect/>
          </a:stretch>
        </p:blipFill>
        <p:spPr bwMode="auto">
          <a:xfrm>
            <a:off x="179512" y="908720"/>
            <a:ext cx="4474970" cy="4536504"/>
          </a:xfrm>
          <a:prstGeom prst="rect">
            <a:avLst/>
          </a:prstGeom>
          <a:noFill/>
        </p:spPr>
      </p:pic>
      <p:pic>
        <p:nvPicPr>
          <p:cNvPr id="1027" name="Picture 3" descr="C:\Users\Lyuda\Desktop\ТРГ-сорбент МАН\Рабочие фото-видео\Загряз в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1712993" cy="1440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90872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На  початку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140968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Через  30  секунд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9" name="Picture 5" descr="C:\Users\Lyuda\Desktop\перемеш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132856"/>
            <a:ext cx="1701847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04248" y="1196752"/>
            <a:ext cx="2052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Перемішуємо,  імітуємо хвилю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30" name="Picture 6" descr="C:\Users\Lyuda\Desktop\перемеш2.PNG"/>
          <p:cNvPicPr>
            <a:picLocks noChangeAspect="1" noChangeArrowheads="1"/>
          </p:cNvPicPr>
          <p:nvPr/>
        </p:nvPicPr>
        <p:blipFill>
          <a:blip r:embed="rId5" cstate="print"/>
          <a:srcRect l="5562" t="12429" r="5657" b="9318"/>
          <a:stretch>
            <a:fillRect/>
          </a:stretch>
        </p:blipFill>
        <p:spPr bwMode="auto">
          <a:xfrm>
            <a:off x="6300192" y="4581128"/>
            <a:ext cx="2664296" cy="2088232"/>
          </a:xfrm>
          <a:prstGeom prst="rect">
            <a:avLst/>
          </a:prstGeom>
          <a:noFill/>
        </p:spPr>
      </p:pic>
      <p:pic>
        <p:nvPicPr>
          <p:cNvPr id="1028" name="Picture 4" descr="C:\Users\Lyuda\Desktop\ТРГ-сорбент МАН\Рабочие фото-видео\Загряз воды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1872208" cy="152396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5877272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Через  60  секунд  майже  вся  оліфа  </a:t>
            </a:r>
          </a:p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була  зв’язана  ТРГ 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4.  Збір  відпрацьованого  матеріалу 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Lyuda\Desktop\сбор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248471" cy="2377953"/>
          </a:xfrm>
          <a:prstGeom prst="rect">
            <a:avLst/>
          </a:prstGeom>
          <a:noFill/>
        </p:spPr>
      </p:pic>
      <p:pic>
        <p:nvPicPr>
          <p:cNvPr id="2054" name="Picture 6" descr="C:\Users\Lyuda\Desktop\сбор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528392" cy="2383212"/>
          </a:xfrm>
          <a:prstGeom prst="rect">
            <a:avLst/>
          </a:prstGeom>
          <a:noFill/>
        </p:spPr>
      </p:pic>
      <p:pic>
        <p:nvPicPr>
          <p:cNvPr id="2057" name="Picture 9" descr="C:\Users\Lyuda\Desktop\ТРГ-сорбент МАН\Рабочие фото-видео\сбор4.PNG"/>
          <p:cNvPicPr>
            <a:picLocks noChangeAspect="1" noChangeArrowheads="1"/>
          </p:cNvPicPr>
          <p:nvPr/>
        </p:nvPicPr>
        <p:blipFill>
          <a:blip r:embed="rId4" cstate="print"/>
          <a:srcRect t="14700"/>
          <a:stretch>
            <a:fillRect/>
          </a:stretch>
        </p:blipFill>
        <p:spPr bwMode="auto">
          <a:xfrm>
            <a:off x="4355976" y="4149080"/>
            <a:ext cx="4464496" cy="25070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4048" y="3284984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Поверхня  води після  очищення 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8" name="Picture 10" descr="C:\Users\Lyuda\Desktop\ТРГ-сорбент МАН\Рабочие фото-видео\до....jpg"/>
          <p:cNvPicPr>
            <a:picLocks noChangeAspect="1" noChangeArrowheads="1"/>
          </p:cNvPicPr>
          <p:nvPr/>
        </p:nvPicPr>
        <p:blipFill>
          <a:blip r:embed="rId5" cstate="print"/>
          <a:srcRect b="47960"/>
          <a:stretch>
            <a:fillRect/>
          </a:stretch>
        </p:blipFill>
        <p:spPr bwMode="auto">
          <a:xfrm>
            <a:off x="251520" y="4221088"/>
            <a:ext cx="3864897" cy="24706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328498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Поверхня  води,  забруднена  оліфою 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5.  Віджимання  ТРГ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5" name="Picture 3" descr="C:\Users\Lyuda\Desktop\отжим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096344" cy="2039056"/>
          </a:xfrm>
          <a:prstGeom prst="rect">
            <a:avLst/>
          </a:prstGeom>
          <a:noFill/>
        </p:spPr>
      </p:pic>
      <p:pic>
        <p:nvPicPr>
          <p:cNvPr id="3078" name="Picture 6" descr="C:\Users\Lyuda\Desktop\отжим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2713380" cy="2018029"/>
          </a:xfrm>
          <a:prstGeom prst="rect">
            <a:avLst/>
          </a:prstGeom>
          <a:noFill/>
        </p:spPr>
      </p:pic>
      <p:pic>
        <p:nvPicPr>
          <p:cNvPr id="3081" name="Picture 9" descr="C:\Users\Lyuda\Desktop\результат отжим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645024"/>
            <a:ext cx="2376264" cy="2879125"/>
          </a:xfrm>
          <a:prstGeom prst="rect">
            <a:avLst/>
          </a:prstGeom>
          <a:noFill/>
        </p:spPr>
      </p:pic>
      <p:pic>
        <p:nvPicPr>
          <p:cNvPr id="3082" name="Picture 10" descr="C:\Users\Lyuda\Desktop\ТРГ-сорбент МАН\Рабочие фото-видео\отжим1рез-т.jpg"/>
          <p:cNvPicPr>
            <a:picLocks noChangeAspect="1" noChangeArrowheads="1"/>
          </p:cNvPicPr>
          <p:nvPr/>
        </p:nvPicPr>
        <p:blipFill>
          <a:blip r:embed="rId5" cstate="print"/>
          <a:srcRect t="10175"/>
          <a:stretch>
            <a:fillRect/>
          </a:stretch>
        </p:blipFill>
        <p:spPr bwMode="auto">
          <a:xfrm>
            <a:off x="5148064" y="3429000"/>
            <a:ext cx="3600400" cy="31647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79712" y="2996952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6.  Вимірювання  об’єму  зібраної  оліфи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7.  Повторення  досліду  з  відпрацьованим  ТРГ 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Lyuda\Desktop\2опы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204989" cy="2336540"/>
          </a:xfrm>
          <a:prstGeom prst="rect">
            <a:avLst/>
          </a:prstGeom>
          <a:noFill/>
        </p:spPr>
      </p:pic>
      <p:pic>
        <p:nvPicPr>
          <p:cNvPr id="4" name="Picture 8" descr="C:\Users\Lyuda\Desktop\2опыт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016224" cy="1905305"/>
          </a:xfrm>
          <a:prstGeom prst="rect">
            <a:avLst/>
          </a:prstGeom>
          <a:noFill/>
        </p:spPr>
      </p:pic>
      <p:pic>
        <p:nvPicPr>
          <p:cNvPr id="4100" name="Picture 4" descr="C:\Users\Lyuda\Desktop\2опыт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360639" cy="1800200"/>
          </a:xfrm>
          <a:prstGeom prst="rect">
            <a:avLst/>
          </a:prstGeom>
          <a:noFill/>
        </p:spPr>
      </p:pic>
      <p:pic>
        <p:nvPicPr>
          <p:cNvPr id="4101" name="Picture 5" descr="C:\Users\Lyuda\Desktop\2опыт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293096"/>
            <a:ext cx="5257800" cy="2305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76470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Забруднення  води  оліфою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78904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Очищення  води  відпрацьованим  ТРГ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515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Lyuda</dc:creator>
  <cp:lastModifiedBy>Vika</cp:lastModifiedBy>
  <cp:revision>33</cp:revision>
  <dcterms:created xsi:type="dcterms:W3CDTF">2019-04-14T09:47:08Z</dcterms:created>
  <dcterms:modified xsi:type="dcterms:W3CDTF">2019-04-20T05:38:59Z</dcterms:modified>
</cp:coreProperties>
</file>