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0" r:id="rId5"/>
    <p:sldId id="259" r:id="rId6"/>
    <p:sldId id="261" r:id="rId7"/>
    <p:sldId id="270" r:id="rId8"/>
    <p:sldId id="262" r:id="rId9"/>
    <p:sldId id="271" r:id="rId10"/>
    <p:sldId id="263" r:id="rId11"/>
    <p:sldId id="264" r:id="rId12"/>
    <p:sldId id="265" r:id="rId13"/>
    <p:sldId id="267" r:id="rId14"/>
    <p:sldId id="269" r:id="rId15"/>
    <p:sldId id="268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CC00"/>
    <a:srgbClr val="322500"/>
    <a:srgbClr val="0066CC"/>
    <a:srgbClr val="333399"/>
    <a:srgbClr val="000000"/>
    <a:srgbClr val="003399"/>
    <a:srgbClr val="0B0A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3" autoAdjust="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56E9E803-1600-4573-9671-FAD449B31EF6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85058343-27FD-45E6-BAE9-3A43D24A53A9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F05D6-21FF-4C16-9157-D9421835A53D}" type="slidenum">
              <a:rPr lang="uk-UA" altLang="ru-RU"/>
              <a:pPr/>
              <a:t>1</a:t>
            </a:fld>
            <a:endParaRPr lang="uk-UA" altLang="ru-RU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6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86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387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0BF9D-91F6-47EB-86E7-54292356111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CB331-8CAB-4909-B36D-C2A074CE096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41A49-5A8B-46BD-A82F-82A65F5AB28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30730-63DE-42D2-83B8-A08B3217A025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2889EE-15C4-4E20-82F9-35F1975C5DA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316578-EE28-4568-818D-2526D213F75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7A2E1-4631-4096-80D0-D0CA9D2EF515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027AAA-9B13-4855-8D45-F3D06BBA645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60799-5F6D-4900-8432-B8912838DBD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B01D0-40B6-4819-997A-209D3D4D76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5DEE62-C615-4756-9864-0A82F3536264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61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uk-UA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362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60702B7B-BA92-4019-AEA6-DEA4B9E1EEA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363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64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65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366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05725" cy="1079500"/>
          </a:xfrm>
        </p:spPr>
        <p:txBody>
          <a:bodyPr/>
          <a:lstStyle/>
          <a:p>
            <a:pPr eaLnBrk="1" hangingPunct="1">
              <a:defRPr/>
            </a:pPr>
            <a: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  <a:t>Міністерство освіти і науки України</a:t>
            </a:r>
            <a:b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  <a:t> Всеукраїнський інтерактивний конкурс “МАН – Юніор Дослідник ”</a:t>
            </a:r>
            <a:b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b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  <a:t/>
            </a:r>
            <a:b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smtClean="0">
                <a:solidFill>
                  <a:srgbClr val="0B0A05"/>
                </a:solidFill>
                <a:latin typeface="Times New Roman" pitchFamily="18" charset="0"/>
              </a:rPr>
              <a:t>                                                                                                                                          </a:t>
            </a:r>
            <a:r>
              <a:rPr lang="uk-UA" sz="1200" b="1" i="1" smtClean="0">
                <a:solidFill>
                  <a:srgbClr val="0B0A05"/>
                </a:solidFill>
                <a:latin typeface="Times New Roman" pitchFamily="18" charset="0"/>
              </a:rPr>
              <a:t>Мій внесок у музейну справу</a:t>
            </a:r>
            <a:br>
              <a:rPr lang="uk-UA" sz="1200" b="1" i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i="1" smtClean="0">
                <a:solidFill>
                  <a:srgbClr val="0B0A05"/>
                </a:solidFill>
                <a:latin typeface="Times New Roman" pitchFamily="18" charset="0"/>
              </a:rPr>
              <a:t/>
            </a:r>
            <a:br>
              <a:rPr lang="uk-UA" sz="1200" b="1" i="1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1200" b="1" i="1" smtClean="0">
                <a:solidFill>
                  <a:schemeClr val="tx1"/>
                </a:solidFill>
                <a:latin typeface="Times New Roman" pitchFamily="18" charset="0"/>
              </a:rPr>
              <a:t>   </a:t>
            </a:r>
            <a:endParaRPr lang="uk-UA" sz="1200" b="1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00213"/>
            <a:ext cx="7056438" cy="4321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uk-UA" sz="4400" b="1" smtClean="0">
                <a:solidFill>
                  <a:srgbClr val="3225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ІСТОРИЧНИЙ АСПЕКТ РОЗВИТКУ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4400" b="1" smtClean="0">
                <a:solidFill>
                  <a:srgbClr val="3225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ЯБЛУНІ-КОЛОНІЇ</a:t>
            </a:r>
            <a:r>
              <a:rPr lang="uk-UA" sz="2800" b="1" smtClean="0">
                <a:latin typeface="Times New Roman" pitchFamily="18" charset="0"/>
              </a:rPr>
              <a:t>                                                                                                                                                       </a:t>
            </a: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Науково – дослідницька робота</a:t>
            </a:r>
          </a:p>
          <a:p>
            <a:pPr algn="l" eaLnBrk="1" hangingPunct="1">
              <a:lnSpc>
                <a:spcPct val="90000"/>
              </a:lnSpc>
              <a:defRPr/>
            </a:pPr>
            <a:endParaRPr lang="uk-UA" sz="1400" b="1" smtClean="0">
              <a:solidFill>
                <a:srgbClr val="0B0A05"/>
              </a:solidFill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uk-UA" sz="1400" b="1" smtClean="0">
              <a:solidFill>
                <a:srgbClr val="0B0A05"/>
              </a:solidFill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uk-UA" sz="1400" b="1" smtClean="0">
              <a:solidFill>
                <a:srgbClr val="0B0A05"/>
              </a:solidFill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Роботу виконала</a:t>
            </a:r>
            <a:r>
              <a:rPr lang="en-US" sz="1400" b="1" smtClean="0">
                <a:solidFill>
                  <a:srgbClr val="0B0A05"/>
                </a:solidFill>
                <a:latin typeface="Times New Roman" pitchFamily="18" charset="0"/>
              </a:rPr>
              <a:t>:</a:t>
            </a: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                                                                                                                                              </a:t>
            </a:r>
            <a:r>
              <a:rPr lang="en-US" sz="1400" b="1" smtClean="0">
                <a:solidFill>
                  <a:srgbClr val="0B0A05"/>
                </a:solidFill>
                <a:latin typeface="Times New Roman" pitchFamily="18" charset="0"/>
              </a:rPr>
              <a:t>                                </a:t>
            </a: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Лутай Анастасія Олександрівна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учениця 10 класу Кролевецького НВК №6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Науковий керівник</a:t>
            </a:r>
            <a:r>
              <a:rPr lang="en-US" sz="1400" b="1" smtClean="0">
                <a:solidFill>
                  <a:srgbClr val="0B0A05"/>
                </a:solidFill>
                <a:latin typeface="Times New Roman" pitchFamily="18" charset="0"/>
              </a:rPr>
              <a:t>:</a:t>
            </a:r>
            <a:endParaRPr lang="uk-UA" sz="1400" b="1" smtClean="0">
              <a:solidFill>
                <a:srgbClr val="0B0A05"/>
              </a:solidFill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Федорець Людмила Олександрівна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uk-UA" sz="1400" b="1" smtClean="0">
                <a:solidFill>
                  <a:srgbClr val="0B0A05"/>
                </a:solidFill>
                <a:latin typeface="Times New Roman" pitchFamily="18" charset="0"/>
              </a:rPr>
              <a:t>учитель Кролевецького НВК №6 </a:t>
            </a:r>
          </a:p>
          <a:p>
            <a:pPr algn="l" eaLnBrk="1" hangingPunct="1">
              <a:lnSpc>
                <a:spcPct val="90000"/>
              </a:lnSpc>
              <a:defRPr/>
            </a:pPr>
            <a:endParaRPr lang="uk-UA" sz="1400" b="1" smtClean="0">
              <a:solidFill>
                <a:srgbClr val="0B0A05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0000"/>
              </a:lnSpc>
              <a:defRPr/>
            </a:pPr>
            <a:endParaRPr lang="uk-UA" sz="2000" b="1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124" name="Picture 2" descr="C:\Users\admin\Desktop\F1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716338"/>
            <a:ext cx="2141538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uk-UA" altLang="ru-RU" sz="2800" smtClean="0">
                <a:effectLst/>
                <a:latin typeface="Times New Roman" pitchFamily="18" charset="0"/>
              </a:rPr>
              <a:t>АКТУАЛЬНІСТЬ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27352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1800" dirty="0" smtClean="0">
                <a:latin typeface="Times New Roman" pitchFamily="18" charset="0"/>
              </a:rPr>
              <a:t>        </a:t>
            </a:r>
            <a:r>
              <a:rPr lang="uk-UA" sz="1600" dirty="0" smtClean="0">
                <a:latin typeface="Times New Roman" pitchFamily="18" charset="0"/>
              </a:rPr>
              <a:t>	</a:t>
            </a:r>
            <a:r>
              <a:rPr lang="uk-UA" sz="1800" dirty="0" smtClean="0">
                <a:latin typeface="Times New Roman" pitchFamily="18" charset="0"/>
              </a:rPr>
              <a:t>На території нашого району знаходиться </a:t>
            </a:r>
            <a:r>
              <a:rPr lang="uk-UA" sz="1800" dirty="0" err="1" smtClean="0">
                <a:latin typeface="Times New Roman" pitchFamily="18" charset="0"/>
              </a:rPr>
              <a:t>пам</a:t>
            </a:r>
            <a:r>
              <a:rPr lang="en-US" sz="1800" dirty="0" smtClean="0">
                <a:latin typeface="Times New Roman" pitchFamily="18" charset="0"/>
              </a:rPr>
              <a:t>’</a:t>
            </a:r>
            <a:r>
              <a:rPr lang="uk-UA" sz="1800" dirty="0" smtClean="0">
                <a:latin typeface="Times New Roman" pitchFamily="18" charset="0"/>
              </a:rPr>
              <a:t>ятка природи загальнодержавного значення – Яблуня-колонія, цікавий природний об</a:t>
            </a:r>
            <a:r>
              <a:rPr lang="en-US" sz="1800" dirty="0" smtClean="0">
                <a:latin typeface="Times New Roman" pitchFamily="18" charset="0"/>
              </a:rPr>
              <a:t>’</a:t>
            </a:r>
            <a:r>
              <a:rPr lang="uk-UA" sz="1800" dirty="0" err="1" smtClean="0">
                <a:latin typeface="Times New Roman" pitchFamily="18" charset="0"/>
              </a:rPr>
              <a:t>єкт</a:t>
            </a:r>
            <a:r>
              <a:rPr lang="uk-UA" sz="1800" dirty="0" smtClean="0">
                <a:latin typeface="Times New Roman" pitchFamily="18" charset="0"/>
              </a:rPr>
              <a:t>.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 Необхідність дослідження постала в </a:t>
            </a:r>
            <a:r>
              <a:rPr lang="uk-UA" sz="1800" dirty="0" err="1" smtClean="0">
                <a:solidFill>
                  <a:srgbClr val="000000"/>
                </a:solidFill>
                <a:latin typeface="Times New Roman" pitchFamily="18" charset="0"/>
              </a:rPr>
              <a:t>зв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</a:rPr>
              <a:t>’</a:t>
            </a:r>
            <a:r>
              <a:rPr lang="uk-UA" sz="1800" dirty="0" err="1" smtClean="0">
                <a:solidFill>
                  <a:srgbClr val="000000"/>
                </a:solidFill>
                <a:latin typeface="Times New Roman" pitchFamily="18" charset="0"/>
              </a:rPr>
              <a:t>язку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з включенням Яблуні-колонії до туристичних об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</a:rPr>
              <a:t>’</a:t>
            </a:r>
            <a:r>
              <a:rPr lang="uk-UA" sz="1800" dirty="0" err="1" smtClean="0">
                <a:solidFill>
                  <a:srgbClr val="000000"/>
                </a:solidFill>
                <a:latin typeface="Times New Roman" pitchFamily="18" charset="0"/>
              </a:rPr>
              <a:t>єктів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800" dirty="0" err="1" smtClean="0">
                <a:solidFill>
                  <a:srgbClr val="000000"/>
                </a:solidFill>
                <a:latin typeface="Times New Roman" pitchFamily="18" charset="0"/>
              </a:rPr>
              <a:t>Кролевеччини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. Актуальним стало питання дослідити історичний аспект розвитку чудо-яблуні,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розширити свої знання, систематизувати зібрані матеріали, створити тематичну експозицію для шкільного музею, знайти нащадків роду Мещерських.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1800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uk-UA" sz="1800" dirty="0">
                <a:solidFill>
                  <a:srgbClr val="000000"/>
                </a:solidFill>
                <a:latin typeface="Times New Roman" pitchFamily="18" charset="0"/>
              </a:rPr>
              <a:t>Д</a:t>
            </a:r>
            <a:r>
              <a:rPr lang="uk-UA" sz="1800" dirty="0" smtClean="0">
                <a:latin typeface="Times New Roman" pitchFamily="18" charset="0"/>
              </a:rPr>
              <a:t>ослідження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 місцевого матеріалу створює своєрідну атмосферу причетності до минулого.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8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uk-UA" sz="1800" b="1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</p:txBody>
      </p:sp>
      <p:pic>
        <p:nvPicPr>
          <p:cNvPr id="7172" name="Picture 5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716338"/>
            <a:ext cx="2592388" cy="2736850"/>
          </a:xfrm>
          <a:prstGeom prst="rect">
            <a:avLst/>
          </a:prstGeom>
          <a:noFill/>
          <a:ln w="76200">
            <a:solidFill>
              <a:srgbClr val="322500"/>
            </a:solidFill>
            <a:miter lim="800000"/>
            <a:headEnd/>
            <a:tailEnd/>
          </a:ln>
        </p:spPr>
      </p:pic>
      <p:pic>
        <p:nvPicPr>
          <p:cNvPr id="4101" name="Picture 7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3716338"/>
            <a:ext cx="2520950" cy="273685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9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4"/>
          <a:srcRect l="21889"/>
          <a:stretch>
            <a:fillRect/>
          </a:stretch>
        </p:blipFill>
        <p:spPr bwMode="auto">
          <a:xfrm>
            <a:off x="3348038" y="3716338"/>
            <a:ext cx="2447925" cy="2736850"/>
          </a:xfrm>
          <a:prstGeom prst="rect">
            <a:avLst/>
          </a:prstGeom>
          <a:noFill/>
          <a:ln w="76200">
            <a:solidFill>
              <a:srgbClr val="3225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2663825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b="1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8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uk-UA" sz="2400" b="1" smtClean="0">
                <a:solidFill>
                  <a:srgbClr val="0B0A05"/>
                </a:solidFill>
                <a:effectLst/>
                <a:latin typeface="Times New Roman" pitchFamily="18" charset="0"/>
              </a:rPr>
              <a:t>Мета роботи</a:t>
            </a:r>
            <a:r>
              <a:rPr lang="en-US" sz="2400" b="1" smtClean="0">
                <a:solidFill>
                  <a:srgbClr val="0B0A05"/>
                </a:solidFill>
                <a:effectLst/>
                <a:latin typeface="Times New Roman" pitchFamily="18" charset="0"/>
              </a:rPr>
              <a:t>:</a:t>
            </a:r>
            <a:r>
              <a:rPr lang="uk-UA" sz="2400" b="1" smtClean="0">
                <a:solidFill>
                  <a:srgbClr val="0B0A05"/>
                </a:solidFill>
                <a:effectLst/>
                <a:latin typeface="Times New Roman" pitchFamily="18" charset="0"/>
              </a:rPr>
              <a:t> </a:t>
            </a:r>
            <a:r>
              <a:rPr lang="uk-UA" sz="2400" smtClean="0">
                <a:solidFill>
                  <a:srgbClr val="0B0A05"/>
                </a:solidFill>
                <a:latin typeface="Times New Roman" pitchFamily="18" charset="0"/>
              </a:rPr>
              <a:t>на основі краєзнавчого матеріалу дослідити життєвий шлях родини князів Мещерських, та розкрити історичний аспект розвитку ботанічної пам</a:t>
            </a:r>
            <a:r>
              <a:rPr lang="en-US" sz="2400" smtClean="0">
                <a:solidFill>
                  <a:srgbClr val="0B0A05"/>
                </a:solidFill>
                <a:latin typeface="Times New Roman" pitchFamily="18" charset="0"/>
              </a:rPr>
              <a:t>’</a:t>
            </a:r>
            <a:r>
              <a:rPr lang="uk-UA" sz="2400" smtClean="0">
                <a:solidFill>
                  <a:srgbClr val="0B0A05"/>
                </a:solidFill>
                <a:latin typeface="Times New Roman" pitchFamily="18" charset="0"/>
              </a:rPr>
              <a:t>ятки природи загальнодержавного значення</a:t>
            </a:r>
            <a:r>
              <a:rPr lang="en-US" sz="2400" smtClean="0">
                <a:solidFill>
                  <a:srgbClr val="0B0A05"/>
                </a:solidFill>
                <a:latin typeface="Times New Roman" pitchFamily="18" charset="0"/>
              </a:rPr>
              <a:t/>
            </a:r>
            <a:br>
              <a:rPr lang="en-US" sz="2400" smtClean="0">
                <a:solidFill>
                  <a:srgbClr val="0B0A05"/>
                </a:solidFill>
                <a:latin typeface="Times New Roman" pitchFamily="18" charset="0"/>
              </a:rPr>
            </a:br>
            <a:r>
              <a:rPr lang="uk-UA" sz="2400" smtClean="0">
                <a:solidFill>
                  <a:srgbClr val="0B0A05"/>
                </a:solidFill>
                <a:latin typeface="Times New Roman" pitchFamily="18" charset="0"/>
              </a:rPr>
              <a:t>Яблуні-колонії</a:t>
            </a:r>
          </a:p>
        </p:txBody>
      </p:sp>
      <p:pic>
        <p:nvPicPr>
          <p:cNvPr id="8195" name="Picture 5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852738"/>
            <a:ext cx="5711825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3600" b="1" smtClean="0">
                <a:solidFill>
                  <a:srgbClr val="3225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ЗАВДАННЯ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mtClean="0">
                <a:latin typeface="Times New Roman" pitchFamily="18" charset="0"/>
              </a:rPr>
              <a:t>укласти родовід князів Мещерських від 1780 до 2019 року;</a:t>
            </a:r>
          </a:p>
          <a:p>
            <a:pPr eaLnBrk="1" hangingPunct="1">
              <a:defRPr/>
            </a:pPr>
            <a:r>
              <a:rPr lang="uk-UA" smtClean="0">
                <a:latin typeface="Times New Roman" pitchFamily="18" charset="0"/>
              </a:rPr>
              <a:t>дослідити  унікальність ботанічної пам</a:t>
            </a:r>
            <a:r>
              <a:rPr lang="en-US" smtClean="0">
                <a:latin typeface="Times New Roman" pitchFamily="18" charset="0"/>
              </a:rPr>
              <a:t>’</a:t>
            </a:r>
            <a:r>
              <a:rPr lang="uk-UA" smtClean="0">
                <a:latin typeface="Times New Roman" pitchFamily="18" charset="0"/>
              </a:rPr>
              <a:t>ятки природи Яблуні-колонії;</a:t>
            </a:r>
          </a:p>
          <a:p>
            <a:pPr eaLnBrk="1" hangingPunct="1">
              <a:defRPr/>
            </a:pPr>
            <a:r>
              <a:rPr lang="uk-UA" smtClean="0">
                <a:latin typeface="Times New Roman" pitchFamily="18" charset="0"/>
              </a:rPr>
              <a:t>опрацювати документальні свідчення, листи, фотоматеріали;</a:t>
            </a:r>
          </a:p>
          <a:p>
            <a:pPr eaLnBrk="1" hangingPunct="1">
              <a:defRPr/>
            </a:pPr>
            <a:r>
              <a:rPr lang="uk-UA" smtClean="0">
                <a:latin typeface="Times New Roman" pitchFamily="18" charset="0"/>
              </a:rPr>
              <a:t>підготувати матеріали для тематичної експозиції в</a:t>
            </a:r>
            <a:r>
              <a:rPr lang="en-US" smtClean="0">
                <a:latin typeface="Times New Roman" pitchFamily="18" charset="0"/>
              </a:rPr>
              <a:t> </a:t>
            </a:r>
            <a:r>
              <a:rPr lang="uk-UA" smtClean="0">
                <a:latin typeface="Times New Roman" pitchFamily="18" charset="0"/>
              </a:rPr>
              <a:t>шкільному музеї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716338"/>
            <a:ext cx="8229600" cy="2881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Об</a:t>
            </a:r>
            <a:r>
              <a:rPr lang="en-US" sz="1800" b="1" dirty="0" smtClean="0">
                <a:latin typeface="Times New Roman" pitchFamily="18" charset="0"/>
              </a:rPr>
              <a:t>’</a:t>
            </a:r>
            <a:r>
              <a:rPr lang="uk-UA" sz="1800" b="1" dirty="0" err="1" smtClean="0">
                <a:latin typeface="Times New Roman" pitchFamily="18" charset="0"/>
              </a:rPr>
              <a:t>єкт</a:t>
            </a:r>
            <a:r>
              <a:rPr lang="uk-UA" sz="1800" b="1" dirty="0" smtClean="0">
                <a:latin typeface="Times New Roman" pitchFamily="18" charset="0"/>
              </a:rPr>
              <a:t> дослідження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b="1" dirty="0" smtClean="0">
                <a:latin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</a:rPr>
              <a:t>історичний аспект  розвитку Яблуні-колонії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Предмет дослідження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dirty="0" smtClean="0">
                <a:latin typeface="Times New Roman" pitchFamily="18" charset="0"/>
              </a:rPr>
              <a:t> Яблуня-колонія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Територіальні межі роботи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b="1" dirty="0" smtClean="0">
                <a:latin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</a:rPr>
              <a:t>м. Кролевець (мікрорайон </a:t>
            </a:r>
            <a:r>
              <a:rPr lang="uk-UA" sz="1800" dirty="0" err="1" smtClean="0">
                <a:latin typeface="Times New Roman" pitchFamily="18" charset="0"/>
              </a:rPr>
              <a:t>Андріївка</a:t>
            </a:r>
            <a:r>
              <a:rPr lang="uk-UA" sz="1800" dirty="0" smtClean="0">
                <a:latin typeface="Times New Roman" pitchFamily="18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Хронологічні межі роботи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b="1" dirty="0" smtClean="0">
                <a:latin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</a:rPr>
              <a:t>1780 – 2019 рр.</a:t>
            </a:r>
            <a:endParaRPr lang="uk-UA" sz="1800" b="1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Практичне значення дослідження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dirty="0" smtClean="0">
                <a:latin typeface="Times New Roman" pitchFamily="18" charset="0"/>
              </a:rPr>
              <a:t> матеріали роботи </a:t>
            </a:r>
            <a:r>
              <a:rPr lang="uk-UA" sz="1800" dirty="0" err="1" smtClean="0">
                <a:latin typeface="Times New Roman" pitchFamily="18" charset="0"/>
              </a:rPr>
              <a:t>мож</a:t>
            </a:r>
            <a:r>
              <a:rPr lang="ru-RU" sz="1800" dirty="0" err="1" smtClean="0">
                <a:latin typeface="Times New Roman" pitchFamily="18" charset="0"/>
              </a:rPr>
              <a:t>уть</a:t>
            </a:r>
            <a:r>
              <a:rPr lang="ru-RU" sz="1800" dirty="0" smtClean="0">
                <a:latin typeface="Times New Roman" pitchFamily="18" charset="0"/>
              </a:rPr>
              <a:t> бути </a:t>
            </a:r>
            <a:r>
              <a:rPr lang="ru-RU" sz="1800" dirty="0" err="1" smtClean="0">
                <a:latin typeface="Times New Roman" pitchFamily="18" charset="0"/>
              </a:rPr>
              <a:t>використан</a:t>
            </a:r>
            <a:r>
              <a:rPr lang="uk-UA" sz="1800" dirty="0" smtClean="0">
                <a:latin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</a:rPr>
              <a:t>під</a:t>
            </a:r>
            <a:r>
              <a:rPr lang="ru-RU" sz="1800" dirty="0" smtClean="0">
                <a:latin typeface="Times New Roman" pitchFamily="18" charset="0"/>
              </a:rPr>
              <a:t> час</a:t>
            </a:r>
            <a:r>
              <a:rPr lang="uk-UA" sz="1800" dirty="0" smtClean="0">
                <a:latin typeface="Times New Roman" pitchFamily="18" charset="0"/>
              </a:rPr>
              <a:t> виховної роботи</a:t>
            </a:r>
            <a:r>
              <a:rPr lang="en-US" sz="1800" dirty="0" smtClean="0">
                <a:latin typeface="Times New Roman" pitchFamily="18" charset="0"/>
              </a:rPr>
              <a:t>:</a:t>
            </a:r>
            <a:r>
              <a:rPr lang="uk-UA" sz="1800" dirty="0" smtClean="0">
                <a:latin typeface="Times New Roman" pitchFamily="18" charset="0"/>
              </a:rPr>
              <a:t> проведення </a:t>
            </a:r>
            <a:r>
              <a:rPr lang="uk-UA" sz="1800" dirty="0" err="1" smtClean="0">
                <a:latin typeface="Times New Roman" pitchFamily="18" charset="0"/>
              </a:rPr>
              <a:t>квестів</a:t>
            </a:r>
            <a:r>
              <a:rPr lang="uk-UA" sz="1800" dirty="0" smtClean="0">
                <a:latin typeface="Times New Roman" pitchFamily="18" charset="0"/>
              </a:rPr>
              <a:t>, екскурсій, зустрічей, оформлення тематичної експозиції; стати візитною карткою краю </a:t>
            </a:r>
            <a:r>
              <a:rPr lang="uk-UA" sz="1800" dirty="0" err="1" smtClean="0">
                <a:latin typeface="Times New Roman" pitchFamily="18" charset="0"/>
              </a:rPr>
              <a:t>“Туристична</a:t>
            </a:r>
            <a:r>
              <a:rPr lang="uk-UA" sz="1800" dirty="0" smtClean="0">
                <a:latin typeface="Times New Roman" pitchFamily="18" charset="0"/>
              </a:rPr>
              <a:t> </a:t>
            </a:r>
            <a:r>
              <a:rPr lang="uk-UA" sz="1800" dirty="0" err="1" smtClean="0">
                <a:latin typeface="Times New Roman" pitchFamily="18" charset="0"/>
              </a:rPr>
              <a:t>Кролевеччина”</a:t>
            </a:r>
            <a:endParaRPr lang="en-US" sz="18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uk-UA" sz="1800" b="1" dirty="0" smtClean="0">
                <a:latin typeface="Times New Roman" pitchFamily="18" charset="0"/>
              </a:rPr>
              <a:t>Методи дослідження</a:t>
            </a:r>
            <a:r>
              <a:rPr lang="en-US" sz="1800" b="1" dirty="0" smtClean="0">
                <a:latin typeface="Times New Roman" pitchFamily="18" charset="0"/>
              </a:rPr>
              <a:t>:</a:t>
            </a:r>
            <a:r>
              <a:rPr lang="uk-UA" sz="1800" b="1" dirty="0" smtClean="0">
                <a:latin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</a:rPr>
              <a:t>практичний, пошуковий</a:t>
            </a:r>
          </a:p>
        </p:txBody>
      </p:sp>
      <p:pic>
        <p:nvPicPr>
          <p:cNvPr id="7171" name="Picture 6" descr="C:\Users\user4\Desktop\IMG_20190411_083121.jpg"/>
          <p:cNvPicPr>
            <a:picLocks noChangeAspect="1" noChangeArrowheads="1"/>
          </p:cNvPicPr>
          <p:nvPr/>
        </p:nvPicPr>
        <p:blipFill>
          <a:blip r:embed="rId2">
            <a:lum bright="2000" contrast="2000"/>
          </a:blip>
          <a:srcRect/>
          <a:stretch>
            <a:fillRect/>
          </a:stretch>
        </p:blipFill>
        <p:spPr bwMode="auto">
          <a:xfrm>
            <a:off x="571500" y="766763"/>
            <a:ext cx="3643313" cy="2733675"/>
          </a:xfrm>
          <a:prstGeom prst="rect">
            <a:avLst/>
          </a:prstGeom>
          <a:noFill/>
          <a:ln w="104775" cmpd="sng">
            <a:solidFill>
              <a:schemeClr val="bg1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10244" name="Picture 3" descr="C:\Users\user4\Desktop\IMG-8f87cf9dde14d1438c963190d3bba5c7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072438" y="-6357938"/>
            <a:ext cx="4357688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4\Desktop\IMG-8f87cf9dde14d1438c963190d3bba5c7-V.jpg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4905378" y="714356"/>
            <a:ext cx="3738588" cy="2857520"/>
          </a:xfrm>
          <a:prstGeom prst="rect">
            <a:avLst/>
          </a:prstGeom>
          <a:noFill/>
          <a:ln w="104775" cmpd="sng">
            <a:solidFill>
              <a:schemeClr val="bg1">
                <a:lumMod val="25000"/>
                <a:alpha val="98000"/>
              </a:schemeClr>
            </a:solidFill>
            <a:miter lim="800000"/>
          </a:ln>
          <a:scene3d>
            <a:camera prst="orthographicFront"/>
            <a:lightRig rig="threePt" dir="t"/>
          </a:scene3d>
          <a:sp3d extrusionH="76200">
            <a:bevelT w="31750"/>
            <a:bevelB w="31750"/>
            <a:extrusionClr>
              <a:schemeClr val="bg1">
                <a:lumMod val="25000"/>
              </a:schemeClr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 sz="2400" b="1" smtClean="0">
                <a:effectLst/>
                <a:latin typeface="Times New Roman" pitchFamily="18" charset="0"/>
              </a:rPr>
              <a:t>РОЗДІЛ І.</a:t>
            </a:r>
            <a:r>
              <a:rPr lang="uk-UA" altLang="ru-RU" sz="2000" b="1" smtClean="0">
                <a:effectLst/>
                <a:latin typeface="Times New Roman" pitchFamily="18" charset="0"/>
              </a:rPr>
              <a:t> </a:t>
            </a:r>
            <a:r>
              <a:rPr lang="uk-UA" altLang="ru-RU" sz="2400" b="1" smtClean="0">
                <a:effectLst/>
                <a:latin typeface="Times New Roman" pitchFamily="18" charset="0"/>
              </a:rPr>
              <a:t>РОДИНА КНЯЗІВ МЕЩЕРСЬКИХ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39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altLang="ru-RU" sz="1600" smtClean="0">
                <a:effectLst/>
                <a:latin typeface="Times New Roman" pitchFamily="18" charset="0"/>
              </a:rPr>
              <a:t> Могильна плита Петру Сергійовичу Мещерському             Невістка Анастасія,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altLang="ru-RU" sz="1600" smtClean="0">
                <a:effectLst/>
                <a:latin typeface="Times New Roman" pitchFamily="18" charset="0"/>
              </a:rPr>
              <a:t> на території Яблуні-колонії                                                        правнучка Марія</a:t>
            </a:r>
          </a:p>
        </p:txBody>
      </p:sp>
      <p:pic>
        <p:nvPicPr>
          <p:cNvPr id="11268" name="Picture 4" descr="12"/>
          <p:cNvPicPr>
            <a:picLocks noChangeAspect="1" noChangeArrowheads="1"/>
          </p:cNvPicPr>
          <p:nvPr/>
        </p:nvPicPr>
        <p:blipFill>
          <a:blip r:embed="rId2"/>
          <a:srcRect l="60173" t="28491" r="607" b="35530"/>
          <a:stretch>
            <a:fillRect/>
          </a:stretch>
        </p:blipFill>
        <p:spPr bwMode="auto">
          <a:xfrm>
            <a:off x="5435600" y="2420938"/>
            <a:ext cx="3135313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3"/>
          <a:srcRect b="11060"/>
          <a:stretch>
            <a:fillRect/>
          </a:stretch>
        </p:blipFill>
        <p:spPr bwMode="auto">
          <a:xfrm>
            <a:off x="684213" y="2420938"/>
            <a:ext cx="4319587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584325"/>
          </a:xfrm>
        </p:spPr>
        <p:txBody>
          <a:bodyPr/>
          <a:lstStyle/>
          <a:p>
            <a:pPr eaLnBrk="1" hangingPunct="1">
              <a:defRPr/>
            </a:pPr>
            <a:r>
              <a:rPr lang="uk-UA" sz="1600" b="1" dirty="0" smtClean="0">
                <a:effectLst/>
                <a:latin typeface="Times New Roman" pitchFamily="18" charset="0"/>
              </a:rPr>
              <a:t>Нащадки князя Петра Сергійовича Мещерського  (1885 – 1947 рр.) по лінії доньки Марії Петрівни Возняк (Мещерська)</a:t>
            </a:r>
            <a:r>
              <a:rPr lang="en-US" sz="1600" b="1" dirty="0" smtClean="0">
                <a:effectLst/>
                <a:latin typeface="Times New Roman" pitchFamily="18" charset="0"/>
              </a:rPr>
              <a:t>:</a:t>
            </a:r>
            <a:r>
              <a:rPr lang="uk-UA" sz="1600" b="1" dirty="0" smtClean="0">
                <a:effectLst/>
                <a:latin typeface="Times New Roman" pitchFamily="18" charset="0"/>
              </a:rPr>
              <a:t/>
            </a:r>
            <a:br>
              <a:rPr lang="uk-UA" sz="1600" b="1" dirty="0" smtClean="0">
                <a:effectLst/>
                <a:latin typeface="Times New Roman" pitchFamily="18" charset="0"/>
              </a:rPr>
            </a:br>
            <a:r>
              <a:rPr lang="uk-UA" sz="1600" b="1" dirty="0" smtClean="0">
                <a:latin typeface="Times New Roman" pitchFamily="18" charset="0"/>
              </a:rPr>
              <a:t>правнучка – Якименко Ангеліна Борисівна, учениця 8 класу</a:t>
            </a:r>
            <a:br>
              <a:rPr lang="uk-UA" sz="1600" b="1" dirty="0" smtClean="0">
                <a:latin typeface="Times New Roman" pitchFamily="18" charset="0"/>
              </a:rPr>
            </a:br>
            <a:r>
              <a:rPr lang="uk-UA" sz="1600" b="1" dirty="0" err="1" smtClean="0">
                <a:latin typeface="Times New Roman" pitchFamily="18" charset="0"/>
              </a:rPr>
              <a:t>Кролевецького</a:t>
            </a:r>
            <a:r>
              <a:rPr lang="uk-UA" sz="1600" b="1" dirty="0" smtClean="0">
                <a:latin typeface="Times New Roman" pitchFamily="18" charset="0"/>
              </a:rPr>
              <a:t> НВК №6;</a:t>
            </a:r>
            <a:br>
              <a:rPr lang="uk-UA" sz="1600" b="1" dirty="0" smtClean="0">
                <a:latin typeface="Times New Roman" pitchFamily="18" charset="0"/>
              </a:rPr>
            </a:br>
            <a:r>
              <a:rPr lang="uk-UA" sz="1600" b="1" dirty="0" smtClean="0">
                <a:latin typeface="Times New Roman" pitchFamily="18" charset="0"/>
              </a:rPr>
              <a:t>правнучка – Кулик Анастасія Валентинівна,  учениця 7 класу </a:t>
            </a:r>
            <a:br>
              <a:rPr lang="uk-UA" sz="1600" b="1" dirty="0" smtClean="0">
                <a:latin typeface="Times New Roman" pitchFamily="18" charset="0"/>
              </a:rPr>
            </a:br>
            <a:r>
              <a:rPr lang="uk-UA" sz="1600" b="1" dirty="0" err="1" smtClean="0">
                <a:latin typeface="Times New Roman" pitchFamily="18" charset="0"/>
              </a:rPr>
              <a:t>Кролевецького</a:t>
            </a:r>
            <a:r>
              <a:rPr lang="uk-UA" sz="1600" b="1" dirty="0" smtClean="0">
                <a:latin typeface="Times New Roman" pitchFamily="18" charset="0"/>
              </a:rPr>
              <a:t> НВК №6;</a:t>
            </a:r>
            <a:br>
              <a:rPr lang="uk-UA" sz="1600" b="1" dirty="0" smtClean="0">
                <a:latin typeface="Times New Roman" pitchFamily="18" charset="0"/>
              </a:rPr>
            </a:br>
            <a:r>
              <a:rPr lang="uk-UA" sz="1600" b="1" dirty="0" smtClean="0">
                <a:latin typeface="Times New Roman" pitchFamily="18" charset="0"/>
              </a:rPr>
              <a:t>правнучка – Кулик </a:t>
            </a:r>
            <a:r>
              <a:rPr lang="uk-UA" sz="1600" b="1" smtClean="0">
                <a:latin typeface="Times New Roman" pitchFamily="18" charset="0"/>
              </a:rPr>
              <a:t>Вероніка Валентинівна, </a:t>
            </a:r>
            <a:r>
              <a:rPr lang="uk-UA" sz="1600" b="1" dirty="0" smtClean="0">
                <a:latin typeface="Times New Roman" pitchFamily="18" charset="0"/>
              </a:rPr>
              <a:t>вихованка садочка</a:t>
            </a:r>
          </a:p>
        </p:txBody>
      </p:sp>
      <p:pic>
        <p:nvPicPr>
          <p:cNvPr id="12291" name="Picture 4" descr="IMG_20190410_1129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989138"/>
            <a:ext cx="34575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5" descr="IMG_20190410_1130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989138"/>
            <a:ext cx="35115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229600" cy="431800"/>
          </a:xfrm>
        </p:spPr>
        <p:txBody>
          <a:bodyPr/>
          <a:lstStyle/>
          <a:p>
            <a:pPr eaLnBrk="1" hangingPunct="1"/>
            <a:r>
              <a:rPr lang="uk-UA" altLang="ru-RU" sz="1800" b="1" smtClean="0">
                <a:effectLst/>
                <a:latin typeface="Times New Roman" pitchFamily="18" charset="0"/>
              </a:rPr>
              <a:t>РОЗДІЛ ІІ. ЯБЛУНЯ-КОЛОНІЯ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8291512" cy="18002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1600" dirty="0" smtClean="0">
                <a:latin typeface="Times New Roman" pitchFamily="18" charset="0"/>
              </a:rPr>
              <a:t>	</a:t>
            </a:r>
            <a:r>
              <a:rPr lang="uk-UA" sz="1600" b="1" dirty="0" smtClean="0">
                <a:latin typeface="Times New Roman" pitchFamily="18" charset="0"/>
              </a:rPr>
              <a:t>1780 рік – яблуню було посаджено під час закладення фруктового саду біля садиби князя Мещерського</a:t>
            </a:r>
            <a:r>
              <a:rPr lang="ru-RU" sz="1600" b="1" dirty="0" smtClean="0">
                <a:latin typeface="Times New Roman" pitchFamily="18" charset="0"/>
              </a:rPr>
              <a:t>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600" b="1" dirty="0" smtClean="0">
                <a:latin typeface="Times New Roman" pitchFamily="18" charset="0"/>
              </a:rPr>
              <a:t>1998 р</a:t>
            </a:r>
            <a:r>
              <a:rPr lang="uk-UA" sz="1600" b="1" dirty="0" err="1" smtClean="0">
                <a:latin typeface="Times New Roman" pitchFamily="18" charset="0"/>
              </a:rPr>
              <a:t>ік</a:t>
            </a:r>
            <a:r>
              <a:rPr lang="uk-UA" sz="1600" b="1" dirty="0" smtClean="0">
                <a:latin typeface="Times New Roman" pitchFamily="18" charset="0"/>
              </a:rPr>
              <a:t> – яблуні присвоєно статус об</a:t>
            </a:r>
            <a:r>
              <a:rPr lang="en-US" sz="1600" b="1" dirty="0" smtClean="0">
                <a:latin typeface="Times New Roman" pitchFamily="18" charset="0"/>
              </a:rPr>
              <a:t>’</a:t>
            </a:r>
            <a:r>
              <a:rPr lang="uk-UA" sz="1600" b="1" dirty="0" err="1" smtClean="0">
                <a:latin typeface="Times New Roman" pitchFamily="18" charset="0"/>
              </a:rPr>
              <a:t>єкта</a:t>
            </a:r>
            <a:r>
              <a:rPr lang="uk-UA" sz="1600" b="1" dirty="0" smtClean="0">
                <a:latin typeface="Times New Roman" pitchFamily="18" charset="0"/>
              </a:rPr>
              <a:t> загальнодержавного значення.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1600" b="1" dirty="0" smtClean="0">
                <a:latin typeface="Times New Roman" pitchFamily="18" charset="0"/>
              </a:rPr>
              <a:t>2010 рік – Яблуню-колонію оголошено національним деревом України і визнано переможцем у номінації “Естетично цінні дерева”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uk-UA" sz="1600" b="1" dirty="0" smtClean="0"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1600" b="1" dirty="0" smtClean="0">
              <a:latin typeface="Times New Roman" pitchFamily="18" charset="0"/>
            </a:endParaRPr>
          </a:p>
        </p:txBody>
      </p:sp>
      <p:pic>
        <p:nvPicPr>
          <p:cNvPr id="13316" name="Picture 4" descr="10"/>
          <p:cNvPicPr>
            <a:picLocks noChangeAspect="1" noChangeArrowheads="1"/>
          </p:cNvPicPr>
          <p:nvPr/>
        </p:nvPicPr>
        <p:blipFill>
          <a:blip r:embed="rId2"/>
          <a:srcRect l="17120" t="28580" r="11697" b="1891"/>
          <a:stretch>
            <a:fillRect/>
          </a:stretch>
        </p:blipFill>
        <p:spPr bwMode="auto">
          <a:xfrm>
            <a:off x="395288" y="3117850"/>
            <a:ext cx="3671887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16"/>
          <p:cNvPicPr>
            <a:picLocks noChangeAspect="1" noChangeArrowheads="1"/>
          </p:cNvPicPr>
          <p:nvPr/>
        </p:nvPicPr>
        <p:blipFill>
          <a:blip r:embed="rId3" cstate="print">
            <a:lum bright="18000" contrast="38000"/>
          </a:blip>
          <a:srcRect l="16502" t="35243" r="22565" b="4286"/>
          <a:stretch>
            <a:fillRect/>
          </a:stretch>
        </p:blipFill>
        <p:spPr bwMode="auto">
          <a:xfrm>
            <a:off x="5003800" y="3141663"/>
            <a:ext cx="3744913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18952" y="5980113"/>
            <a:ext cx="26942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1600" dirty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Яблуня-колонія, 1959 рік</a:t>
            </a:r>
            <a:endParaRPr lang="ru-RU" sz="1600" dirty="0"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3799" y="5787450"/>
            <a:ext cx="374491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uk-UA" sz="1600" dirty="0" err="1">
                <a:effectLst>
                  <a:glow rad="228600">
                    <a:srgbClr val="FFFFFF"/>
                  </a:glow>
                </a:effectLst>
              </a:rPr>
              <a:t>Юнати</a:t>
            </a:r>
            <a:r>
              <a:rPr lang="uk-UA" sz="1600" dirty="0">
                <a:effectLst>
                  <a:glow rad="228600">
                    <a:srgbClr val="FFFFFF"/>
                  </a:glow>
                </a:effectLst>
              </a:rPr>
              <a:t> школи доглядають яблуню, 1980 рік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 sz="2000" b="1" smtClean="0">
                <a:effectLst/>
                <a:latin typeface="Times New Roman" pitchFamily="18" charset="0"/>
              </a:rPr>
              <a:t>Вхідне та вихідне листування  з 1975 по 19</a:t>
            </a:r>
            <a:r>
              <a:rPr lang="en-US" altLang="ru-RU" sz="2000" b="1" smtClean="0">
                <a:effectLst/>
                <a:latin typeface="Times New Roman" pitchFamily="18" charset="0"/>
              </a:rPr>
              <a:t>9</a:t>
            </a:r>
            <a:r>
              <a:rPr lang="uk-UA" altLang="ru-RU" sz="2000" b="1" smtClean="0">
                <a:effectLst/>
                <a:latin typeface="Times New Roman" pitchFamily="18" charset="0"/>
              </a:rPr>
              <a:t>5 рр.</a:t>
            </a:r>
            <a:br>
              <a:rPr lang="uk-UA" altLang="ru-RU" sz="2000" b="1" smtClean="0">
                <a:effectLst/>
                <a:latin typeface="Times New Roman" pitchFamily="18" charset="0"/>
              </a:rPr>
            </a:br>
            <a:r>
              <a:rPr lang="uk-UA" altLang="ru-RU" sz="2000" b="1" smtClean="0">
                <a:effectLst/>
                <a:latin typeface="Times New Roman" pitchFamily="18" charset="0"/>
              </a:rPr>
              <a:t/>
            </a:r>
            <a:br>
              <a:rPr lang="uk-UA" altLang="ru-RU" sz="2000" b="1" smtClean="0">
                <a:effectLst/>
                <a:latin typeface="Times New Roman" pitchFamily="18" charset="0"/>
              </a:rPr>
            </a:br>
            <a:endParaRPr lang="uk-UA" altLang="ru-RU" sz="2000" b="1" smtClean="0">
              <a:effectLst/>
              <a:latin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uk-UA" dirty="0" smtClean="0"/>
          </a:p>
        </p:txBody>
      </p:sp>
      <p:pic>
        <p:nvPicPr>
          <p:cNvPr id="11268" name="Picture 4" descr="IMG-64a9f89eeb9687d50b021cb50a239a6e-V"/>
          <p:cNvPicPr>
            <a:picLocks noChangeAspect="1" noChangeArrowheads="1"/>
          </p:cNvPicPr>
          <p:nvPr/>
        </p:nvPicPr>
        <p:blipFill>
          <a:blip r:embed="rId2">
            <a:lum bright="-10000" contrast="-12000"/>
          </a:blip>
          <a:srcRect l="24016" t="3839" r="18898" b="4134"/>
          <a:stretch>
            <a:fillRect/>
          </a:stretch>
        </p:blipFill>
        <p:spPr bwMode="auto">
          <a:xfrm>
            <a:off x="428596" y="1643050"/>
            <a:ext cx="371477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</p:spPr>
      </p:pic>
      <p:pic>
        <p:nvPicPr>
          <p:cNvPr id="14341" name="Picture 5" descr="C:\Users\user4\Desktop\IMG_20190411_0823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73688" y="-120015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C:\Users\user4\Desktop\IMG_20190411_0823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1643063"/>
            <a:ext cx="4000500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/>
          <a:lstStyle/>
          <a:p>
            <a:pPr eaLnBrk="1" hangingPunct="1"/>
            <a:r>
              <a:rPr lang="uk-UA" altLang="ru-RU" sz="1800" b="1" smtClean="0">
                <a:effectLst/>
                <a:latin typeface="Times New Roman" pitchFamily="18" charset="0"/>
              </a:rPr>
              <a:t>РОЗДІЛ ІІІ. Документи, статті, листи, фотоматеріали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620713"/>
            <a:ext cx="7777162" cy="60182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uk-UA" smtClean="0"/>
          </a:p>
        </p:txBody>
      </p:sp>
      <p:pic>
        <p:nvPicPr>
          <p:cNvPr id="15364" name="Picture 4" descr="2"/>
          <p:cNvPicPr>
            <a:picLocks noChangeAspect="1" noChangeArrowheads="1"/>
          </p:cNvPicPr>
          <p:nvPr/>
        </p:nvPicPr>
        <p:blipFill>
          <a:blip r:embed="rId2">
            <a:lum bright="-8000" contrast="26000"/>
          </a:blip>
          <a:srcRect/>
          <a:stretch>
            <a:fillRect/>
          </a:stretch>
        </p:blipFill>
        <p:spPr bwMode="auto">
          <a:xfrm>
            <a:off x="561975" y="692150"/>
            <a:ext cx="3948113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3"/>
          <p:cNvPicPr>
            <a:picLocks noChangeAspect="1" noChangeArrowheads="1"/>
          </p:cNvPicPr>
          <p:nvPr/>
        </p:nvPicPr>
        <p:blipFill>
          <a:blip r:embed="rId3">
            <a:lum bright="-10000" contrast="36000"/>
          </a:blip>
          <a:srcRect/>
          <a:stretch>
            <a:fillRect/>
          </a:stretch>
        </p:blipFill>
        <p:spPr bwMode="auto">
          <a:xfrm>
            <a:off x="4427538" y="692150"/>
            <a:ext cx="3960812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8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</a:blip>
          <a:srcRect l="12859" t="8757" r="12859" b="16165"/>
          <a:stretch>
            <a:fillRect/>
          </a:stretch>
        </p:blipFill>
        <p:spPr bwMode="auto">
          <a:xfrm>
            <a:off x="179388" y="404813"/>
            <a:ext cx="4824412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 descr="9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</a:blip>
          <a:srcRect l="7060" t="24200" r="6387" b="26573"/>
          <a:stretch>
            <a:fillRect/>
          </a:stretch>
        </p:blipFill>
        <p:spPr bwMode="auto">
          <a:xfrm>
            <a:off x="3924300" y="2565400"/>
            <a:ext cx="500062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468x631-images-stories-foto2014-arhiv-28"/>
          <p:cNvPicPr>
            <a:picLocks noChangeAspect="1" noChangeArrowheads="1"/>
          </p:cNvPicPr>
          <p:nvPr>
            <p:ph type="title"/>
          </p:nvPr>
        </p:nvPicPr>
        <p:blipFill>
          <a:blip r:embed="rId4"/>
          <a:srcRect/>
          <a:stretch>
            <a:fillRect/>
          </a:stretch>
        </p:blipFill>
        <p:spPr>
          <a:xfrm>
            <a:off x="5219700" y="847725"/>
            <a:ext cx="3600450" cy="13223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6"/>
          <p:cNvPicPr>
            <a:picLocks noChangeAspect="1" noChangeArrowheads="1"/>
          </p:cNvPicPr>
          <p:nvPr/>
        </p:nvPicPr>
        <p:blipFill>
          <a:blip r:embed="rId2"/>
          <a:srcRect l="9956" t="9409" r="9483" b="7056"/>
          <a:stretch>
            <a:fillRect/>
          </a:stretch>
        </p:blipFill>
        <p:spPr bwMode="auto">
          <a:xfrm>
            <a:off x="468313" y="404813"/>
            <a:ext cx="4049712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7"/>
          <p:cNvPicPr>
            <a:picLocks noChangeAspect="1" noChangeArrowheads="1"/>
          </p:cNvPicPr>
          <p:nvPr/>
        </p:nvPicPr>
        <p:blipFill>
          <a:blip r:embed="rId3"/>
          <a:srcRect l="9953" t="7729" r="9479" b="9409"/>
          <a:stretch>
            <a:fillRect/>
          </a:stretch>
        </p:blipFill>
        <p:spPr bwMode="auto">
          <a:xfrm>
            <a:off x="4643438" y="404813"/>
            <a:ext cx="4038600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1"/>
          <p:cNvPicPr>
            <a:picLocks noChangeAspect="1" noChangeArrowheads="1"/>
          </p:cNvPicPr>
          <p:nvPr/>
        </p:nvPicPr>
        <p:blipFill>
          <a:blip r:embed="rId2"/>
          <a:srcRect l="14287" t="8420" r="9048" b="6400"/>
          <a:stretch>
            <a:fillRect/>
          </a:stretch>
        </p:blipFill>
        <p:spPr bwMode="auto">
          <a:xfrm>
            <a:off x="1692275" y="188913"/>
            <a:ext cx="552450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368425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b="1" smtClean="0">
                <a:solidFill>
                  <a:schemeClr val="tx1"/>
                </a:solidFill>
                <a:latin typeface="Times New Roman" pitchFamily="18" charset="0"/>
              </a:rPr>
              <a:t>ВИСНОВКИ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656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dirty="0" smtClean="0"/>
              <a:t>	</a:t>
            </a:r>
            <a:r>
              <a:rPr lang="uk-UA" sz="1600" b="1" dirty="0" smtClean="0"/>
              <a:t>	</a:t>
            </a:r>
            <a:r>
              <a:rPr lang="uk-UA" sz="1800" b="1" dirty="0" smtClean="0">
                <a:effectLst/>
                <a:latin typeface="Times New Roman" pitchFamily="18" charset="0"/>
              </a:rPr>
              <a:t>Вивчення історії рідного краю відіграє важливу роль у вихованні поваги </a:t>
            </a:r>
            <a:r>
              <a:rPr lang="uk-UA" sz="1800" b="1" smtClean="0">
                <a:effectLst/>
                <a:latin typeface="Times New Roman" pitchFamily="18" charset="0"/>
              </a:rPr>
              <a:t>до </a:t>
            </a:r>
            <a:r>
              <a:rPr lang="uk-UA" sz="1800" b="1" dirty="0" err="1">
                <a:effectLst/>
                <a:latin typeface="Times New Roman" pitchFamily="18" charset="0"/>
              </a:rPr>
              <a:t>і</a:t>
            </a:r>
            <a:r>
              <a:rPr lang="uk-UA" sz="1800" b="1" smtClean="0">
                <a:effectLst/>
                <a:latin typeface="Times New Roman" pitchFamily="18" charset="0"/>
              </a:rPr>
              <a:t>сторичного </a:t>
            </a:r>
            <a:r>
              <a:rPr lang="uk-UA" sz="1800" b="1" dirty="0" smtClean="0">
                <a:effectLst/>
                <a:latin typeface="Times New Roman" pitchFamily="18" charset="0"/>
              </a:rPr>
              <a:t>минулого.</a:t>
            </a:r>
            <a:r>
              <a:rPr lang="en-US" sz="1800" b="1" dirty="0" smtClean="0">
                <a:effectLst/>
                <a:latin typeface="Times New Roman" pitchFamily="18" charset="0"/>
              </a:rPr>
              <a:t> </a:t>
            </a:r>
            <a:r>
              <a:rPr lang="uk-UA" sz="1800" b="1" dirty="0" smtClean="0">
                <a:effectLst/>
                <a:latin typeface="Times New Roman" pitchFamily="18" charset="0"/>
              </a:rPr>
              <a:t>Досліджені матеріали можуть бути використані для поглиблення змісту екскурсій про Яблуню-колонію та родину Мещерських, відкриттю нових напрямків краєзнавчого туризму на </a:t>
            </a:r>
            <a:r>
              <a:rPr lang="uk-UA" sz="1800" b="1" dirty="0" err="1" smtClean="0">
                <a:effectLst/>
                <a:latin typeface="Times New Roman" pitchFamily="18" charset="0"/>
              </a:rPr>
              <a:t>Кролевеччині</a:t>
            </a:r>
            <a:r>
              <a:rPr lang="uk-UA" sz="1800" b="1" dirty="0" smtClean="0">
                <a:effectLst/>
                <a:latin typeface="Times New Roman" pitchFamily="18" charset="0"/>
              </a:rPr>
              <a:t>. Дослідницька робота сприяє залученню краєзнавчих матеріалів  під час навчання, а також у виховній роботі, при створенні тематичних експозицій.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800" b="1" dirty="0" smtClean="0">
                <a:effectLst/>
                <a:latin typeface="Times New Roman" pitchFamily="18" charset="0"/>
              </a:rPr>
              <a:t>		</a:t>
            </a:r>
            <a:r>
              <a:rPr lang="uk-UA" sz="1800" b="1" dirty="0" smtClean="0">
                <a:effectLst/>
                <a:latin typeface="Times New Roman" pitchFamily="18" charset="0"/>
              </a:rPr>
              <a:t>Слід відмітити значення місцевого матеріалу в пізнанні сучасності, вивченні  суспільних відносин,</a:t>
            </a:r>
            <a:r>
              <a:rPr lang="en-US" sz="1800" b="1" dirty="0" smtClean="0">
                <a:effectLst/>
                <a:latin typeface="Times New Roman" pitchFamily="18" charset="0"/>
              </a:rPr>
              <a:t> </a:t>
            </a:r>
            <a:r>
              <a:rPr lang="uk-UA" sz="1800" b="1" dirty="0" smtClean="0">
                <a:effectLst/>
                <a:latin typeface="Times New Roman" pitchFamily="18" charset="0"/>
              </a:rPr>
              <a:t>розвитку економіки та культури рідного краю.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800" b="1" dirty="0" smtClean="0">
                <a:effectLst/>
                <a:latin typeface="Times New Roman" pitchFamily="18" charset="0"/>
              </a:rPr>
              <a:t>		</a:t>
            </a:r>
            <a:r>
              <a:rPr lang="uk-UA" sz="1800" b="1" dirty="0" smtClean="0">
                <a:effectLst/>
                <a:latin typeface="Times New Roman" pitchFamily="18" charset="0"/>
              </a:rPr>
              <a:t>У ході дослідження було з</a:t>
            </a:r>
            <a:r>
              <a:rPr lang="en-US" sz="1800" b="1" dirty="0" smtClean="0">
                <a:effectLst/>
                <a:latin typeface="Times New Roman" pitchFamily="18" charset="0"/>
              </a:rPr>
              <a:t>’</a:t>
            </a:r>
            <a:r>
              <a:rPr lang="uk-UA" sz="1800" b="1" dirty="0" err="1" smtClean="0">
                <a:effectLst/>
                <a:latin typeface="Times New Roman" pitchFamily="18" charset="0"/>
              </a:rPr>
              <a:t>ясовано</a:t>
            </a:r>
            <a:r>
              <a:rPr lang="uk-UA" sz="1800" b="1" dirty="0" smtClean="0">
                <a:effectLst/>
                <a:latin typeface="Times New Roman" pitchFamily="18" charset="0"/>
              </a:rPr>
              <a:t>, що на території мікрорайону проживають нащадки князів Мещерських, які зберігають  фотоматеріали про родинне минуле. Також одна з яблунь князівського саду є унікальною ботанічною </a:t>
            </a:r>
            <a:r>
              <a:rPr lang="uk-UA" sz="1800" b="1" dirty="0" err="1" smtClean="0">
                <a:effectLst/>
                <a:latin typeface="Times New Roman" pitchFamily="18" charset="0"/>
              </a:rPr>
              <a:t>пам</a:t>
            </a:r>
            <a:r>
              <a:rPr lang="en-US" sz="1800" b="1" dirty="0" smtClean="0">
                <a:effectLst/>
                <a:latin typeface="Times New Roman" pitchFamily="18" charset="0"/>
              </a:rPr>
              <a:t>’</a:t>
            </a:r>
            <a:r>
              <a:rPr lang="uk-UA" sz="1800" b="1" dirty="0" smtClean="0">
                <a:effectLst/>
                <a:latin typeface="Times New Roman" pitchFamily="18" charset="0"/>
              </a:rPr>
              <a:t>яткою загального значення України  </a:t>
            </a:r>
            <a:endParaRPr lang="uk-U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868863"/>
            <a:ext cx="8229600" cy="7921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uk-UA" altLang="ru-RU" sz="4000" b="1" smtClean="0">
                <a:effectLst/>
                <a:latin typeface="Times New Roman" pitchFamily="18" charset="0"/>
              </a:rPr>
              <a:t>ДЯКУЮ ЗА УВАГУ!</a:t>
            </a:r>
          </a:p>
        </p:txBody>
      </p:sp>
      <p:sp>
        <p:nvSpPr>
          <p:cNvPr id="25605" name="AutoShape 5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 algn="ctr"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7" name="AutoShape 7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 algn="ctr"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5" name="Picture 9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461963"/>
            <a:ext cx="5472112" cy="411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Ð ÐµÐ·ÑÐ»ÑÑÐ°Ñ Ð¿Ð¾ÑÑÐºÑ Ð·Ð¾Ð±ÑÐ°Ð¶ÐµÐ½Ñ Ð·Ð° Ð·Ð°Ð¿Ð¸ÑÐ¾Ð¼ &quot;ÑÐ¾ÑÐ¾ ÑÐ±Ð»ÑÐ½Ñ-ÐºÐ¾Ð»Ð¾Ð½ÑÑ Ð² ÐÑÐ¾Ð»ÐµÐ²ÑÑ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476250"/>
            <a:ext cx="5472112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очки">
  <a:themeElements>
    <a:clrScheme name="Точки 4">
      <a:dk1>
        <a:srgbClr val="000000"/>
      </a:dk1>
      <a:lt1>
        <a:srgbClr val="FDEB9D"/>
      </a:lt1>
      <a:dk2>
        <a:srgbClr val="000000"/>
      </a:dk2>
      <a:lt2>
        <a:srgbClr val="E0CE82"/>
      </a:lt2>
      <a:accent1>
        <a:srgbClr val="EAEAEA"/>
      </a:accent1>
      <a:accent2>
        <a:srgbClr val="C2B476"/>
      </a:accent2>
      <a:accent3>
        <a:srgbClr val="FEF3CC"/>
      </a:accent3>
      <a:accent4>
        <a:srgbClr val="000000"/>
      </a:accent4>
      <a:accent5>
        <a:srgbClr val="F3F3F3"/>
      </a:accent5>
      <a:accent6>
        <a:srgbClr val="B0A36A"/>
      </a:accent6>
      <a:hlink>
        <a:srgbClr val="A47900"/>
      </a:hlink>
      <a:folHlink>
        <a:srgbClr val="8C8900"/>
      </a:folHlink>
    </a:clrScheme>
    <a:fontScheme name="Точк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555</TotalTime>
  <Words>234</Words>
  <Application>Microsoft Office PowerPoint</Application>
  <PresentationFormat>Экран (4:3)</PresentationFormat>
  <Paragraphs>46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Wingdings</vt:lpstr>
      <vt:lpstr>Times New Roman</vt:lpstr>
      <vt:lpstr>Точки</vt:lpstr>
      <vt:lpstr>Міністерство освіти і науки України  Всеукраїнський інтерактивний конкурс “МАН – Юніор Дослідник ”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Мій внесок у музейну справу     </vt:lpstr>
      <vt:lpstr>АКТУАЛЬНІСТЬ</vt:lpstr>
      <vt:lpstr> Мета роботи: на основі краєзнавчого матеріалу дослідити життєвий шлях родини князів Мещерських, та розкрити історичний аспект розвитку ботанічної пам’ятки природи загальнодержавного значення Яблуні-колонії</vt:lpstr>
      <vt:lpstr>ЗАВДАННЯ</vt:lpstr>
      <vt:lpstr>Слайд 5</vt:lpstr>
      <vt:lpstr>РОЗДІЛ І. РОДИНА КНЯЗІВ МЕЩЕРСЬКИХ</vt:lpstr>
      <vt:lpstr>Нащадки князя Петра Сергійовича Мещерського  (1885 – 1947 рр.) по лінії доньки Марії Петрівни Возняк (Мещерська): правнучка – Якименко Ангеліна Борисівна, учениця 8 класу Кролевецького НВК №6; правнучка – Кулик Анастасія Валентинівна,  учениця 7 класу  Кролевецького НВК №6; правнучка – Кулик Вероніка Валентинівна, вихованка садочка</vt:lpstr>
      <vt:lpstr>РОЗДІЛ ІІ. ЯБЛУНЯ-КОЛОНІЯ</vt:lpstr>
      <vt:lpstr>Вхідне та вихідне листування  з 1975 по 1995 рр.  </vt:lpstr>
      <vt:lpstr>РОЗДІЛ ІІІ. Документи, статті, листи, фотоматеріали</vt:lpstr>
      <vt:lpstr>Слайд 11</vt:lpstr>
      <vt:lpstr>Слайд 12</vt:lpstr>
      <vt:lpstr>Слайд 13</vt:lpstr>
      <vt:lpstr>ВИСНОВКИ</vt:lpstr>
      <vt:lpstr>Слайд 15</vt:lpstr>
    </vt:vector>
  </TitlesOfParts>
  <Company>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</dc:creator>
  <cp:lastModifiedBy>ИРА</cp:lastModifiedBy>
  <cp:revision>97</cp:revision>
  <dcterms:created xsi:type="dcterms:W3CDTF">2019-04-09T17:18:45Z</dcterms:created>
  <dcterms:modified xsi:type="dcterms:W3CDTF">2019-04-11T13:35:44Z</dcterms:modified>
</cp:coreProperties>
</file>