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76" r:id="rId2"/>
    <p:sldId id="275" r:id="rId3"/>
    <p:sldId id="258" r:id="rId4"/>
    <p:sldId id="259" r:id="rId5"/>
    <p:sldId id="260" r:id="rId6"/>
    <p:sldId id="261" r:id="rId7"/>
    <p:sldId id="277" r:id="rId8"/>
    <p:sldId id="271" r:id="rId9"/>
    <p:sldId id="262" r:id="rId10"/>
    <p:sldId id="264" r:id="rId11"/>
    <p:sldId id="263" r:id="rId12"/>
    <p:sldId id="278" r:id="rId13"/>
    <p:sldId id="279" r:id="rId14"/>
    <p:sldId id="269" r:id="rId15"/>
    <p:sldId id="27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147E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86323" autoAdjust="0"/>
  </p:normalViewPr>
  <p:slideViewPr>
    <p:cSldViewPr snapToGrid="0">
      <p:cViewPr>
        <p:scale>
          <a:sx n="87" d="100"/>
          <a:sy n="87" d="100"/>
        </p:scale>
        <p:origin x="-642" y="-10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54" y="43002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222632C6-4A80-496D-8B48-39A41F323571}" type="datetimeFigureOut">
              <a:rPr lang="ru-RU" smtClean="0"/>
              <a:pPr/>
              <a:t>12.04.2019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6405BE51-3AC3-4F9C-8E91-5C93C4533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632C6-4A80-496D-8B48-39A41F323571}" type="datetimeFigureOut">
              <a:rPr lang="ru-RU" smtClean="0"/>
              <a:pPr/>
              <a:t>12.04.2019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BE51-3AC3-4F9C-8E91-5C93C4533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632C6-4A80-496D-8B48-39A41F323571}" type="datetimeFigureOut">
              <a:rPr lang="ru-RU" smtClean="0"/>
              <a:pPr/>
              <a:t>12.04.2019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BE51-3AC3-4F9C-8E91-5C93C4533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22632C6-4A80-496D-8B48-39A41F323571}" type="datetimeFigureOut">
              <a:rPr lang="ru-RU" smtClean="0"/>
              <a:pPr/>
              <a:t>12.04.2019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405BE51-3AC3-4F9C-8E91-5C93C4533D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222632C6-4A80-496D-8B48-39A41F323571}" type="datetimeFigureOut">
              <a:rPr lang="ru-RU" smtClean="0"/>
              <a:pPr/>
              <a:t>12.04.2019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6405BE51-3AC3-4F9C-8E91-5C93C4533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632C6-4A80-496D-8B48-39A41F323571}" type="datetimeFigureOut">
              <a:rPr lang="ru-RU" smtClean="0"/>
              <a:pPr/>
              <a:t>12.04.2019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BE51-3AC3-4F9C-8E91-5C93C4533D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632C6-4A80-496D-8B48-39A41F323571}" type="datetimeFigureOut">
              <a:rPr lang="ru-RU" smtClean="0"/>
              <a:pPr/>
              <a:t>12.04.2019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BE51-3AC3-4F9C-8E91-5C93C4533D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22632C6-4A80-496D-8B48-39A41F323571}" type="datetimeFigureOut">
              <a:rPr lang="ru-RU" smtClean="0"/>
              <a:pPr/>
              <a:t>12.04.2019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405BE51-3AC3-4F9C-8E91-5C93C4533D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632C6-4A80-496D-8B48-39A41F323571}" type="datetimeFigureOut">
              <a:rPr lang="ru-RU" smtClean="0"/>
              <a:pPr/>
              <a:t>12.04.2019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BE51-3AC3-4F9C-8E91-5C93C4533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22632C6-4A80-496D-8B48-39A41F323571}" type="datetimeFigureOut">
              <a:rPr lang="ru-RU" smtClean="0"/>
              <a:pPr/>
              <a:t>12.04.2019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405BE51-3AC3-4F9C-8E91-5C93C4533D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22632C6-4A80-496D-8B48-39A41F323571}" type="datetimeFigureOut">
              <a:rPr lang="ru-RU" smtClean="0"/>
              <a:pPr/>
              <a:t>12.04.2019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405BE51-3AC3-4F9C-8E91-5C93C4533D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22632C6-4A80-496D-8B48-39A41F323571}" type="datetimeFigureOut">
              <a:rPr lang="ru-RU" smtClean="0"/>
              <a:pPr/>
              <a:t>12.04.2019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405BE51-3AC3-4F9C-8E91-5C93C4533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drive.google.com/open?id=1AaiW-NkT3wzpk67GOJuuhZQRA5p-YTqS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drive.google.com/open?id=1XU7R3-oZagnR8thqBxUzGNOhz1pM_-AU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drive.google.com/open?id=1BlrYmU-_rzUocDKLKUaPCX0PzzuONQrD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48930" y="0"/>
            <a:ext cx="9761837" cy="1705232"/>
          </a:xfrm>
        </p:spPr>
        <p:txBody>
          <a:bodyPr>
            <a:normAutofit/>
          </a:bodyPr>
          <a:lstStyle/>
          <a:p>
            <a:pPr algn="ctr"/>
            <a:r>
              <a:rPr lang="uk-UA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Всеукраїнський відкритий інтерактивний конкурс «МАН – Юніор Дослідник» </a:t>
            </a:r>
            <a:br>
              <a:rPr lang="uk-UA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Номінація «Технік – Юніор»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97211" y="1814732"/>
            <a:ext cx="9794789" cy="5043267"/>
          </a:xfrm>
        </p:spPr>
        <p:txBody>
          <a:bodyPr>
            <a:normAutofit/>
          </a:bodyPr>
          <a:lstStyle/>
          <a:p>
            <a:pPr algn="ctr"/>
            <a:r>
              <a:rPr lang="uk-UA" sz="2000" dirty="0">
                <a:solidFill>
                  <a:srgbClr val="FF0000"/>
                </a:solidFill>
              </a:rPr>
              <a:t>Шляхами Я.І.</a:t>
            </a:r>
            <a:r>
              <a:rPr lang="uk-UA" sz="2000" dirty="0" err="1">
                <a:solidFill>
                  <a:srgbClr val="FF0000"/>
                </a:solidFill>
              </a:rPr>
              <a:t>Перельмана</a:t>
            </a:r>
            <a:r>
              <a:rPr lang="uk-UA" sz="2000" dirty="0">
                <a:solidFill>
                  <a:srgbClr val="FF0000"/>
                </a:solidFill>
              </a:rPr>
              <a:t> — ВЛАСНА інтерпретація та продовження ідей і змісту відомих </a:t>
            </a:r>
            <a:r>
              <a:rPr lang="uk-UA" sz="2000" dirty="0" smtClean="0">
                <a:solidFill>
                  <a:srgbClr val="FF0000"/>
                </a:solidFill>
              </a:rPr>
              <a:t>публікацій</a:t>
            </a:r>
          </a:p>
          <a:p>
            <a:pPr algn="ctr"/>
            <a:endParaRPr lang="uk-UA" sz="2000" dirty="0" smtClean="0">
              <a:solidFill>
                <a:srgbClr val="FF0000"/>
              </a:solidFill>
            </a:endParaRPr>
          </a:p>
          <a:p>
            <a:pPr algn="ctr"/>
            <a:r>
              <a:rPr lang="uk-UA" sz="2000" dirty="0" err="1" smtClean="0">
                <a:solidFill>
                  <a:srgbClr val="FF0000"/>
                </a:solidFill>
              </a:rPr>
              <a:t>“Цікава</a:t>
            </a:r>
            <a:r>
              <a:rPr lang="uk-UA" sz="2000" dirty="0" smtClean="0">
                <a:solidFill>
                  <a:srgbClr val="FF0000"/>
                </a:solidFill>
              </a:rPr>
              <a:t> </a:t>
            </a:r>
            <a:r>
              <a:rPr lang="uk-UA" sz="2000" dirty="0" err="1" smtClean="0">
                <a:solidFill>
                  <a:srgbClr val="FF0000"/>
                </a:solidFill>
              </a:rPr>
              <a:t>фізика”</a:t>
            </a:r>
            <a:endParaRPr lang="uk-UA" sz="2000" dirty="0">
              <a:solidFill>
                <a:srgbClr val="FF0000"/>
              </a:solidFill>
            </a:endParaRPr>
          </a:p>
          <a:p>
            <a:pPr algn="ctr"/>
            <a:endParaRPr lang="uk-UA" sz="2000" dirty="0"/>
          </a:p>
          <a:p>
            <a:pPr algn="ctr"/>
            <a:r>
              <a:rPr lang="uk-UA" sz="2000" dirty="0"/>
              <a:t>учениця 8ФМ1 класу</a:t>
            </a:r>
          </a:p>
          <a:p>
            <a:pPr algn="ctr"/>
            <a:r>
              <a:rPr lang="uk-UA" sz="2000" dirty="0"/>
              <a:t>Сумської спеціалізованої школи І-ІІІ ступенів № 10 ім. Героя Радянського Союзу О.Бутка, м. Суми, Сумської області</a:t>
            </a:r>
          </a:p>
          <a:p>
            <a:pPr algn="ctr"/>
            <a:r>
              <a:rPr lang="uk-UA" sz="2000" dirty="0">
                <a:solidFill>
                  <a:srgbClr val="C00000"/>
                </a:solidFill>
              </a:rPr>
              <a:t>Лук`янова Аліса</a:t>
            </a:r>
          </a:p>
          <a:p>
            <a:pPr algn="ctr"/>
            <a:endParaRPr lang="uk-UA" sz="2000" dirty="0"/>
          </a:p>
          <a:p>
            <a:pPr algn="ctr"/>
            <a:r>
              <a:rPr lang="uk-UA" sz="2000" dirty="0"/>
              <a:t>Науковий керівник: </a:t>
            </a:r>
            <a:r>
              <a:rPr lang="uk-UA" sz="2000" dirty="0" err="1">
                <a:solidFill>
                  <a:srgbClr val="B147E1"/>
                </a:solidFill>
              </a:rPr>
              <a:t>Д`яченко</a:t>
            </a:r>
            <a:r>
              <a:rPr lang="uk-UA" sz="2000" dirty="0">
                <a:solidFill>
                  <a:srgbClr val="B147E1"/>
                </a:solidFill>
              </a:rPr>
              <a:t> Майя Юріївна, учитель фізики</a:t>
            </a:r>
          </a:p>
          <a:p>
            <a:pPr algn="ctr"/>
            <a:endParaRPr lang="uk-UA" sz="2000" dirty="0"/>
          </a:p>
          <a:p>
            <a:pPr algn="ctr"/>
            <a:r>
              <a:rPr lang="uk-UA" sz="2000" dirty="0">
                <a:solidFill>
                  <a:srgbClr val="FF0000"/>
                </a:solidFill>
              </a:rPr>
              <a:t>2019</a:t>
            </a:r>
          </a:p>
        </p:txBody>
      </p:sp>
    </p:spTree>
    <p:extLst>
      <p:ext uri="{BB962C8B-B14F-4D97-AF65-F5344CB8AC3E}">
        <p14:creationId xmlns="" xmlns:p14="http://schemas.microsoft.com/office/powerpoint/2010/main" val="25512341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878" y="206158"/>
            <a:ext cx="10972800" cy="938906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експерименту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831" y="1241384"/>
            <a:ext cx="3724387" cy="5616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>
            <a:off x="8625016" y="4485503"/>
            <a:ext cx="210065" cy="45720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25" y="1292398"/>
            <a:ext cx="3695062" cy="5565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529797" y="6217920"/>
            <a:ext cx="2996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Відео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гіперссилка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050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90646" y="1377243"/>
            <a:ext cx="3362178" cy="4750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8593457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047535"/>
          </a:xfrm>
        </p:spPr>
        <p:txBody>
          <a:bodyPr>
            <a:normAutofit/>
          </a:bodyPr>
          <a:lstStyle/>
          <a:p>
            <a:pPr algn="ctr"/>
            <a:r>
              <a:rPr lang="uk-UA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Пояснення явища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10377268" cy="4873752"/>
          </a:xfrm>
        </p:spPr>
        <p:txBody>
          <a:bodyPr/>
          <a:lstStyle/>
          <a:p>
            <a:r>
              <a:rPr lang="ru-RU" i="1" dirty="0" err="1"/>
              <a:t>Верхне</a:t>
            </a:r>
            <a:r>
              <a:rPr lang="ru-RU" i="1" dirty="0"/>
              <a:t> </a:t>
            </a:r>
            <a:r>
              <a:rPr lang="ru-RU" i="1" dirty="0" err="1"/>
              <a:t>коліно</a:t>
            </a:r>
            <a:r>
              <a:rPr lang="ru-RU" i="1" dirty="0"/>
              <a:t> </a:t>
            </a:r>
            <a:r>
              <a:rPr lang="ru-RU" i="1" dirty="0" err="1"/>
              <a:t>степлера</a:t>
            </a:r>
            <a:r>
              <a:rPr lang="ru-RU" i="1" dirty="0"/>
              <a:t> </a:t>
            </a:r>
            <a:r>
              <a:rPr lang="ru-RU" i="1" dirty="0" err="1"/>
              <a:t>впаде</a:t>
            </a:r>
            <a:r>
              <a:rPr lang="ru-RU" i="1" dirty="0"/>
              <a:t> на </a:t>
            </a:r>
            <a:r>
              <a:rPr lang="ru-RU" i="1" dirty="0" err="1"/>
              <a:t>нижню</a:t>
            </a:r>
            <a:r>
              <a:rPr lang="ru-RU" i="1" dirty="0"/>
              <a:t>. Чаша </a:t>
            </a:r>
            <a:r>
              <a:rPr lang="ru-RU" i="1" dirty="0" err="1"/>
              <a:t>зі</a:t>
            </a:r>
            <a:r>
              <a:rPr lang="ru-RU" i="1" dirty="0"/>
              <a:t> </a:t>
            </a:r>
            <a:r>
              <a:rPr lang="ru-RU" i="1" dirty="0" err="1"/>
              <a:t>степлером</a:t>
            </a:r>
            <a:r>
              <a:rPr lang="ru-RU" i="1" dirty="0"/>
              <a:t> на </a:t>
            </a:r>
            <a:r>
              <a:rPr lang="ru-RU" i="1" dirty="0" err="1"/>
              <a:t>мить</a:t>
            </a:r>
            <a:r>
              <a:rPr lang="ru-RU" i="1" dirty="0"/>
              <a:t> </a:t>
            </a:r>
            <a:r>
              <a:rPr lang="ru-RU" i="1" dirty="0" err="1"/>
              <a:t>піднялась</a:t>
            </a:r>
            <a:r>
              <a:rPr lang="ru-RU" i="1" dirty="0"/>
              <a:t> </a:t>
            </a:r>
            <a:r>
              <a:rPr lang="ru-RU" i="1" dirty="0" err="1"/>
              <a:t>уверх</a:t>
            </a:r>
            <a:r>
              <a:rPr lang="ru-RU" i="1" dirty="0"/>
              <a:t> </a:t>
            </a:r>
            <a:r>
              <a:rPr lang="ru-RU" i="1" dirty="0" smtClean="0"/>
              <a:t>,а </a:t>
            </a:r>
            <a:r>
              <a:rPr lang="ru-RU" i="1" dirty="0" err="1" smtClean="0"/>
              <a:t>стрілка</a:t>
            </a:r>
            <a:r>
              <a:rPr lang="ru-RU" i="1" dirty="0" smtClean="0"/>
              <a:t> </a:t>
            </a:r>
            <a:r>
              <a:rPr lang="ru-RU" i="1" dirty="0" err="1"/>
              <a:t>терезів</a:t>
            </a:r>
            <a:r>
              <a:rPr lang="ru-RU" i="1" dirty="0"/>
              <a:t> </a:t>
            </a:r>
            <a:r>
              <a:rPr lang="ru-RU" i="1" dirty="0" err="1" smtClean="0"/>
              <a:t>змістилася</a:t>
            </a:r>
            <a:r>
              <a:rPr lang="ru-RU" i="1" dirty="0" smtClean="0"/>
              <a:t> на </a:t>
            </a:r>
            <a:r>
              <a:rPr lang="ru-RU" i="1" dirty="0" err="1"/>
              <a:t>користь</a:t>
            </a:r>
            <a:r>
              <a:rPr lang="ru-RU" i="1" dirty="0"/>
              <a:t> </a:t>
            </a:r>
            <a:r>
              <a:rPr lang="ru-RU" i="1" dirty="0" err="1"/>
              <a:t>вантажу</a:t>
            </a:r>
            <a:r>
              <a:rPr lang="ru-RU" i="1" dirty="0"/>
              <a:t>. </a:t>
            </a:r>
            <a:endParaRPr lang="ru-RU" i="1" dirty="0" smtClean="0"/>
          </a:p>
          <a:p>
            <a:r>
              <a:rPr lang="ru-RU" i="1" dirty="0" err="1" smtClean="0"/>
              <a:t>Навіть</a:t>
            </a:r>
            <a:r>
              <a:rPr lang="ru-RU" i="1" dirty="0" smtClean="0"/>
              <a:t> </a:t>
            </a:r>
            <a:r>
              <a:rPr lang="ru-RU" i="1" dirty="0" err="1" smtClean="0"/>
              <a:t>найважче</a:t>
            </a:r>
            <a:r>
              <a:rPr lang="ru-RU" i="1" dirty="0" smtClean="0"/>
              <a:t> </a:t>
            </a:r>
            <a:r>
              <a:rPr lang="ru-RU" i="1" dirty="0" err="1" smtClean="0"/>
              <a:t>тіло</a:t>
            </a:r>
            <a:r>
              <a:rPr lang="ru-RU" i="1" dirty="0" smtClean="0"/>
              <a:t> </a:t>
            </a:r>
            <a:r>
              <a:rPr lang="ru-RU" i="1" dirty="0" err="1" smtClean="0"/>
              <a:t>стає</a:t>
            </a:r>
            <a:r>
              <a:rPr lang="ru-RU" i="1" dirty="0" smtClean="0"/>
              <a:t> </a:t>
            </a:r>
            <a:r>
              <a:rPr lang="ru-RU" i="1" dirty="0" err="1" smtClean="0"/>
              <a:t>невагомим</a:t>
            </a:r>
            <a:r>
              <a:rPr lang="ru-RU" i="1" dirty="0" smtClean="0"/>
              <a:t> за той час, </a:t>
            </a:r>
            <a:r>
              <a:rPr lang="ru-RU" i="1" dirty="0" err="1" smtClean="0"/>
              <a:t>що</a:t>
            </a:r>
            <a:r>
              <a:rPr lang="ru-RU" i="1" dirty="0" smtClean="0"/>
              <a:t> </a:t>
            </a:r>
            <a:r>
              <a:rPr lang="ru-RU" i="1" dirty="0" err="1" smtClean="0"/>
              <a:t>воно</a:t>
            </a:r>
            <a:r>
              <a:rPr lang="ru-RU" i="1" dirty="0" smtClean="0"/>
              <a:t> </a:t>
            </a:r>
            <a:r>
              <a:rPr lang="ru-RU" i="1" dirty="0" err="1" smtClean="0"/>
              <a:t>падає</a:t>
            </a:r>
            <a:r>
              <a:rPr lang="ru-RU" i="1" dirty="0" smtClean="0"/>
              <a:t>. Вагою ми </a:t>
            </a:r>
            <a:r>
              <a:rPr lang="ru-RU" i="1" dirty="0" err="1" smtClean="0"/>
              <a:t>називаемо</a:t>
            </a:r>
            <a:r>
              <a:rPr lang="ru-RU" i="1" dirty="0" smtClean="0"/>
              <a:t> силу, з </a:t>
            </a:r>
            <a:r>
              <a:rPr lang="ru-RU" i="1" dirty="0" err="1" smtClean="0"/>
              <a:t>якою</a:t>
            </a:r>
            <a:r>
              <a:rPr lang="ru-RU" i="1" dirty="0" smtClean="0"/>
              <a:t> </a:t>
            </a:r>
            <a:r>
              <a:rPr lang="ru-RU" i="1" dirty="0" err="1" smtClean="0"/>
              <a:t>тіло</a:t>
            </a:r>
            <a:r>
              <a:rPr lang="ru-RU" i="1" dirty="0" smtClean="0"/>
              <a:t> </a:t>
            </a:r>
            <a:r>
              <a:rPr lang="ru-RU" i="1" dirty="0" err="1" smtClean="0"/>
              <a:t>тягне</a:t>
            </a:r>
            <a:r>
              <a:rPr lang="ru-RU" i="1" dirty="0" smtClean="0"/>
              <a:t> точку </a:t>
            </a:r>
            <a:r>
              <a:rPr lang="ru-RU" i="1" dirty="0" err="1" smtClean="0"/>
              <a:t>підвісу</a:t>
            </a:r>
            <a:r>
              <a:rPr lang="ru-RU" i="1" dirty="0" smtClean="0"/>
              <a:t> </a:t>
            </a:r>
            <a:r>
              <a:rPr lang="ru-RU" i="1" dirty="0" err="1" smtClean="0"/>
              <a:t>або</a:t>
            </a:r>
            <a:r>
              <a:rPr lang="ru-RU" i="1" dirty="0" smtClean="0"/>
              <a:t> </a:t>
            </a:r>
            <a:r>
              <a:rPr lang="ru-RU" i="1" dirty="0" err="1" smtClean="0"/>
              <a:t>тисне</a:t>
            </a:r>
            <a:r>
              <a:rPr lang="ru-RU" i="1" dirty="0" smtClean="0"/>
              <a:t> на опору. Але </a:t>
            </a:r>
            <a:r>
              <a:rPr lang="ru-RU" i="1" dirty="0" err="1" smtClean="0"/>
              <a:t>тіло</a:t>
            </a:r>
            <a:r>
              <a:rPr lang="ru-RU" i="1" dirty="0" smtClean="0"/>
              <a:t>, </a:t>
            </a:r>
            <a:r>
              <a:rPr lang="ru-RU" i="1" dirty="0" err="1" smtClean="0"/>
              <a:t>що</a:t>
            </a:r>
            <a:r>
              <a:rPr lang="ru-RU" i="1" dirty="0" smtClean="0"/>
              <a:t> </a:t>
            </a:r>
            <a:r>
              <a:rPr lang="ru-RU" i="1" dirty="0" err="1" smtClean="0"/>
              <a:t>падає</a:t>
            </a:r>
            <a:r>
              <a:rPr lang="ru-RU" i="1" dirty="0" smtClean="0"/>
              <a:t> не </a:t>
            </a:r>
            <a:r>
              <a:rPr lang="ru-RU" i="1" dirty="0" err="1" smtClean="0"/>
              <a:t>має</a:t>
            </a:r>
            <a:r>
              <a:rPr lang="ru-RU" i="1" dirty="0" smtClean="0"/>
              <a:t> </a:t>
            </a:r>
            <a:r>
              <a:rPr lang="ru-RU" i="1" dirty="0" err="1" smtClean="0"/>
              <a:t>ніякого</a:t>
            </a:r>
            <a:r>
              <a:rPr lang="ru-RU" i="1" dirty="0" smtClean="0"/>
              <a:t> натягу </a:t>
            </a:r>
            <a:r>
              <a:rPr lang="ru-RU" i="1" dirty="0" err="1" smtClean="0"/>
              <a:t>пружини</a:t>
            </a:r>
            <a:r>
              <a:rPr lang="ru-RU" i="1" dirty="0" smtClean="0"/>
              <a:t> </a:t>
            </a:r>
            <a:r>
              <a:rPr lang="ru-RU" i="1" dirty="0" err="1" smtClean="0"/>
              <a:t>терезів</a:t>
            </a:r>
            <a:r>
              <a:rPr lang="ru-RU" i="1" dirty="0" smtClean="0"/>
              <a:t>, так як вона </a:t>
            </a:r>
            <a:r>
              <a:rPr lang="ru-RU" i="1" dirty="0" err="1" smtClean="0"/>
              <a:t>опускається</a:t>
            </a:r>
            <a:r>
              <a:rPr lang="ru-RU" i="1" dirty="0" smtClean="0"/>
              <a:t> разом </a:t>
            </a:r>
            <a:r>
              <a:rPr lang="ru-RU" i="1" dirty="0" err="1" smtClean="0"/>
              <a:t>із</a:t>
            </a:r>
            <a:r>
              <a:rPr lang="ru-RU" i="1" dirty="0" smtClean="0"/>
              <a:t> ним. </a:t>
            </a:r>
            <a:r>
              <a:rPr lang="ru-RU" i="1" dirty="0" err="1" smtClean="0"/>
              <a:t>Поки</a:t>
            </a:r>
            <a:r>
              <a:rPr lang="ru-RU" i="1" dirty="0" smtClean="0"/>
              <a:t> </a:t>
            </a:r>
            <a:r>
              <a:rPr lang="ru-RU" i="1" dirty="0" err="1" smtClean="0"/>
              <a:t>тіло</a:t>
            </a:r>
            <a:r>
              <a:rPr lang="ru-RU" i="1" dirty="0" smtClean="0"/>
              <a:t> </a:t>
            </a:r>
            <a:r>
              <a:rPr lang="ru-RU" i="1" dirty="0" err="1" smtClean="0"/>
              <a:t>падає</a:t>
            </a:r>
            <a:r>
              <a:rPr lang="ru-RU" i="1" dirty="0" smtClean="0"/>
              <a:t> </a:t>
            </a:r>
            <a:r>
              <a:rPr lang="ru-RU" i="1" dirty="0" err="1" smtClean="0"/>
              <a:t>воно</a:t>
            </a:r>
            <a:r>
              <a:rPr lang="ru-RU" i="1" dirty="0" smtClean="0"/>
              <a:t> </a:t>
            </a:r>
            <a:r>
              <a:rPr lang="ru-RU" i="1" dirty="0" err="1" smtClean="0"/>
              <a:t>нічого</a:t>
            </a:r>
            <a:r>
              <a:rPr lang="ru-RU" i="1" dirty="0" smtClean="0"/>
              <a:t> не </a:t>
            </a:r>
            <a:r>
              <a:rPr lang="ru-RU" i="1" dirty="0" err="1" smtClean="0"/>
              <a:t>натягує</a:t>
            </a:r>
            <a:r>
              <a:rPr lang="ru-RU" i="1" dirty="0" smtClean="0"/>
              <a:t> і </a:t>
            </a:r>
            <a:r>
              <a:rPr lang="ru-RU" i="1" dirty="0" err="1" smtClean="0"/>
              <a:t>ні</a:t>
            </a:r>
            <a:r>
              <a:rPr lang="ru-RU" i="1" dirty="0" smtClean="0"/>
              <a:t> на </a:t>
            </a:r>
            <a:r>
              <a:rPr lang="ru-RU" i="1" dirty="0" err="1" smtClean="0"/>
              <a:t>що</a:t>
            </a:r>
            <a:r>
              <a:rPr lang="ru-RU" i="1" dirty="0" smtClean="0"/>
              <a:t> не </a:t>
            </a:r>
            <a:r>
              <a:rPr lang="ru-RU" i="1" dirty="0" err="1" smtClean="0"/>
              <a:t>тисне</a:t>
            </a:r>
            <a:r>
              <a:rPr lang="ru-RU" i="1" dirty="0" smtClean="0"/>
              <a:t>.</a:t>
            </a:r>
          </a:p>
          <a:p>
            <a:endParaRPr lang="ru-RU" i="1" dirty="0"/>
          </a:p>
        </p:txBody>
      </p:sp>
    </p:spTree>
    <p:extLst>
      <p:ext uri="{BB962C8B-B14F-4D97-AF65-F5344CB8AC3E}">
        <p14:creationId xmlns="" xmlns:p14="http://schemas.microsoft.com/office/powerpoint/2010/main" val="13132651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218871" y="922728"/>
            <a:ext cx="5042929" cy="53496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Наша </a:t>
            </a:r>
            <a:r>
              <a:rPr lang="ru-RU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інновація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взяли 2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степлера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однакової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маси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розмостили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різні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чаши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терезів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Сірником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одночасно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ми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підпалили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нитки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обох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степлерів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трілка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терезів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залишилася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нерухомою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Запитання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Чому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стрілка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терезів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змінила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своє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положення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86437" y="5934780"/>
            <a:ext cx="3417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/>
              <a:t>Відео(</a:t>
            </a:r>
            <a:r>
              <a:rPr lang="uk-UA" sz="2800" dirty="0" err="1" smtClean="0"/>
              <a:t>гіперссилка</a:t>
            </a:r>
            <a:r>
              <a:rPr lang="uk-UA" sz="2800" dirty="0" smtClean="0"/>
              <a:t>)</a:t>
            </a:r>
            <a:endParaRPr lang="uk-UA" sz="2800" dirty="0"/>
          </a:p>
        </p:txBody>
      </p:sp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20868" y="1250489"/>
            <a:ext cx="6031915" cy="452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01333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4561" y="829993"/>
            <a:ext cx="4437449" cy="3779077"/>
          </a:xfrm>
        </p:spPr>
        <p:txBody>
          <a:bodyPr/>
          <a:lstStyle/>
          <a:p>
            <a:pPr marL="0" indent="0" algn="ctr">
              <a:buNone/>
            </a:pPr>
            <a:r>
              <a:rPr lang="uk-UA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Пояснення досліду:</a:t>
            </a:r>
          </a:p>
          <a:p>
            <a:pPr marL="0" indent="0"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Стрілка не змінила своє положення оскільки вага обох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степлерів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однакова.</a:t>
            </a:r>
          </a:p>
          <a:p>
            <a:pPr marL="0" indent="0"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Вага тіл змінюється однаково за рахунок зникнення ваги верхньої частини обох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степлерів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5217" y="586946"/>
            <a:ext cx="4695568" cy="3521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404" y="1665126"/>
            <a:ext cx="3391157" cy="5056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524693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274639"/>
            <a:ext cx="9956800" cy="724168"/>
          </a:xfrm>
        </p:spPr>
        <p:txBody>
          <a:bodyPr/>
          <a:lstStyle/>
          <a:p>
            <a:pPr algn="ctr"/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Висновок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609600" y="1209822"/>
            <a:ext cx="10972800" cy="5648178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Запропоновані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досліди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Courier New" pitchFamily="49" charset="0"/>
              <a:buChar char="o"/>
            </a:pP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дають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поєднувати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теорію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з практикою; </a:t>
            </a:r>
          </a:p>
          <a:p>
            <a:pPr>
              <a:buFont typeface="Courier New" pitchFamily="49" charset="0"/>
              <a:buChar char="o"/>
            </a:pP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привчають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самостійної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дослідницької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ourier New" pitchFamily="49" charset="0"/>
              <a:buChar char="o"/>
            </a:pP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готують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науково-дослідницьких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робіт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МАН;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ourier New" pitchFamily="49" charset="0"/>
              <a:buChar char="o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є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цікавими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пізнавальними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розширюють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кругозір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Courier New" pitchFamily="49" charset="0"/>
              <a:buChar char="o"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Список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використаних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джерел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Я.І. Перельман «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Цікава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фізика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Частина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1»</a:t>
            </a:r>
          </a:p>
          <a:p>
            <a:pPr marL="0" indent="0"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В.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Старшук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“Цікаві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демонстрації з фізики. Частина І”</a:t>
            </a:r>
          </a:p>
          <a:p>
            <a:pPr marL="0" indent="0">
              <a:buNone/>
            </a:pP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ourier New" pitchFamily="49" charset="0"/>
              <a:buChar char="o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58745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567077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ru-RU" sz="45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Дякую</a:t>
            </a:r>
            <a:r>
              <a:rPr lang="ru-RU" sz="45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45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увагу</a:t>
            </a:r>
            <a:r>
              <a:rPr lang="ru-RU" sz="45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45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68755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09615" y="857249"/>
            <a:ext cx="6858000" cy="5143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963748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596" y="357166"/>
            <a:ext cx="8229600" cy="1143000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 проекту:</a:t>
            </a:r>
            <a:endParaRPr lang="uk-UA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надати можливість кожному школяру відчути себе дослідником;</a:t>
            </a:r>
          </a:p>
          <a:p>
            <a:pPr>
              <a:buFont typeface="Courier New" pitchFamily="49" charset="0"/>
              <a:buChar char="o"/>
            </a:pP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отримання практичних умінь та навичок при виконанні даних дослідів;</a:t>
            </a:r>
          </a:p>
          <a:p>
            <a:pPr>
              <a:buFont typeface="Courier New" pitchFamily="49" charset="0"/>
              <a:buChar char="o"/>
            </a:pP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розширення кругозору та зацікавленості в учнів при вивченні фізики. 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09593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871774"/>
          </a:xfrm>
        </p:spPr>
        <p:txBody>
          <a:bodyPr>
            <a:noAutofit/>
          </a:bodyPr>
          <a:lstStyle/>
          <a:p>
            <a:pPr algn="ctr"/>
            <a:r>
              <a:rPr lang="uk-UA" sz="4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“Лід</a:t>
            </a:r>
            <a:r>
              <a:rPr lang="uk-UA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що не тане в </a:t>
            </a:r>
            <a:r>
              <a:rPr lang="uk-UA" sz="4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окропі”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86603" y="1514901"/>
            <a:ext cx="6728346" cy="5131559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Візьміть пробірку з водою. Додайте туди лід, так щоб він не плавав над водою (так як лід легше ніж вода). Можна узяти маленький гвинтик тощо, але вода все одно повинна мати доступ до льоду. </a:t>
            </a:r>
          </a:p>
          <a:p>
            <a:pPr marL="109728" indent="0">
              <a:buNone/>
            </a:pP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Поставте спиртівку так щоб полум'я лизало лише верхню частину пробірки. Відбувається дивне дійство: вода кипить, а лід не тане!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 smtClean="0"/>
          </a:p>
          <a:p>
            <a:pPr marL="109728" indent="0" algn="ctr">
              <a:buNone/>
            </a:pP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лід не тане у киплячій воді?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331" y="1555842"/>
            <a:ext cx="4492442" cy="378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729917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956800" cy="803535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експерименту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25792" y="2792631"/>
            <a:ext cx="4300148" cy="3225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86" y="1300977"/>
            <a:ext cx="4592637" cy="341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23065" y="1867350"/>
            <a:ext cx="4530984" cy="3398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8575589" y="3240558"/>
            <a:ext cx="457200" cy="778476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10990890" y="3232836"/>
            <a:ext cx="432487" cy="66726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0465959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Пояснення явища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7838" y="1600199"/>
            <a:ext cx="9948562" cy="5059907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дні пробірки вода зовсім не кипить, а залишається холодною; вона кипить лише зверху.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нас не “лід в окропі”, а “лід під окропом”.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 час нагрівання вода розширюється, стає легше и не опускається на дно пробірки, а залишається у верхній частині. Перемішування води буде відбуватися лише у верхніх шарах, не заходячи на більш щільні нижчі.</a:t>
            </a:r>
          </a:p>
          <a:p>
            <a:pPr>
              <a:buFont typeface="Courier New" pitchFamily="49" charset="0"/>
              <a:buChar char="o"/>
            </a:pP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Нагрівання може передаватися вниз лише шляхом теплопровідності,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</a:t>
            </a: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теплопровідність води й скла дуже мала.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itchFamily="49" charset="0"/>
              <a:buChar char="o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06055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560539" y="1618735"/>
            <a:ext cx="6080897" cy="5239264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Наша </a:t>
            </a:r>
            <a:r>
              <a:rPr lang="ru-RU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інновація</a:t>
            </a: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Ми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вирішили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взяти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спирт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замість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води.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Теплопровідність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спирта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набагато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більша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теплопровідність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води. </a:t>
            </a:r>
          </a:p>
          <a:p>
            <a:pPr marL="0" indent="0">
              <a:buNone/>
            </a:pP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Запитання</a:t>
            </a: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допоможе</a:t>
            </a: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заміна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води на спирт </a:t>
            </a:r>
            <a:r>
              <a:rPr lang="ru-RU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нагріти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розплавити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лід</a:t>
            </a: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uk-UA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58" y="375981"/>
            <a:ext cx="4561944" cy="6086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289730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17561" y="2486666"/>
            <a:ext cx="5931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Пояснення досліду:</a:t>
            </a:r>
          </a:p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Проведення досліду показало, що лід залишається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неушкодженим через охолоджене дно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7601" y="6135812"/>
            <a:ext cx="2935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Відео(</a:t>
            </a:r>
            <a:r>
              <a:rPr lang="uk-UA" sz="2400" dirty="0" err="1" smtClean="0"/>
              <a:t>гіперссилка</a:t>
            </a:r>
            <a:r>
              <a:rPr lang="uk-UA" sz="2400" dirty="0" smtClean="0"/>
              <a:t>)</a:t>
            </a:r>
            <a:endParaRPr lang="uk-UA" sz="2400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151" y="260821"/>
            <a:ext cx="3967089" cy="641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4358687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3149" y="0"/>
            <a:ext cx="9956800" cy="899069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“Скільки</a:t>
            </a:r>
            <a:r>
              <a:rPr lang="uk-UA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важить тіло, коли воно падає?”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69706" y="1209142"/>
            <a:ext cx="6299580" cy="54812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Візьміть </a:t>
            </a:r>
            <a:r>
              <a:rPr lang="uk-UA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степлер</a:t>
            </a: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Розберіть його так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щоб їхні частини могли вільно рухатися. </a:t>
            </a: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чашу терезів положіть одну з частин </a:t>
            </a:r>
            <a:r>
              <a:rPr lang="uk-UA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степлера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,а другу частину ниткою зав'яжіть за кінець та прив'яжіть до крючка коромисла терезів. На іншу чашу положіть гирі, щоб терези були у рівновазі.</a:t>
            </a:r>
          </a:p>
          <a:p>
            <a:pPr marL="0" indent="0">
              <a:buNone/>
            </a:pP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Піднесіть до нитки розжарений сірник.</a:t>
            </a:r>
          </a:p>
          <a:p>
            <a:pPr marL="0" indent="0">
              <a:buNone/>
            </a:pP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відбудеться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степлером</a:t>
            </a:r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 </a:t>
            </a:r>
            <a:r>
              <a:rPr lang="ru-RU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сталося</a:t>
            </a:r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109728" indent="0">
              <a:buNone/>
            </a:pP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24578" name="Picture 2" descr="ÐÐ°ÑÑÐ¸Ð½ÐºÐ¸ Ð¿Ð¾ Ð·Ð°Ð¿ÑÐ¾ÑÑ ÑÐºÐ¾Ð»ÑÐºÐ¾ Ð²ÐµÑÐ¸Ñ ÑÐµÐ»Ð¾ ÐºÐ¾Ð³Ð´Ð° Ð¾Ð½Ð¾ Ð¿Ð°Ð´Ð°ÐµÑ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2853" y="1694003"/>
            <a:ext cx="4819650" cy="3248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058347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713</TotalTime>
  <Words>620</Words>
  <Application>Microsoft Office PowerPoint</Application>
  <PresentationFormat>Произвольный</PresentationFormat>
  <Paragraphs>72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Эркер</vt:lpstr>
      <vt:lpstr>Всеукраїнський відкритий інтерактивний конкурс «МАН – Юніор Дослідник»  Номінація «Технік – Юніор»</vt:lpstr>
      <vt:lpstr>Слайд 2</vt:lpstr>
      <vt:lpstr>Мета проекту:</vt:lpstr>
      <vt:lpstr>“Лід, що не тане в окропі”</vt:lpstr>
      <vt:lpstr>Проведення експерименту</vt:lpstr>
      <vt:lpstr>Пояснення явища</vt:lpstr>
      <vt:lpstr>Слайд 7</vt:lpstr>
      <vt:lpstr>Слайд 8</vt:lpstr>
      <vt:lpstr>“Скільки важить тіло, коли воно падає?”</vt:lpstr>
      <vt:lpstr>Проведення експерименту</vt:lpstr>
      <vt:lpstr>Пояснення явища</vt:lpstr>
      <vt:lpstr>Слайд 12</vt:lpstr>
      <vt:lpstr>Слайд 13</vt:lpstr>
      <vt:lpstr>Висновок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Всеукраїнський відкритий інтерактивний конкурс «МАН – Юніор Дослідник»  Номінація «Технік – Юніор»</dc:title>
  <dc:creator>Пользователь</dc:creator>
  <cp:lastModifiedBy>DNA7 X64</cp:lastModifiedBy>
  <cp:revision>89</cp:revision>
  <dcterms:created xsi:type="dcterms:W3CDTF">2018-03-25T16:09:23Z</dcterms:created>
  <dcterms:modified xsi:type="dcterms:W3CDTF">2019-04-12T13:02:13Z</dcterms:modified>
</cp:coreProperties>
</file>