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56" r:id="rId2"/>
    <p:sldId id="260" r:id="rId3"/>
    <p:sldId id="257" r:id="rId4"/>
    <p:sldId id="259" r:id="rId5"/>
    <p:sldId id="261" r:id="rId6"/>
    <p:sldId id="262" r:id="rId7"/>
    <p:sldId id="264" r:id="rId8"/>
    <p:sldId id="263" r:id="rId9"/>
    <p:sldId id="272" r:id="rId10"/>
    <p:sldId id="271" r:id="rId11"/>
    <p:sldId id="274" r:id="rId12"/>
    <p:sldId id="265" r:id="rId13"/>
    <p:sldId id="273" r:id="rId14"/>
    <p:sldId id="266" r:id="rId15"/>
    <p:sldId id="270" r:id="rId16"/>
  </p:sldIdLst>
  <p:sldSz cx="9144000" cy="6858000" type="screen4x3"/>
  <p:notesSz cx="6858000" cy="9144000"/>
  <p:defaultTextStyle>
    <a:defPPr>
      <a:defRPr lang="uk-UA"/>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60" autoAdjust="0"/>
    <p:restoredTop sz="93266" autoAdjust="0"/>
  </p:normalViewPr>
  <p:slideViewPr>
    <p:cSldViewPr>
      <p:cViewPr varScale="1">
        <p:scale>
          <a:sx n="69" d="100"/>
          <a:sy n="69" d="100"/>
        </p:scale>
        <p:origin x="-55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CD5670C-09D0-47EC-8407-4128E9185EF4}" type="datetimeFigureOut">
              <a:rPr lang="uk-UA"/>
              <a:pPr>
                <a:defRPr/>
              </a:pPr>
              <a:t>19.04.2019</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uk-UA"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uk-UA"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4FC2448-7EFD-4F75-A1D9-6F3216D8D0BE}" type="slidenum">
              <a:rPr lang="uk-UA"/>
              <a:pPr/>
              <a:t>‹#›</a:t>
            </a:fld>
            <a:endParaRPr lang="uk-U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p:cNvSpPr>
            <a:spLocks noGrp="1" noRot="1" noChangeAspect="1" noTextEdit="1"/>
          </p:cNvSpPr>
          <p:nvPr>
            <p:ph type="sldImg"/>
          </p:nvPr>
        </p:nvSpPr>
        <p:spPr bwMode="auto">
          <a:noFill/>
          <a:ln>
            <a:solidFill>
              <a:srgbClr val="000000"/>
            </a:solidFill>
            <a:miter lim="800000"/>
            <a:headEnd/>
            <a:tailEnd/>
          </a:ln>
        </p:spPr>
      </p:sp>
      <p:sp>
        <p:nvSpPr>
          <p:cNvPr id="921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uk-UA" smtClean="0"/>
          </a:p>
        </p:txBody>
      </p:sp>
      <p:sp>
        <p:nvSpPr>
          <p:cNvPr id="9220" name="Номер слайда 3"/>
          <p:cNvSpPr>
            <a:spLocks noGrp="1"/>
          </p:cNvSpPr>
          <p:nvPr>
            <p:ph type="sldNum" sz="quarter" idx="5"/>
          </p:nvPr>
        </p:nvSpPr>
        <p:spPr bwMode="auto">
          <a:noFill/>
          <a:ln>
            <a:miter lim="800000"/>
            <a:headEnd/>
            <a:tailEnd/>
          </a:ln>
        </p:spPr>
        <p:txBody>
          <a:bodyPr/>
          <a:lstStyle/>
          <a:p>
            <a:fld id="{B10D6311-2A8C-40F3-B646-7C30CD894CAB}" type="slidenum">
              <a:rPr lang="uk-UA" altLang="uk-UA"/>
              <a:pPr/>
              <a:t>6</a:t>
            </a:fld>
            <a:endParaRPr lang="uk-UA" altLang="uk-U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lvl1pPr>
              <a:defRPr/>
            </a:lvl1pPr>
          </a:lstStyle>
          <a:p>
            <a:pPr>
              <a:defRPr/>
            </a:pPr>
            <a:fld id="{A6E9FBEE-CED1-4841-B11E-0C816854E744}" type="datetimeFigureOut">
              <a:rPr lang="uk-UA"/>
              <a:pPr>
                <a:defRPr/>
              </a:pPr>
              <a:t>19.04.2019</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fld id="{6DA8D4B8-89AB-4BB7-80E7-A45DB68B8D2E}" type="slidenum">
              <a:rPr lang="uk-UA"/>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fld id="{0198BD54-7A0B-496E-8FF4-23380BC08665}" type="datetimeFigureOut">
              <a:rPr lang="uk-UA"/>
              <a:pPr>
                <a:defRPr/>
              </a:pPr>
              <a:t>19.04.2019</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fld id="{CAEBA7FD-A079-41AF-B70C-ECAA4E3004AD}" type="slidenum">
              <a:rPr lang="uk-UA"/>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fld id="{4AF83DB5-092D-4021-8042-A28939A60706}" type="datetimeFigureOut">
              <a:rPr lang="uk-UA"/>
              <a:pPr>
                <a:defRPr/>
              </a:pPr>
              <a:t>19.04.2019</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fld id="{17C6893E-7160-48E4-BA1D-C9478B5A35FB}" type="slidenum">
              <a:rPr lang="uk-UA"/>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lvl1pPr>
              <a:defRPr/>
            </a:lvl1pPr>
          </a:lstStyle>
          <a:p>
            <a:pPr>
              <a:defRPr/>
            </a:pPr>
            <a:fld id="{C3DD1E56-7DD5-4BF6-BAB0-536EF4A5D029}" type="datetimeFigureOut">
              <a:rPr lang="uk-UA"/>
              <a:pPr>
                <a:defRPr/>
              </a:pPr>
              <a:t>19.04.2019</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fld id="{4D681888-260C-46A5-BBEA-D799F3FAC3EA}" type="slidenum">
              <a:rPr lang="uk-UA"/>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B78CD90-0D06-48E1-8204-E5AC9749B03E}" type="datetimeFigureOut">
              <a:rPr lang="uk-UA"/>
              <a:pPr>
                <a:defRPr/>
              </a:pPr>
              <a:t>19.04.2019</a:t>
            </a:fld>
            <a:endParaRPr lang="uk-UA"/>
          </a:p>
        </p:txBody>
      </p:sp>
      <p:sp>
        <p:nvSpPr>
          <p:cNvPr id="5" name="Нижний колонтитул 4"/>
          <p:cNvSpPr>
            <a:spLocks noGrp="1"/>
          </p:cNvSpPr>
          <p:nvPr>
            <p:ph type="ftr" sz="quarter" idx="11"/>
          </p:nvPr>
        </p:nvSpPr>
        <p:spPr/>
        <p:txBody>
          <a:bodyPr/>
          <a:lstStyle>
            <a:lvl1pPr>
              <a:defRPr/>
            </a:lvl1pPr>
          </a:lstStyle>
          <a:p>
            <a:pPr>
              <a:defRPr/>
            </a:pPr>
            <a:endParaRPr lang="uk-UA"/>
          </a:p>
        </p:txBody>
      </p:sp>
      <p:sp>
        <p:nvSpPr>
          <p:cNvPr id="6" name="Номер слайда 5"/>
          <p:cNvSpPr>
            <a:spLocks noGrp="1"/>
          </p:cNvSpPr>
          <p:nvPr>
            <p:ph type="sldNum" sz="quarter" idx="12"/>
          </p:nvPr>
        </p:nvSpPr>
        <p:spPr/>
        <p:txBody>
          <a:bodyPr/>
          <a:lstStyle>
            <a:lvl1pPr>
              <a:defRPr/>
            </a:lvl1pPr>
          </a:lstStyle>
          <a:p>
            <a:fld id="{162A33C9-871F-47B1-9061-CAD0A2F4AAC4}" type="slidenum">
              <a:rPr lang="uk-UA"/>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3"/>
          <p:cNvSpPr>
            <a:spLocks noGrp="1"/>
          </p:cNvSpPr>
          <p:nvPr>
            <p:ph type="dt" sz="half" idx="10"/>
          </p:nvPr>
        </p:nvSpPr>
        <p:spPr/>
        <p:txBody>
          <a:bodyPr/>
          <a:lstStyle>
            <a:lvl1pPr>
              <a:defRPr/>
            </a:lvl1pPr>
          </a:lstStyle>
          <a:p>
            <a:pPr>
              <a:defRPr/>
            </a:pPr>
            <a:fld id="{A1558888-6F85-4091-AC95-70BF2B617315}" type="datetimeFigureOut">
              <a:rPr lang="uk-UA"/>
              <a:pPr>
                <a:defRPr/>
              </a:pPr>
              <a:t>19.04.2019</a:t>
            </a:fld>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fld id="{CFD9164E-079D-4DBF-A145-3E213AA4B18D}" type="slidenum">
              <a:rPr lang="uk-UA"/>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3"/>
          <p:cNvSpPr>
            <a:spLocks noGrp="1"/>
          </p:cNvSpPr>
          <p:nvPr>
            <p:ph type="dt" sz="half" idx="10"/>
          </p:nvPr>
        </p:nvSpPr>
        <p:spPr/>
        <p:txBody>
          <a:bodyPr/>
          <a:lstStyle>
            <a:lvl1pPr>
              <a:defRPr/>
            </a:lvl1pPr>
          </a:lstStyle>
          <a:p>
            <a:pPr>
              <a:defRPr/>
            </a:pPr>
            <a:fld id="{86058144-83B8-4636-A52A-580580A6BFC1}" type="datetimeFigureOut">
              <a:rPr lang="uk-UA"/>
              <a:pPr>
                <a:defRPr/>
              </a:pPr>
              <a:t>19.04.2019</a:t>
            </a:fld>
            <a:endParaRPr lang="uk-UA"/>
          </a:p>
        </p:txBody>
      </p:sp>
      <p:sp>
        <p:nvSpPr>
          <p:cNvPr id="8" name="Нижний колонтитул 4"/>
          <p:cNvSpPr>
            <a:spLocks noGrp="1"/>
          </p:cNvSpPr>
          <p:nvPr>
            <p:ph type="ftr" sz="quarter" idx="11"/>
          </p:nvPr>
        </p:nvSpPr>
        <p:spPr/>
        <p:txBody>
          <a:bodyPr/>
          <a:lstStyle>
            <a:lvl1pPr>
              <a:defRPr/>
            </a:lvl1pPr>
          </a:lstStyle>
          <a:p>
            <a:pPr>
              <a:defRPr/>
            </a:pPr>
            <a:endParaRPr lang="uk-UA"/>
          </a:p>
        </p:txBody>
      </p:sp>
      <p:sp>
        <p:nvSpPr>
          <p:cNvPr id="9" name="Номер слайда 5"/>
          <p:cNvSpPr>
            <a:spLocks noGrp="1"/>
          </p:cNvSpPr>
          <p:nvPr>
            <p:ph type="sldNum" sz="quarter" idx="12"/>
          </p:nvPr>
        </p:nvSpPr>
        <p:spPr/>
        <p:txBody>
          <a:bodyPr/>
          <a:lstStyle>
            <a:lvl1pPr>
              <a:defRPr/>
            </a:lvl1pPr>
          </a:lstStyle>
          <a:p>
            <a:fld id="{0626782F-716E-464E-AD0A-E16900F389DB}" type="slidenum">
              <a:rPr lang="uk-UA"/>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3"/>
          <p:cNvSpPr>
            <a:spLocks noGrp="1"/>
          </p:cNvSpPr>
          <p:nvPr>
            <p:ph type="dt" sz="half" idx="10"/>
          </p:nvPr>
        </p:nvSpPr>
        <p:spPr/>
        <p:txBody>
          <a:bodyPr/>
          <a:lstStyle>
            <a:lvl1pPr>
              <a:defRPr/>
            </a:lvl1pPr>
          </a:lstStyle>
          <a:p>
            <a:pPr>
              <a:defRPr/>
            </a:pPr>
            <a:fld id="{A79B00F2-A11C-434D-9546-EE12C55D8723}" type="datetimeFigureOut">
              <a:rPr lang="uk-UA"/>
              <a:pPr>
                <a:defRPr/>
              </a:pPr>
              <a:t>19.04.2019</a:t>
            </a:fld>
            <a:endParaRPr lang="uk-UA"/>
          </a:p>
        </p:txBody>
      </p:sp>
      <p:sp>
        <p:nvSpPr>
          <p:cNvPr id="4" name="Нижний колонтитул 4"/>
          <p:cNvSpPr>
            <a:spLocks noGrp="1"/>
          </p:cNvSpPr>
          <p:nvPr>
            <p:ph type="ftr" sz="quarter" idx="11"/>
          </p:nvPr>
        </p:nvSpPr>
        <p:spPr/>
        <p:txBody>
          <a:bodyPr/>
          <a:lstStyle>
            <a:lvl1pPr>
              <a:defRPr/>
            </a:lvl1pPr>
          </a:lstStyle>
          <a:p>
            <a:pPr>
              <a:defRPr/>
            </a:pPr>
            <a:endParaRPr lang="uk-UA"/>
          </a:p>
        </p:txBody>
      </p:sp>
      <p:sp>
        <p:nvSpPr>
          <p:cNvPr id="5" name="Номер слайда 5"/>
          <p:cNvSpPr>
            <a:spLocks noGrp="1"/>
          </p:cNvSpPr>
          <p:nvPr>
            <p:ph type="sldNum" sz="quarter" idx="12"/>
          </p:nvPr>
        </p:nvSpPr>
        <p:spPr/>
        <p:txBody>
          <a:bodyPr/>
          <a:lstStyle>
            <a:lvl1pPr>
              <a:defRPr/>
            </a:lvl1pPr>
          </a:lstStyle>
          <a:p>
            <a:fld id="{1BB03113-201C-4F78-96DF-457B17BDA3A3}" type="slidenum">
              <a:rPr lang="uk-UA"/>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D4258A2-21FA-46F4-9B59-E0F121313310}" type="datetimeFigureOut">
              <a:rPr lang="uk-UA"/>
              <a:pPr>
                <a:defRPr/>
              </a:pPr>
              <a:t>19.04.2019</a:t>
            </a:fld>
            <a:endParaRPr lang="uk-UA"/>
          </a:p>
        </p:txBody>
      </p:sp>
      <p:sp>
        <p:nvSpPr>
          <p:cNvPr id="3" name="Нижний колонтитул 4"/>
          <p:cNvSpPr>
            <a:spLocks noGrp="1"/>
          </p:cNvSpPr>
          <p:nvPr>
            <p:ph type="ftr" sz="quarter" idx="11"/>
          </p:nvPr>
        </p:nvSpPr>
        <p:spPr/>
        <p:txBody>
          <a:bodyPr/>
          <a:lstStyle>
            <a:lvl1pPr>
              <a:defRPr/>
            </a:lvl1pPr>
          </a:lstStyle>
          <a:p>
            <a:pPr>
              <a:defRPr/>
            </a:pPr>
            <a:endParaRPr lang="uk-UA"/>
          </a:p>
        </p:txBody>
      </p:sp>
      <p:sp>
        <p:nvSpPr>
          <p:cNvPr id="4" name="Номер слайда 5"/>
          <p:cNvSpPr>
            <a:spLocks noGrp="1"/>
          </p:cNvSpPr>
          <p:nvPr>
            <p:ph type="sldNum" sz="quarter" idx="12"/>
          </p:nvPr>
        </p:nvSpPr>
        <p:spPr/>
        <p:txBody>
          <a:bodyPr/>
          <a:lstStyle>
            <a:lvl1pPr>
              <a:defRPr/>
            </a:lvl1pPr>
          </a:lstStyle>
          <a:p>
            <a:fld id="{95C574C1-7B08-48B0-8C22-7C119A84AD48}" type="slidenum">
              <a:rPr lang="uk-UA"/>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BC044DE-0691-4CAB-84F0-56A50976AD47}" type="datetimeFigureOut">
              <a:rPr lang="uk-UA"/>
              <a:pPr>
                <a:defRPr/>
              </a:pPr>
              <a:t>19.04.2019</a:t>
            </a:fld>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fld id="{302D0801-46BF-43B5-8A6D-ADAF70CDE222}" type="slidenum">
              <a:rPr lang="uk-UA"/>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uk-UA"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FACC22C-8339-48D7-9E47-A25EA00E2F0C}" type="datetimeFigureOut">
              <a:rPr lang="uk-UA"/>
              <a:pPr>
                <a:defRPr/>
              </a:pPr>
              <a:t>19.04.2019</a:t>
            </a:fld>
            <a:endParaRPr lang="uk-UA"/>
          </a:p>
        </p:txBody>
      </p:sp>
      <p:sp>
        <p:nvSpPr>
          <p:cNvPr id="6" name="Нижний колонтитул 4"/>
          <p:cNvSpPr>
            <a:spLocks noGrp="1"/>
          </p:cNvSpPr>
          <p:nvPr>
            <p:ph type="ftr" sz="quarter" idx="11"/>
          </p:nvPr>
        </p:nvSpPr>
        <p:spPr/>
        <p:txBody>
          <a:bodyPr/>
          <a:lstStyle>
            <a:lvl1pPr>
              <a:defRPr/>
            </a:lvl1pPr>
          </a:lstStyle>
          <a:p>
            <a:pPr>
              <a:defRPr/>
            </a:pPr>
            <a:endParaRPr lang="uk-UA"/>
          </a:p>
        </p:txBody>
      </p:sp>
      <p:sp>
        <p:nvSpPr>
          <p:cNvPr id="7" name="Номер слайда 5"/>
          <p:cNvSpPr>
            <a:spLocks noGrp="1"/>
          </p:cNvSpPr>
          <p:nvPr>
            <p:ph type="sldNum" sz="quarter" idx="12"/>
          </p:nvPr>
        </p:nvSpPr>
        <p:spPr/>
        <p:txBody>
          <a:bodyPr/>
          <a:lstStyle>
            <a:lvl1pPr>
              <a:defRPr/>
            </a:lvl1pPr>
          </a:lstStyle>
          <a:p>
            <a:fld id="{66BD4EAF-D326-410B-95A4-56C80D8A2909}" type="slidenum">
              <a:rPr lang="uk-UA"/>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uk-UA" smtClean="0"/>
              <a:t>Образец заголовка</a:t>
            </a:r>
            <a:endParaRPr lang="uk-UA" altLang="uk-UA" smtClean="0"/>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uk-UA" smtClean="0"/>
              <a:t>Образец текста</a:t>
            </a:r>
          </a:p>
          <a:p>
            <a:pPr lvl="1"/>
            <a:r>
              <a:rPr lang="ru-RU" altLang="uk-UA" smtClean="0"/>
              <a:t>Второй уровень</a:t>
            </a:r>
          </a:p>
          <a:p>
            <a:pPr lvl="2"/>
            <a:r>
              <a:rPr lang="ru-RU" altLang="uk-UA" smtClean="0"/>
              <a:t>Третий уровень</a:t>
            </a:r>
          </a:p>
          <a:p>
            <a:pPr lvl="3"/>
            <a:r>
              <a:rPr lang="ru-RU" altLang="uk-UA" smtClean="0"/>
              <a:t>Четвертый уровень</a:t>
            </a:r>
          </a:p>
          <a:p>
            <a:pPr lvl="4"/>
            <a:r>
              <a:rPr lang="ru-RU" altLang="uk-UA" smtClean="0"/>
              <a:t>Пятый уровень</a:t>
            </a:r>
            <a:endParaRPr lang="uk-UA" altLang="uk-UA" smtClean="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30DDCDB-DD7F-4325-9F7A-F0A9FDE99B6C}" type="datetimeFigureOut">
              <a:rPr lang="uk-UA"/>
              <a:pPr>
                <a:defRPr/>
              </a:pPr>
              <a:t>19.04.2019</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FE365F3B-01FE-499D-AE6A-E5FB6DD89AA7}" type="slidenum">
              <a:rPr lang="uk-UA"/>
              <a:pPr/>
              <a:t>‹#›</a:t>
            </a:fld>
            <a:endParaRPr lang="uk-UA"/>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9147175" cy="6884988"/>
          </a:xfrm>
          <a:prstGeom prst="rect">
            <a:avLst/>
          </a:prstGeom>
          <a:noFill/>
          <a:ln w="9525">
            <a:noFill/>
            <a:miter lim="800000"/>
            <a:headEnd/>
            <a:tailEnd/>
          </a:ln>
          <a:effectLst/>
        </p:spPr>
      </p:pic>
      <p:sp>
        <p:nvSpPr>
          <p:cNvPr id="2" name="Заголовок 1"/>
          <p:cNvSpPr>
            <a:spLocks noGrp="1"/>
          </p:cNvSpPr>
          <p:nvPr>
            <p:ph type="ctrTitle"/>
          </p:nvPr>
        </p:nvSpPr>
        <p:spPr>
          <a:xfrm>
            <a:off x="830263" y="47625"/>
            <a:ext cx="7772400" cy="3675063"/>
          </a:xfrm>
        </p:spPr>
        <p:txBody>
          <a:bodyPr>
            <a:normAutofit fontScale="90000"/>
          </a:bodyPr>
          <a:lstStyle/>
          <a:p>
            <a:pPr eaLnBrk="1" hangingPunct="1">
              <a:defRPr/>
            </a:pPr>
            <a:r>
              <a:rPr lang="ru-RU" altLang="ru-RU" sz="3600" b="1" dirty="0" smtClean="0">
                <a:latin typeface="Times New Roman" panose="02020603050405020304" pitchFamily="18" charset="0"/>
              </a:rPr>
              <a:t/>
            </a:r>
            <a:br>
              <a:rPr lang="ru-RU" altLang="ru-RU" sz="3600" b="1" dirty="0" smtClean="0">
                <a:latin typeface="Times New Roman" panose="02020603050405020304" pitchFamily="18" charset="0"/>
              </a:rPr>
            </a:br>
            <a:r>
              <a:rPr lang="en-US" altLang="ru-RU" sz="3600" b="1" dirty="0" smtClean="0">
                <a:latin typeface="Times New Roman" panose="02020603050405020304" pitchFamily="18" charset="0"/>
              </a:rPr>
              <a:t/>
            </a:r>
            <a:br>
              <a:rPr lang="en-US" altLang="ru-RU" sz="3600" b="1" dirty="0" smtClean="0">
                <a:latin typeface="Times New Roman" panose="02020603050405020304" pitchFamily="18" charset="0"/>
              </a:rPr>
            </a:br>
            <a:r>
              <a:rPr lang="uk-UA" altLang="ru-RU" sz="1800" b="1" dirty="0" smtClean="0">
                <a:latin typeface="Times New Roman" panose="02020603050405020304" pitchFamily="18" charset="0"/>
              </a:rPr>
              <a:t>Відділ освіти, молоді та спорту Красилівської міської ради</a:t>
            </a:r>
            <a:br>
              <a:rPr lang="uk-UA" altLang="ru-RU" sz="1800" b="1" dirty="0" smtClean="0">
                <a:latin typeface="Times New Roman" panose="02020603050405020304" pitchFamily="18" charset="0"/>
              </a:rPr>
            </a:br>
            <a:r>
              <a:rPr lang="uk-UA" altLang="ru-RU" sz="1800" b="1" dirty="0" smtClean="0">
                <a:latin typeface="Times New Roman" panose="02020603050405020304" pitchFamily="18" charset="0"/>
              </a:rPr>
              <a:t> Красилівська ЗОШ I-III ст. №4 ім. П. Кізюна</a:t>
            </a:r>
            <a:br>
              <a:rPr lang="uk-UA" altLang="ru-RU" sz="1800" b="1" dirty="0" smtClean="0">
                <a:latin typeface="Times New Roman" panose="02020603050405020304" pitchFamily="18" charset="0"/>
              </a:rPr>
            </a:br>
            <a:r>
              <a:rPr lang="uk-UA" altLang="ru-RU" sz="1800" b="1" dirty="0" smtClean="0">
                <a:latin typeface="Times New Roman" panose="02020603050405020304" pitchFamily="18" charset="0"/>
              </a:rPr>
              <a:t/>
            </a:r>
            <a:br>
              <a:rPr lang="uk-UA" altLang="ru-RU" sz="1800" b="1" dirty="0" smtClean="0">
                <a:latin typeface="Times New Roman" panose="02020603050405020304" pitchFamily="18" charset="0"/>
              </a:rPr>
            </a:br>
            <a:r>
              <a:rPr lang="uk-UA" altLang="ru-RU" sz="3600" dirty="0" smtClean="0">
                <a:latin typeface="Times New Roman" panose="02020603050405020304" pitchFamily="18" charset="0"/>
              </a:rPr>
              <a:t>Всеукраїнський </a:t>
            </a:r>
            <a:br>
              <a:rPr lang="uk-UA" altLang="ru-RU" sz="3600" dirty="0" smtClean="0">
                <a:latin typeface="Times New Roman" panose="02020603050405020304" pitchFamily="18" charset="0"/>
              </a:rPr>
            </a:br>
            <a:r>
              <a:rPr lang="uk-UA" altLang="ru-RU" sz="3600" dirty="0" smtClean="0">
                <a:latin typeface="Times New Roman" panose="02020603050405020304" pitchFamily="18" charset="0"/>
              </a:rPr>
              <a:t>інтерактивний конкурс </a:t>
            </a:r>
            <a:br>
              <a:rPr lang="uk-UA" altLang="ru-RU" sz="3600" dirty="0" smtClean="0">
                <a:latin typeface="Times New Roman" panose="02020603050405020304" pitchFamily="18" charset="0"/>
              </a:rPr>
            </a:br>
            <a:r>
              <a:rPr lang="uk-UA" altLang="ru-RU" sz="3600" b="1" i="1" dirty="0" smtClean="0">
                <a:latin typeface="Times New Roman" panose="02020603050405020304" pitchFamily="18" charset="0"/>
              </a:rPr>
              <a:t>«МАН-Юніор Дослідник»</a:t>
            </a:r>
            <a:r>
              <a:rPr lang="uk-UA" altLang="ru-RU" sz="3600" dirty="0" smtClean="0">
                <a:latin typeface="Times New Roman" panose="02020603050405020304" pitchFamily="18" charset="0"/>
              </a:rPr>
              <a:t/>
            </a:r>
            <a:br>
              <a:rPr lang="uk-UA" altLang="ru-RU" sz="3600" dirty="0" smtClean="0">
                <a:latin typeface="Times New Roman" panose="02020603050405020304" pitchFamily="18" charset="0"/>
              </a:rPr>
            </a:br>
            <a:r>
              <a:rPr lang="uk-UA" altLang="ru-RU" sz="3600" dirty="0" smtClean="0"/>
              <a:t>		</a:t>
            </a:r>
            <a:r>
              <a:rPr lang="uk-UA" altLang="ru-RU" sz="2000" dirty="0" smtClean="0">
                <a:latin typeface="Times New Roman" panose="02020603050405020304" pitchFamily="18" charset="0"/>
              </a:rPr>
              <a:t>Номінація: </a:t>
            </a:r>
            <a:r>
              <a:rPr lang="uk-UA" altLang="ru-RU" sz="2000" b="1" i="1" dirty="0" smtClean="0">
                <a:latin typeface="Times New Roman" panose="02020603050405020304" pitchFamily="18" charset="0"/>
              </a:rPr>
              <a:t>історик-юніор</a:t>
            </a:r>
            <a:r>
              <a:rPr lang="ru-RU" altLang="ru-RU" sz="3200" dirty="0" smtClean="0"/>
              <a:t/>
            </a:r>
            <a:br>
              <a:rPr lang="ru-RU" altLang="ru-RU" sz="3200" dirty="0" smtClean="0"/>
            </a:br>
            <a:r>
              <a:rPr lang="ru-RU" altLang="ru-RU" sz="4000" b="1" dirty="0" smtClean="0"/>
              <a:t/>
            </a:r>
            <a:br>
              <a:rPr lang="ru-RU" altLang="ru-RU" sz="4000" b="1" dirty="0" smtClean="0"/>
            </a:br>
            <a:endParaRPr lang="uk-UA" altLang="ru-RU" sz="4000" dirty="0" smtClean="0"/>
          </a:p>
        </p:txBody>
      </p:sp>
      <p:sp>
        <p:nvSpPr>
          <p:cNvPr id="3076" name="Подзаголовок 2"/>
          <p:cNvSpPr>
            <a:spLocks noGrp="1"/>
          </p:cNvSpPr>
          <p:nvPr>
            <p:ph type="subTitle" idx="1"/>
          </p:nvPr>
        </p:nvSpPr>
        <p:spPr>
          <a:xfrm>
            <a:off x="468313" y="3716338"/>
            <a:ext cx="8496300" cy="2808287"/>
          </a:xfrm>
        </p:spPr>
        <p:txBody>
          <a:bodyPr/>
          <a:lstStyle/>
          <a:p>
            <a:pPr eaLnBrk="1" hangingPunct="1"/>
            <a:r>
              <a:rPr lang="uk-UA" altLang="uk-UA" sz="4000" b="1" i="1" smtClean="0">
                <a:solidFill>
                  <a:schemeClr val="tx1"/>
                </a:solidFill>
                <a:latin typeface="Times New Roman" pitchFamily="18" charset="0"/>
              </a:rPr>
              <a:t>«100 гривень доби УНР як цінне історичне джерело та мій внесок у експозицію шкільного музею»</a:t>
            </a:r>
            <a:endParaRPr lang="uk-UA" altLang="uk-UA" sz="4000" i="1" smtClean="0">
              <a:solidFill>
                <a:schemeClr val="tx1"/>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1588"/>
            <a:ext cx="9142413" cy="6856412"/>
          </a:xfrm>
          <a:prstGeom prst="rect">
            <a:avLst/>
          </a:prstGeom>
          <a:noFill/>
          <a:ln w="9525">
            <a:noFill/>
            <a:miter lim="800000"/>
            <a:headEnd/>
            <a:tailEnd/>
          </a:ln>
          <a:effectLst/>
        </p:spPr>
      </p:pic>
      <p:sp>
        <p:nvSpPr>
          <p:cNvPr id="13315" name="Объект 2"/>
          <p:cNvSpPr>
            <a:spLocks noGrp="1"/>
          </p:cNvSpPr>
          <p:nvPr>
            <p:ph idx="1"/>
          </p:nvPr>
        </p:nvSpPr>
        <p:spPr>
          <a:xfrm>
            <a:off x="2987675" y="0"/>
            <a:ext cx="6154738" cy="6858000"/>
          </a:xfrm>
        </p:spPr>
        <p:txBody>
          <a:bodyPr/>
          <a:lstStyle/>
          <a:p>
            <a:pPr marL="0" indent="0" eaLnBrk="1" hangingPunct="1">
              <a:buFont typeface="Arial" charset="0"/>
              <a:buNone/>
            </a:pPr>
            <a:r>
              <a:rPr lang="uk-UA" altLang="uk-UA" sz="1700" smtClean="0">
                <a:latin typeface="Times New Roman" pitchFamily="18" charset="0"/>
                <a:cs typeface="Times New Roman" pitchFamily="18" charset="0"/>
              </a:rPr>
              <a:t>	Молодій українській державі потрібні були свої гроші, які б народ сприйняв як національну валюту. Голова УЦР М.Грушевський запропонував змінити назву грошей, підкресливши спадковість історичної традиції: «Іншої грошової одиниці у нас не було, крім гривні їй  годиться й бути нашою монетною одиницею. Була вона одиницею за нашої старої держави – нехай буде і за нової…».</a:t>
            </a:r>
          </a:p>
          <a:p>
            <a:pPr marL="0" indent="0" eaLnBrk="1" hangingPunct="1">
              <a:buFont typeface="Arial" charset="0"/>
              <a:buNone/>
            </a:pPr>
            <a:r>
              <a:rPr lang="uk-UA" altLang="uk-UA" sz="1700" smtClean="0">
                <a:latin typeface="Times New Roman" pitchFamily="18" charset="0"/>
                <a:cs typeface="Times New Roman" pitchFamily="18" charset="0"/>
              </a:rPr>
              <a:t>	У ході дослідження ми провели вивчення оформлення номіналів окремих  паперових грошових знаків. Так  на переданій до музею  купюрі у 100 гривень (автор ескіза Г.Нарбут) зображено овальний вінок з українських овочів, плодів і квітів. Посередині банкноти – тризуб. По боках дві фігури: ліворуч – селянка з серпом і снопом в національному одязі. Праворуч – робітник у фартусі поверх селянського українського одягу з молотом, обвитим лавром. Знак у 100 гривень розміщений у незвичайній сітці у вигляді рамки. Реверс прикрашають 2 колони, над колонами – квіти. В центрі банкноти розміщено лавровий вінок, у середині якого – тризуб. 	На нашу думку, це одне із найкращих втілень творчого таланту Г.Нарбута </a:t>
            </a:r>
            <a:r>
              <a:rPr lang="ru-RU" altLang="uk-UA" sz="1700" smtClean="0">
                <a:latin typeface="Times New Roman" pitchFamily="18" charset="0"/>
                <a:cs typeface="Times New Roman" pitchFamily="18" charset="0"/>
              </a:rPr>
              <a:t>. </a:t>
            </a:r>
          </a:p>
          <a:p>
            <a:pPr marL="0" indent="0" eaLnBrk="1" hangingPunct="1">
              <a:buFont typeface="Arial" charset="0"/>
              <a:buNone/>
            </a:pPr>
            <a:r>
              <a:rPr lang="uk-UA" altLang="uk-UA" sz="1700" smtClean="0">
                <a:latin typeface="Times New Roman" pitchFamily="18" charset="0"/>
                <a:cs typeface="Times New Roman" pitchFamily="18" charset="0"/>
              </a:rPr>
              <a:t>	</a:t>
            </a:r>
            <a:r>
              <a:rPr lang="ru-RU" altLang="uk-UA" sz="1700" smtClean="0">
                <a:latin typeface="Times New Roman" pitchFamily="18" charset="0"/>
                <a:cs typeface="Times New Roman" pitchFamily="18" charset="0"/>
              </a:rPr>
              <a:t>Тож</a:t>
            </a:r>
            <a:r>
              <a:rPr lang="uk-UA" altLang="uk-UA" sz="1700" smtClean="0">
                <a:latin typeface="Times New Roman" pitchFamily="18" charset="0"/>
                <a:cs typeface="Times New Roman" pitchFamily="18" charset="0"/>
              </a:rPr>
              <a:t> музейну нашої школи поповнено надзвичайно цінним експонатом, який, зважаючи на його загальний задовільний стан збереженості (на фото), свідчить про активну участь в грошовому обігу у 1918-1920 роках.</a:t>
            </a:r>
          </a:p>
        </p:txBody>
      </p:sp>
      <p:pic>
        <p:nvPicPr>
          <p:cNvPr id="13316" name="Рисунок 3"/>
          <p:cNvPicPr>
            <a:picLocks noChangeAspect="1"/>
          </p:cNvPicPr>
          <p:nvPr/>
        </p:nvPicPr>
        <p:blipFill>
          <a:blip r:embed="rId3"/>
          <a:srcRect l="-1578" t="32346" r="1578" b="13921"/>
          <a:stretch>
            <a:fillRect/>
          </a:stretch>
        </p:blipFill>
        <p:spPr bwMode="auto">
          <a:xfrm>
            <a:off x="182563" y="3687763"/>
            <a:ext cx="2806700" cy="1849437"/>
          </a:xfrm>
          <a:prstGeom prst="rect">
            <a:avLst/>
          </a:prstGeom>
          <a:noFill/>
          <a:ln w="9525">
            <a:noFill/>
            <a:miter lim="800000"/>
            <a:headEnd/>
            <a:tailEnd/>
          </a:ln>
        </p:spPr>
      </p:pic>
      <p:pic>
        <p:nvPicPr>
          <p:cNvPr id="13317" name="Рисунок 3"/>
          <p:cNvPicPr>
            <a:picLocks noChangeAspect="1"/>
          </p:cNvPicPr>
          <p:nvPr/>
        </p:nvPicPr>
        <p:blipFill>
          <a:blip r:embed="rId4"/>
          <a:srcRect/>
          <a:stretch>
            <a:fillRect/>
          </a:stretch>
        </p:blipFill>
        <p:spPr bwMode="auto">
          <a:xfrm>
            <a:off x="182563" y="115888"/>
            <a:ext cx="2635250" cy="345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Рисунок 1"/>
          <p:cNvPicPr>
            <a:picLocks noChangeAspect="1"/>
          </p:cNvPicPr>
          <p:nvPr/>
        </p:nvPicPr>
        <p:blipFill>
          <a:blip r:embed="rId2"/>
          <a:srcRect/>
          <a:stretch>
            <a:fillRect/>
          </a:stretch>
        </p:blipFill>
        <p:spPr bwMode="auto">
          <a:xfrm>
            <a:off x="0" y="0"/>
            <a:ext cx="9174163" cy="6858000"/>
          </a:xfrm>
          <a:prstGeom prst="rect">
            <a:avLst/>
          </a:prstGeom>
          <a:noFill/>
          <a:ln w="9525">
            <a:noFill/>
            <a:miter lim="800000"/>
            <a:headEnd/>
            <a:tailEnd/>
          </a:ln>
        </p:spPr>
      </p:pic>
      <p:sp>
        <p:nvSpPr>
          <p:cNvPr id="14339" name="Rectangle 5"/>
          <p:cNvSpPr>
            <a:spLocks noGrp="1"/>
          </p:cNvSpPr>
          <p:nvPr>
            <p:ph type="body" idx="1"/>
          </p:nvPr>
        </p:nvSpPr>
        <p:spPr>
          <a:xfrm>
            <a:off x="4752975" y="155575"/>
            <a:ext cx="4464050" cy="6858000"/>
          </a:xfrm>
        </p:spPr>
        <p:txBody>
          <a:bodyPr/>
          <a:lstStyle/>
          <a:p>
            <a:pPr eaLnBrk="1" hangingPunct="1">
              <a:buFont typeface="Arial" charset="0"/>
              <a:buNone/>
            </a:pPr>
            <a:r>
              <a:rPr lang="ru-RU" altLang="uk-UA" sz="2000" smtClean="0">
                <a:latin typeface="Times New Roman" pitchFamily="18" charset="0"/>
                <a:cs typeface="Times New Roman" pitchFamily="18" charset="0"/>
              </a:rPr>
              <a:t>		</a:t>
            </a:r>
            <a:r>
              <a:rPr lang="uk-UA" altLang="uk-UA" sz="1600" smtClean="0">
                <a:latin typeface="Times New Roman" pitchFamily="18" charset="0"/>
                <a:cs typeface="Times New Roman" pitchFamily="18" charset="0"/>
              </a:rPr>
              <a:t>У той час стрімко мінялись уряди, нові вороги загрожували незалежній УНР, а гроші – один із символів  держави, як відомо, «люблять тишу». Тож посилюється інфляція, виникають проблеми із друком, гроші для УНР друкувалися навіть в Німеччині і літаками «прилітали»  до  Кам’янця-Подільського. Це дуже цікавий історичний факт, описаний В.Бєляєвим у романі «Стара фортеця». </a:t>
            </a:r>
          </a:p>
          <a:p>
            <a:pPr eaLnBrk="1" hangingPunct="1">
              <a:buFont typeface="Arial" charset="0"/>
              <a:buNone/>
            </a:pPr>
            <a:r>
              <a:rPr lang="uk-UA" altLang="uk-UA" sz="1600" smtClean="0">
                <a:latin typeface="Times New Roman" pitchFamily="18" charset="0"/>
                <a:cs typeface="Times New Roman" pitchFamily="18" charset="0"/>
              </a:rPr>
              <a:t>		У «Кам’янецьку добу»  Директорія, згідно постанови Міністра фінансів від 27 липня 1919 року, випустила в обіг купюри номіналом у 10, 25, 100, 250 і 1000 крб.</a:t>
            </a:r>
          </a:p>
          <a:p>
            <a:pPr eaLnBrk="1" hangingPunct="1">
              <a:buFont typeface="Arial" charset="0"/>
              <a:buNone/>
            </a:pPr>
            <a:r>
              <a:rPr lang="uk-UA" altLang="uk-UA" sz="1600" smtClean="0">
                <a:latin typeface="Times New Roman" pitchFamily="18" charset="0"/>
                <a:cs typeface="Times New Roman" pitchFamily="18" charset="0"/>
              </a:rPr>
              <a:t>		 Ми з’ясували, що збереглось приміщення,  де відбувався друк паперових грошей і зробили фото (приміщення з левами).</a:t>
            </a:r>
          </a:p>
          <a:p>
            <a:pPr eaLnBrk="1" hangingPunct="1">
              <a:buFont typeface="Arial" charset="0"/>
              <a:buNone/>
            </a:pPr>
            <a:r>
              <a:rPr lang="uk-UA" altLang="uk-UA" sz="1600" smtClean="0">
                <a:latin typeface="Times New Roman" pitchFamily="18" charset="0"/>
                <a:cs typeface="Times New Roman" pitchFamily="18" charset="0"/>
              </a:rPr>
              <a:t>		Останнім у «кам’янецькій емісії» був розмінний знак Державної скарбниці у 5 гривень, надрукований у Станіславі. </a:t>
            </a:r>
          </a:p>
        </p:txBody>
      </p:sp>
      <p:pic>
        <p:nvPicPr>
          <p:cNvPr id="14340" name="Рисунок 3"/>
          <p:cNvPicPr>
            <a:picLocks noChangeAspect="1"/>
          </p:cNvPicPr>
          <p:nvPr/>
        </p:nvPicPr>
        <p:blipFill>
          <a:blip r:embed="rId3"/>
          <a:srcRect/>
          <a:stretch>
            <a:fillRect/>
          </a:stretch>
        </p:blipFill>
        <p:spPr bwMode="auto">
          <a:xfrm>
            <a:off x="2120900" y="2389188"/>
            <a:ext cx="5264150" cy="2201862"/>
          </a:xfrm>
          <a:prstGeom prst="rect">
            <a:avLst/>
          </a:prstGeom>
          <a:noFill/>
          <a:ln w="9525">
            <a:noFill/>
            <a:miter lim="800000"/>
            <a:headEnd/>
            <a:tailEnd/>
          </a:ln>
        </p:spPr>
      </p:pic>
      <p:pic>
        <p:nvPicPr>
          <p:cNvPr id="14341" name="Рисунок 4"/>
          <p:cNvPicPr>
            <a:picLocks noChangeAspect="1"/>
          </p:cNvPicPr>
          <p:nvPr/>
        </p:nvPicPr>
        <p:blipFill>
          <a:blip r:embed="rId4"/>
          <a:srcRect/>
          <a:stretch>
            <a:fillRect/>
          </a:stretch>
        </p:blipFill>
        <p:spPr bwMode="auto">
          <a:xfrm>
            <a:off x="214313" y="157163"/>
            <a:ext cx="3382962" cy="2016125"/>
          </a:xfrm>
          <a:prstGeom prst="rect">
            <a:avLst/>
          </a:prstGeom>
          <a:noFill/>
          <a:ln w="9525">
            <a:noFill/>
            <a:miter lim="800000"/>
            <a:headEnd/>
            <a:tailEnd/>
          </a:ln>
        </p:spPr>
      </p:pic>
      <p:pic>
        <p:nvPicPr>
          <p:cNvPr id="14342" name="Рисунок 5"/>
          <p:cNvPicPr>
            <a:picLocks noChangeAspect="1"/>
          </p:cNvPicPr>
          <p:nvPr/>
        </p:nvPicPr>
        <p:blipFill>
          <a:blip r:embed="rId5"/>
          <a:srcRect/>
          <a:stretch>
            <a:fillRect/>
          </a:stretch>
        </p:blipFill>
        <p:spPr bwMode="auto">
          <a:xfrm>
            <a:off x="80963" y="2682875"/>
            <a:ext cx="2249487" cy="2811463"/>
          </a:xfrm>
          <a:prstGeom prst="rect">
            <a:avLst/>
          </a:prstGeom>
          <a:noFill/>
          <a:ln w="9525">
            <a:noFill/>
            <a:miter lim="800000"/>
            <a:headEnd/>
            <a:tailEnd/>
          </a:ln>
        </p:spPr>
      </p:pic>
      <p:pic>
        <p:nvPicPr>
          <p:cNvPr id="14343" name="Рисунок 6"/>
          <p:cNvPicPr>
            <a:picLocks noChangeAspect="1"/>
          </p:cNvPicPr>
          <p:nvPr/>
        </p:nvPicPr>
        <p:blipFill>
          <a:blip r:embed="rId6"/>
          <a:srcRect/>
          <a:stretch>
            <a:fillRect/>
          </a:stretch>
        </p:blipFill>
        <p:spPr bwMode="auto">
          <a:xfrm>
            <a:off x="1870075" y="5559425"/>
            <a:ext cx="3213100"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15363" name="Объект 2"/>
          <p:cNvSpPr>
            <a:spLocks noGrp="1"/>
          </p:cNvSpPr>
          <p:nvPr>
            <p:ph idx="1"/>
          </p:nvPr>
        </p:nvSpPr>
        <p:spPr>
          <a:xfrm>
            <a:off x="0" y="-100013"/>
            <a:ext cx="9144000" cy="7129463"/>
          </a:xfrm>
        </p:spPr>
        <p:txBody>
          <a:bodyPr/>
          <a:lstStyle/>
          <a:p>
            <a:pPr marL="0" indent="0" eaLnBrk="1" hangingPunct="1">
              <a:buFont typeface="Arial" charset="0"/>
              <a:buNone/>
            </a:pPr>
            <a:r>
              <a:rPr lang="uk-UA" altLang="uk-UA" sz="1500" smtClean="0">
                <a:latin typeface="Times New Roman" pitchFamily="18" charset="0"/>
                <a:cs typeface="Times New Roman" pitchFamily="18" charset="0"/>
              </a:rPr>
              <a:t> 	Інфляція і зростання цін поглинали всі випуски  грошей. Тому в цей час на місцях також стали використовувати необов’язкові приватні бони кооперативів, підприємств, організацій торгівлі і сервісу, релігійних громад, які були у вжитку тільки в межах тієї установи чи організації, що їх випустила, як засіб розрахунку за товари чи послуги.</a:t>
            </a:r>
          </a:p>
          <a:p>
            <a:pPr marL="0" indent="0" eaLnBrk="1" hangingPunct="1">
              <a:buFont typeface="Arial" charset="0"/>
              <a:buNone/>
            </a:pPr>
            <a:r>
              <a:rPr lang="uk-UA" altLang="uk-UA" sz="1500" smtClean="0">
                <a:latin typeface="Times New Roman" pitchFamily="18" charset="0"/>
                <a:cs typeface="Times New Roman" pitchFamily="18" charset="0"/>
              </a:rPr>
              <a:t>	У ході нашого дослідження вдалось встановити, що значним був випуск місцевих грошей і  в населених пунктах на  території нашого краю. Зокрема, встановлено маловідомий раніше факт, що паперові грошові знаки випускались у двох населених пунктах нашої Красилівщини. Так, в  Антонінах Волинської губернії (сучасне смт. Антоніни Красилівського  р-ну) у 1920 році  випущена була  1 марка. У  селі Западинцях Волинської губернії (сучасне с. Западинці Красилівського р-ну) двома емітентами випускались місцеві гроші (знаки 1, 2, 3, 5, 10, 15  руб</a:t>
            </a:r>
            <a:r>
              <a:rPr lang="en-US" altLang="uk-UA" sz="1500" smtClean="0">
                <a:latin typeface="Times New Roman" pitchFamily="18" charset="0"/>
                <a:cs typeface="Times New Roman" pitchFamily="18" charset="0"/>
              </a:rPr>
              <a:t>.</a:t>
            </a:r>
            <a:r>
              <a:rPr lang="uk-UA" altLang="uk-UA" sz="1500" smtClean="0">
                <a:latin typeface="Times New Roman" pitchFamily="18" charset="0"/>
                <a:cs typeface="Times New Roman" pitchFamily="18" charset="0"/>
              </a:rPr>
              <a:t>).  Також паперові грошові знаки випускались в інших населених пунктах Волині і Поділля, зокрема, у Городку (1919 рік </a:t>
            </a:r>
            <a:r>
              <a:rPr lang="uk-UA" altLang="uk-UA" sz="1600" smtClean="0">
                <a:latin typeface="Times New Roman" pitchFamily="18" charset="0"/>
                <a:cs typeface="Times New Roman" pitchFamily="18" charset="0"/>
              </a:rPr>
              <a:t>–</a:t>
            </a:r>
            <a:r>
              <a:rPr lang="uk-UA" altLang="uk-UA" sz="1500" smtClean="0">
                <a:latin typeface="Times New Roman" pitchFamily="18" charset="0"/>
                <a:cs typeface="Times New Roman" pitchFamily="18" charset="0"/>
              </a:rPr>
              <a:t> 1, 3, 5, 10 крб</a:t>
            </a:r>
            <a:r>
              <a:rPr lang="en-US" altLang="uk-UA" sz="1500" smtClean="0">
                <a:latin typeface="Times New Roman" pitchFamily="18" charset="0"/>
                <a:cs typeface="Times New Roman" pitchFamily="18" charset="0"/>
              </a:rPr>
              <a:t>)</a:t>
            </a:r>
            <a:r>
              <a:rPr lang="uk-UA" altLang="uk-UA" sz="1500" smtClean="0">
                <a:latin typeface="Times New Roman" pitchFamily="18" charset="0"/>
                <a:cs typeface="Times New Roman" pitchFamily="18" charset="0"/>
              </a:rPr>
              <a:t>, Деражні 1, 5, 10, 15 крб., Дунаївцях (трьома емітентами  50 коп., 1 крб., 6 грн., 10 грн)], Зінькові (бони 6, 10, 20, 30 грн.), Ізяславі, Проскурові, Шепетівці. </a:t>
            </a:r>
          </a:p>
          <a:p>
            <a:pPr marL="0" indent="0" eaLnBrk="1" hangingPunct="1">
              <a:buFont typeface="Arial" charset="0"/>
              <a:buNone/>
            </a:pPr>
            <a:r>
              <a:rPr lang="uk-UA" altLang="uk-UA" sz="1500" smtClean="0">
                <a:latin typeface="Times New Roman" pitchFamily="18" charset="0"/>
                <a:cs typeface="Times New Roman" pitchFamily="18" charset="0"/>
              </a:rPr>
              <a:t>	Місцеві гроші  майже відсутні в державних музеях, зате є в приватних колекціях боністів. Наразі це одне із найменш досліджених питань, яке має перспективу для нашого дослідження. </a:t>
            </a:r>
            <a:endParaRPr lang="uk-UA" altLang="uk-UA" sz="2000" smtClean="0"/>
          </a:p>
          <a:p>
            <a:pPr marL="0" indent="0" eaLnBrk="1" hangingPunct="1">
              <a:buFont typeface="Arial" charset="0"/>
              <a:buNone/>
            </a:pPr>
            <a:endParaRPr lang="uk-UA" altLang="uk-UA" sz="2000" smtClean="0"/>
          </a:p>
          <a:p>
            <a:pPr marL="0" indent="0" eaLnBrk="1" hangingPunct="1">
              <a:buFont typeface="Arial" charset="0"/>
              <a:buNone/>
            </a:pPr>
            <a:endParaRPr lang="uk-UA" altLang="uk-UA" sz="2000" smtClean="0"/>
          </a:p>
          <a:p>
            <a:pPr marL="0" indent="0" eaLnBrk="1" hangingPunct="1">
              <a:buFont typeface="Arial" charset="0"/>
              <a:buNone/>
            </a:pPr>
            <a:endParaRPr lang="uk-UA" altLang="uk-UA" sz="2000" smtClean="0"/>
          </a:p>
          <a:p>
            <a:pPr marL="0" indent="0" eaLnBrk="1" hangingPunct="1">
              <a:buFont typeface="Arial" charset="0"/>
              <a:buNone/>
            </a:pPr>
            <a:endParaRPr lang="uk-UA" altLang="uk-UA" sz="2000" smtClean="0"/>
          </a:p>
          <a:p>
            <a:pPr marL="0" indent="0" eaLnBrk="1" hangingPunct="1">
              <a:buFont typeface="Arial" charset="0"/>
              <a:buNone/>
            </a:pPr>
            <a:endParaRPr lang="uk-UA" altLang="uk-UA" sz="2000" smtClean="0"/>
          </a:p>
          <a:p>
            <a:pPr marL="0" indent="0" eaLnBrk="1" hangingPunct="1">
              <a:buFont typeface="Arial" charset="0"/>
              <a:buNone/>
            </a:pPr>
            <a:r>
              <a:rPr lang="uk-UA" altLang="uk-UA" sz="2000" smtClean="0"/>
              <a:t>                                                                              </a:t>
            </a:r>
            <a:r>
              <a:rPr lang="uk-UA" altLang="uk-UA" sz="2000" smtClean="0">
                <a:latin typeface="Times New Roman" pitchFamily="18" charset="0"/>
              </a:rPr>
              <a:t>У Кам’янці-Подільському говорили: «Ці </a:t>
            </a:r>
          </a:p>
          <a:p>
            <a:pPr marL="0" indent="0" eaLnBrk="1" hangingPunct="1">
              <a:buFont typeface="Arial" charset="0"/>
              <a:buNone/>
            </a:pPr>
            <a:r>
              <a:rPr lang="uk-UA" altLang="uk-UA" sz="2000" smtClean="0">
                <a:latin typeface="Times New Roman" pitchFamily="18" charset="0"/>
              </a:rPr>
              <a:t>                                                                                       гроші ходять тільки до мосту</a:t>
            </a:r>
            <a:r>
              <a:rPr lang="ru-RU" altLang="uk-UA" sz="2000" smtClean="0">
                <a:latin typeface="Times New Roman" pitchFamily="18" charset="0"/>
              </a:rPr>
              <a:t>»</a:t>
            </a:r>
          </a:p>
          <a:p>
            <a:pPr marL="0" indent="0" eaLnBrk="1" hangingPunct="1">
              <a:buFont typeface="Arial" charset="0"/>
              <a:buNone/>
            </a:pPr>
            <a:endParaRPr lang="uk-UA" altLang="uk-UA" sz="2000" smtClean="0">
              <a:latin typeface="Times New Roman" pitchFamily="18" charset="0"/>
            </a:endParaRPr>
          </a:p>
        </p:txBody>
      </p:sp>
      <p:pic>
        <p:nvPicPr>
          <p:cNvPr id="15364" name="Picture 3"/>
          <p:cNvPicPr>
            <a:picLocks noChangeAspect="1" noChangeArrowheads="1"/>
          </p:cNvPicPr>
          <p:nvPr/>
        </p:nvPicPr>
        <p:blipFill>
          <a:blip r:embed="rId3"/>
          <a:srcRect/>
          <a:stretch>
            <a:fillRect/>
          </a:stretch>
        </p:blipFill>
        <p:spPr bwMode="auto">
          <a:xfrm>
            <a:off x="250825" y="4149725"/>
            <a:ext cx="3419475" cy="2005013"/>
          </a:xfrm>
          <a:prstGeom prst="rect">
            <a:avLst/>
          </a:prstGeom>
          <a:noFill/>
          <a:ln w="9525">
            <a:noFill/>
            <a:miter lim="800000"/>
            <a:headEnd/>
            <a:tailEnd/>
          </a:ln>
          <a:effectLst/>
        </p:spPr>
      </p:pic>
      <p:pic>
        <p:nvPicPr>
          <p:cNvPr id="15365" name="Picture 5"/>
          <p:cNvPicPr>
            <a:picLocks noChangeAspect="1" noChangeArrowheads="1"/>
          </p:cNvPicPr>
          <p:nvPr/>
        </p:nvPicPr>
        <p:blipFill>
          <a:blip r:embed="rId4"/>
          <a:srcRect/>
          <a:stretch>
            <a:fillRect/>
          </a:stretch>
        </p:blipFill>
        <p:spPr bwMode="auto">
          <a:xfrm>
            <a:off x="4643438" y="3789363"/>
            <a:ext cx="4002087" cy="14747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1"/>
          <p:cNvPicPr>
            <a:picLocks noChangeAspect="1"/>
          </p:cNvPicPr>
          <p:nvPr/>
        </p:nvPicPr>
        <p:blipFill>
          <a:blip r:embed="rId2"/>
          <a:srcRect/>
          <a:stretch>
            <a:fillRect/>
          </a:stretch>
        </p:blipFill>
        <p:spPr bwMode="auto">
          <a:xfrm>
            <a:off x="0" y="0"/>
            <a:ext cx="9144000" cy="6870700"/>
          </a:xfrm>
          <a:prstGeom prst="rect">
            <a:avLst/>
          </a:prstGeom>
          <a:noFill/>
          <a:ln w="9525">
            <a:noFill/>
            <a:miter lim="800000"/>
            <a:headEnd/>
            <a:tailEnd/>
          </a:ln>
        </p:spPr>
      </p:pic>
      <p:sp>
        <p:nvSpPr>
          <p:cNvPr id="16387" name="Объект 2"/>
          <p:cNvSpPr>
            <a:spLocks noGrp="1"/>
          </p:cNvSpPr>
          <p:nvPr>
            <p:ph idx="1"/>
          </p:nvPr>
        </p:nvSpPr>
        <p:spPr>
          <a:xfrm>
            <a:off x="-19050" y="0"/>
            <a:ext cx="9144000" cy="6858000"/>
          </a:xfrm>
        </p:spPr>
        <p:txBody>
          <a:bodyPr/>
          <a:lstStyle/>
          <a:p>
            <a:pPr marL="0" indent="0" eaLnBrk="1" hangingPunct="1">
              <a:buFont typeface="Arial" charset="0"/>
              <a:buNone/>
            </a:pPr>
            <a:r>
              <a:rPr lang="ru-RU" altLang="uk-UA" sz="1800" smtClean="0">
                <a:latin typeface="Times New Roman" pitchFamily="18" charset="0"/>
                <a:cs typeface="Times New Roman" pitchFamily="18" charset="0"/>
              </a:rPr>
              <a:t>	</a:t>
            </a:r>
            <a:r>
              <a:rPr lang="uk-UA" altLang="uk-UA" sz="1800" smtClean="0">
                <a:latin typeface="Times New Roman" pitchFamily="18" charset="0"/>
                <a:cs typeface="Times New Roman" pitchFamily="18" charset="0"/>
              </a:rPr>
              <a:t>При проведенні дослідження грошей нас зацікавило питання, якою була купівельна спроможність українських грошей, адже існувала постійна інфляція. Для цього ми використали архівні матеріали  Справоздання губерніального комісара від 03.11.1919 р. м. Старокостянтинів (наше місто Красилів на той час входило до Старокостянтинівського повіту Волинської губернії).Там зроблено  запис: «Життя економічне окупованих місцевостей таке: гроші офіціяльно польські марки та миколаївські рублі. Курс польської марки спочатку був 1 марка – 2 рублі, а тепер 1 марка – 75 копійок. Українські гроші приймаються лише на біржі по 10-15 гривень за миколаївський рубель. Польські марки населенням приймаються не охоче. При пониженні курсу української гривні, населення не охоче їх віддає. З українських грошей на біржі ходять лише кредитові державні білети. В продажі появились мануфактура, залізо, сіль, нафта і інше по ціні: сукняний крам від 80 карбованців за аршин, залізо 2 карбованці фунт, сіль 4 – 5 карбованців фунт, нафта 2 карбованці фунт, хліб 3 – 4 карбованці фунт». </a:t>
            </a:r>
            <a:r>
              <a:rPr lang="uk-UA" altLang="uk-UA" sz="1600" i="1" smtClean="0">
                <a:latin typeface="Times New Roman" pitchFamily="18" charset="0"/>
                <a:cs typeface="Times New Roman" pitchFamily="18" charset="0"/>
              </a:rPr>
              <a:t>(Архів УНР Міністерство Внутрішніх Справ  Справоздання губерніальних   старост і комісарів (1918-1920). Упорядник Кавунник В.- К.2017.- С.38)</a:t>
            </a:r>
          </a:p>
          <a:p>
            <a:pPr marL="0" indent="0" eaLnBrk="1" hangingPunct="1">
              <a:buFont typeface="Arial" charset="0"/>
              <a:buNone/>
            </a:pPr>
            <a:r>
              <a:rPr lang="uk-UA" altLang="uk-UA" sz="1800" i="1" smtClean="0">
                <a:latin typeface="Times New Roman" pitchFamily="18" charset="0"/>
                <a:cs typeface="Times New Roman" pitchFamily="18" charset="0"/>
              </a:rPr>
              <a:t>	</a:t>
            </a:r>
            <a:r>
              <a:rPr lang="uk-UA" altLang="uk-UA" sz="1800" smtClean="0">
                <a:latin typeface="Times New Roman" pitchFamily="18" charset="0"/>
                <a:cs typeface="Times New Roman" pitchFamily="18" charset="0"/>
              </a:rPr>
              <a:t>У  мемуарах Бориса Мартоса – Міністра фінансів Директорії УНР записано:</a:t>
            </a:r>
            <a:endParaRPr lang="uk-UA" altLang="uk-UA" sz="1800" i="1" smtClean="0">
              <a:latin typeface="Times New Roman" pitchFamily="18" charset="0"/>
              <a:cs typeface="Times New Roman" pitchFamily="18" charset="0"/>
            </a:endParaRPr>
          </a:p>
          <a:p>
            <a:pPr marL="0" indent="0" eaLnBrk="1" hangingPunct="1">
              <a:buFont typeface="Arial" charset="0"/>
              <a:buNone/>
            </a:pPr>
            <a:r>
              <a:rPr lang="uk-UA" altLang="uk-UA" sz="1800" smtClean="0">
                <a:latin typeface="Times New Roman" pitchFamily="18" charset="0"/>
                <a:cs typeface="Times New Roman" pitchFamily="18" charset="0"/>
              </a:rPr>
              <a:t>«Не дивлячись на всі несприятливі умови, українські гроші цілком добре виконали покладені на них завдання. На протязі 1918 і 1919 років… на гроші ці удержувався весь державний апарат, пошта і залізниця, які не давали прибутку та армія… це дало нам можливість протягом трьох років удержувати дипломатичні місії майже у всіх європейських державах…» </a:t>
            </a:r>
          </a:p>
          <a:p>
            <a:pPr marL="0" indent="0" eaLnBrk="1" hangingPunct="1">
              <a:buFont typeface="Arial" charset="0"/>
              <a:buNone/>
            </a:pPr>
            <a:r>
              <a:rPr lang="uk-UA" altLang="uk-UA" sz="1800" i="1" smtClean="0">
                <a:latin typeface="Times New Roman" pitchFamily="18" charset="0"/>
                <a:cs typeface="Times New Roman" pitchFamily="18" charset="0"/>
              </a:rPr>
              <a:t>	</a:t>
            </a:r>
            <a:r>
              <a:rPr lang="uk-UA" altLang="uk-UA" sz="1800" smtClean="0">
                <a:latin typeface="Times New Roman" pitchFamily="18" charset="0"/>
                <a:cs typeface="Times New Roman" pitchFamily="18" charset="0"/>
              </a:rPr>
              <a:t>При вивченні історії знайденої нами 100-гривневої грошової купюри домінують тільки письмові джерела. А жаль, скільки цікавого можна було б дізнатись з усних джерел, розпитавши у того власника цієї купюри, який не використав її, а вірив і залишив до кращих часів.</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0" y="-9525"/>
            <a:ext cx="9144000" cy="6858000"/>
          </a:xfrm>
          <a:prstGeom prst="rect">
            <a:avLst/>
          </a:prstGeom>
          <a:noFill/>
          <a:ln w="9525">
            <a:noFill/>
            <a:miter lim="800000"/>
            <a:headEnd/>
            <a:tailEnd/>
          </a:ln>
          <a:effectLst/>
        </p:spPr>
      </p:pic>
      <p:sp>
        <p:nvSpPr>
          <p:cNvPr id="17411" name="Объект 2"/>
          <p:cNvSpPr>
            <a:spLocks noGrp="1"/>
          </p:cNvSpPr>
          <p:nvPr>
            <p:ph idx="1"/>
          </p:nvPr>
        </p:nvSpPr>
        <p:spPr>
          <a:xfrm>
            <a:off x="0" y="1588"/>
            <a:ext cx="9144000" cy="6856412"/>
          </a:xfrm>
        </p:spPr>
        <p:txBody>
          <a:bodyPr/>
          <a:lstStyle/>
          <a:p>
            <a:pPr marL="0" indent="0" eaLnBrk="1" hangingPunct="1">
              <a:buFont typeface="Arial" charset="0"/>
              <a:buNone/>
            </a:pPr>
            <a:r>
              <a:rPr lang="uk-UA" altLang="uk-UA" sz="1600" b="1" smtClean="0">
                <a:latin typeface="Times New Roman" pitchFamily="18" charset="0"/>
                <a:cs typeface="Times New Roman" pitchFamily="18" charset="0"/>
              </a:rPr>
              <a:t>				       ВИСНОВОК</a:t>
            </a:r>
          </a:p>
          <a:p>
            <a:pPr marL="0" indent="0" eaLnBrk="1" hangingPunct="1">
              <a:buFont typeface="Arial" charset="0"/>
              <a:buNone/>
            </a:pPr>
            <a:r>
              <a:rPr lang="uk-UA" altLang="uk-UA" sz="1600" smtClean="0">
                <a:latin typeface="Times New Roman" pitchFamily="18" charset="0"/>
                <a:cs typeface="Times New Roman" pitchFamily="18" charset="0"/>
              </a:rPr>
              <a:t>	 </a:t>
            </a:r>
            <a:r>
              <a:rPr lang="uk-UA" altLang="uk-UA" sz="1400" smtClean="0">
                <a:latin typeface="Times New Roman" pitchFamily="18" charset="0"/>
                <a:cs typeface="Times New Roman" pitchFamily="18" charset="0"/>
              </a:rPr>
              <a:t>У відповідності до мети дослідження, нами встановлено, що за короткий період 1917-1920 рр.  було сформовано самостійну фінансову політику та власну грошову систему, що стало підставою для сприйняття України як суверенної держави та економічного партнера серед європейських держав. І це, на нашу думку, беззаперечна історія успіху української держави доби Української революції.</a:t>
            </a:r>
          </a:p>
          <a:p>
            <a:pPr marL="0" indent="0" eaLnBrk="1" hangingPunct="1">
              <a:buFont typeface="Arial" charset="0"/>
              <a:buNone/>
            </a:pPr>
            <a:r>
              <a:rPr lang="uk-UA" altLang="uk-UA" sz="1400" smtClean="0">
                <a:latin typeface="Times New Roman" pitchFamily="18" charset="0"/>
                <a:cs typeface="Times New Roman" pitchFamily="18" charset="0"/>
              </a:rPr>
              <a:t>	Проведені нами вибіркові дослідження історії державних емісій та бон  в період Української революції, з використанням методу історичних аналогій,  дали підставу зробити висновок, що  грошовий обіг  та формування фінансової системи був досить складним і суперечливим явищем, яке стало одним з етапів на шляху України до незалежності. </a:t>
            </a:r>
          </a:p>
          <a:p>
            <a:pPr marL="0" indent="0" eaLnBrk="1" hangingPunct="1">
              <a:buFont typeface="Arial" charset="0"/>
              <a:buNone/>
            </a:pPr>
            <a:r>
              <a:rPr lang="uk-UA" altLang="uk-UA" sz="1400" smtClean="0">
                <a:latin typeface="Times New Roman" pitchFamily="18" charset="0"/>
                <a:cs typeface="Times New Roman" pitchFamily="18" charset="0"/>
              </a:rPr>
              <a:t>	У той час було нагромаджено унікальний досвід, із якого для сучасників  повчальним є те, що  неодмінною запорукою суверенності держави є її стабільна фінансова система. </a:t>
            </a:r>
          </a:p>
          <a:p>
            <a:pPr marL="0" indent="0" eaLnBrk="1" hangingPunct="1">
              <a:buFont typeface="Arial" charset="0"/>
              <a:buNone/>
            </a:pPr>
            <a:r>
              <a:rPr lang="uk-UA" altLang="uk-UA" sz="1400" smtClean="0">
                <a:latin typeface="Times New Roman" pitchFamily="18" charset="0"/>
                <a:cs typeface="Times New Roman" pitchFamily="18" charset="0"/>
              </a:rPr>
              <a:t>	Атрибутом Української держави є національна  валюта – гривня, що двічі  упродовж </a:t>
            </a:r>
            <a:r>
              <a:rPr lang="en-US" altLang="uk-UA" sz="1400" smtClean="0">
                <a:latin typeface="Times New Roman" pitchFamily="18" charset="0"/>
                <a:cs typeface="Times New Roman" pitchFamily="18" charset="0"/>
              </a:rPr>
              <a:t>XX </a:t>
            </a:r>
            <a:r>
              <a:rPr lang="uk-UA" altLang="uk-UA" sz="1400" smtClean="0">
                <a:latin typeface="Times New Roman" pitchFamily="18" charset="0"/>
                <a:cs typeface="Times New Roman" pitchFamily="18" charset="0"/>
              </a:rPr>
              <a:t>століття  визначалась  державною грошовою одиницею. Втрата Українською державою незалежності призвела українські гроші  до  втрати обігової вартості.</a:t>
            </a:r>
          </a:p>
          <a:p>
            <a:pPr marL="0" indent="0" eaLnBrk="1" hangingPunct="1">
              <a:buFont typeface="Arial" charset="0"/>
              <a:buNone/>
            </a:pPr>
            <a:r>
              <a:rPr lang="uk-UA" altLang="uk-UA" sz="1400" smtClean="0">
                <a:latin typeface="Times New Roman" pitchFamily="18" charset="0"/>
                <a:cs typeface="Times New Roman" pitchFamily="18" charset="0"/>
              </a:rPr>
              <a:t>	 Ми встановили, що не зважаючи на це, українські гроші доби революції стали предметом історичного дослідження та розшуків колекціонерів. Деякі примірники рідкісних, чи особливо рідкісних купюр в оцінках сучасних боністів у сотні разів перевищують  їх номінальну вартість. </a:t>
            </a:r>
          </a:p>
          <a:p>
            <a:pPr marL="0" indent="0" eaLnBrk="1" hangingPunct="1">
              <a:buFont typeface="Arial" charset="0"/>
              <a:buNone/>
            </a:pPr>
            <a:r>
              <a:rPr lang="uk-UA" altLang="uk-UA" sz="1400" smtClean="0">
                <a:latin typeface="Times New Roman" pitchFamily="18" charset="0"/>
                <a:cs typeface="Times New Roman" pitchFamily="18" charset="0"/>
              </a:rPr>
              <a:t>	Проведений нами вибірковий аналіз художнього оформлення та якості знайденої 100-гривневої купюри, випущеної у 1918 році,  дає підставу для висновку, що завдяки чудовій  українській графіці Г. Нарбута ця бона є  значним національним  мистецьким надбанням. </a:t>
            </a:r>
          </a:p>
          <a:p>
            <a:pPr marL="0" indent="0" eaLnBrk="1" hangingPunct="1">
              <a:buFont typeface="Arial" charset="0"/>
              <a:buNone/>
            </a:pPr>
            <a:r>
              <a:rPr lang="uk-UA" altLang="uk-UA" sz="1400" smtClean="0">
                <a:latin typeface="Times New Roman" pitchFamily="18" charset="0"/>
                <a:cs typeface="Times New Roman" pitchFamily="18" charset="0"/>
              </a:rPr>
              <a:t>	Результати нашого дослідження можуть слугувати теоретичним матеріалом для вивчення грошових емісій України в 1917-1920рр. Практично ними можуть користуватись при створенні експозицій у музеях. </a:t>
            </a:r>
          </a:p>
          <a:p>
            <a:pPr marL="0" indent="0" eaLnBrk="1" hangingPunct="1">
              <a:buFont typeface="Arial" charset="0"/>
              <a:buNone/>
            </a:pPr>
            <a:r>
              <a:rPr lang="uk-UA" altLang="uk-UA" sz="1400" smtClean="0">
                <a:latin typeface="Times New Roman" pitchFamily="18" charset="0"/>
                <a:cs typeface="Times New Roman" pitchFamily="18" charset="0"/>
              </a:rPr>
              <a:t>	Дане питання було б доцільно включити в освітні та економічні програми й курси. Проведені дослідження допомагають систематизувати інформацію із питання, яке стало на фоні інших революційних подій одним із найуспішніших проектів</a:t>
            </a:r>
            <a:r>
              <a:rPr lang="uk-UA" altLang="uk-UA" sz="1600" smtClean="0">
                <a:latin typeface="Times New Roman" pitchFamily="18" charset="0"/>
                <a:cs typeface="Times New Roman" pitchFamily="18" charset="0"/>
              </a:rPr>
              <a:t>.</a:t>
            </a:r>
          </a:p>
          <a:p>
            <a:pPr marL="0" indent="0" eaLnBrk="1" hangingPunct="1">
              <a:buFont typeface="Arial" charset="0"/>
              <a:buNone/>
            </a:pPr>
            <a:endParaRPr lang="uk-UA" altLang="uk-UA" sz="1600" smtClean="0">
              <a:latin typeface="Times New Roman" pitchFamily="18" charset="0"/>
              <a:cs typeface="Times New Roman" pitchFamily="18" charset="0"/>
            </a:endParaRPr>
          </a:p>
          <a:p>
            <a:pPr marL="0" indent="0" eaLnBrk="1" hangingPunct="1">
              <a:buFont typeface="Arial" charset="0"/>
              <a:buNone/>
            </a:pPr>
            <a:endParaRPr lang="uk-UA" altLang="uk-UA" sz="16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36513" y="0"/>
            <a:ext cx="9180513" cy="6858000"/>
          </a:xfrm>
          <a:prstGeom prst="rect">
            <a:avLst/>
          </a:prstGeom>
          <a:noFill/>
          <a:ln w="9525">
            <a:noFill/>
            <a:miter lim="800000"/>
            <a:headEnd/>
            <a:tailEnd/>
          </a:ln>
          <a:effectLst/>
        </p:spPr>
      </p:pic>
      <p:sp>
        <p:nvSpPr>
          <p:cNvPr id="18435" name="Объект 2"/>
          <p:cNvSpPr>
            <a:spLocks noGrp="1"/>
          </p:cNvSpPr>
          <p:nvPr>
            <p:ph idx="1"/>
          </p:nvPr>
        </p:nvSpPr>
        <p:spPr>
          <a:xfrm>
            <a:off x="4521200" y="0"/>
            <a:ext cx="4622800" cy="6858000"/>
          </a:xfrm>
        </p:spPr>
        <p:txBody>
          <a:bodyPr/>
          <a:lstStyle/>
          <a:p>
            <a:pPr marL="0" indent="0" eaLnBrk="1" hangingPunct="1">
              <a:buFont typeface="Arial" charset="0"/>
              <a:buNone/>
            </a:pPr>
            <a:r>
              <a:rPr lang="ru-RU" altLang="uk-UA" sz="2000" smtClean="0">
                <a:latin typeface="Times New Roman" pitchFamily="18" charset="0"/>
                <a:cs typeface="Times New Roman" pitchFamily="18" charset="0"/>
              </a:rPr>
              <a:t>	</a:t>
            </a:r>
            <a:r>
              <a:rPr lang="uk-UA" altLang="uk-UA" sz="1800" smtClean="0">
                <a:latin typeface="Times New Roman" pitchFamily="18" charset="0"/>
                <a:cs typeface="Times New Roman" pitchFamily="18" charset="0"/>
              </a:rPr>
              <a:t>Проведене нами дослідження починалось із знайденої 100-гривневої грошової купюри доби УНР, яка стала цінним експонатом шкільного краєзнавчого музею. </a:t>
            </a:r>
          </a:p>
          <a:p>
            <a:pPr marL="0" indent="0" eaLnBrk="1" hangingPunct="1">
              <a:buFont typeface="Arial" charset="0"/>
              <a:buNone/>
            </a:pPr>
            <a:r>
              <a:rPr lang="uk-UA" altLang="uk-UA" sz="1800" smtClean="0">
                <a:latin typeface="Times New Roman" pitchFamily="18" charset="0"/>
                <a:cs typeface="Times New Roman" pitchFamily="18" charset="0"/>
              </a:rPr>
              <a:t>	Нами поповнено тематичну експозицію «Паперові гроші минулого століття», підготовлено текст тематичної екскурсії, яка включає вікторину «Паперові гроші доби УНР» (фото знизу).</a:t>
            </a:r>
          </a:p>
          <a:p>
            <a:pPr marL="0" indent="0" eaLnBrk="1" hangingPunct="1">
              <a:buFont typeface="Arial" charset="0"/>
              <a:buNone/>
            </a:pPr>
            <a:r>
              <a:rPr lang="uk-UA" altLang="uk-UA" sz="1800" smtClean="0">
                <a:latin typeface="Times New Roman" pitchFamily="18" charset="0"/>
                <a:cs typeface="Times New Roman" pitchFamily="18" charset="0"/>
              </a:rPr>
              <a:t>	</a:t>
            </a:r>
            <a:r>
              <a:rPr lang="uk-UA" altLang="uk-UA" sz="1800" b="1" smtClean="0">
                <a:latin typeface="Times New Roman" pitchFamily="18" charset="0"/>
                <a:cs typeface="Times New Roman" pitchFamily="18" charset="0"/>
              </a:rPr>
              <a:t>МУЗЕЙ – це житло муз.</a:t>
            </a:r>
          </a:p>
          <a:p>
            <a:pPr marL="0" indent="0" eaLnBrk="1" hangingPunct="1">
              <a:buFont typeface="Arial" charset="0"/>
              <a:buNone/>
            </a:pPr>
            <a:r>
              <a:rPr lang="uk-UA" altLang="uk-UA" sz="1800" smtClean="0">
                <a:latin typeface="Times New Roman" pitchFamily="18" charset="0"/>
                <a:cs typeface="Times New Roman" pitchFamily="18" charset="0"/>
              </a:rPr>
              <a:t>  У нашому краєзнавчому  музеї живе муза історії Кліо та наша пам’ять. Вони спонукають нас до нових досліджень і пошуків, адже «тема грошей» – вічна як для сучасників, так і дослідників минулого, в тому числі – і юніорів.	</a:t>
            </a:r>
          </a:p>
          <a:p>
            <a:pPr marL="0" indent="0" eaLnBrk="1" hangingPunct="1">
              <a:buFont typeface="Arial" charset="0"/>
              <a:buNone/>
            </a:pPr>
            <a:r>
              <a:rPr lang="uk-UA" altLang="uk-UA" sz="1800" smtClean="0">
                <a:latin typeface="Times New Roman" pitchFamily="18" charset="0"/>
                <a:cs typeface="Times New Roman" pitchFamily="18" charset="0"/>
              </a:rPr>
              <a:t>	Запрошуємо вас із світу віртуальної подорожі до справжньої живої екскурсії у нашому краєзнавчому музеї при Красилівській ЗОШ I-III ступенів №4 ім. П.Кізюна.</a:t>
            </a:r>
          </a:p>
          <a:p>
            <a:pPr marL="0" indent="0" eaLnBrk="1" hangingPunct="1">
              <a:buFont typeface="Arial" charset="0"/>
              <a:buNone/>
            </a:pPr>
            <a:endParaRPr lang="ru-RU" altLang="uk-UA" sz="1800" smtClean="0">
              <a:latin typeface="Times New Roman" pitchFamily="18" charset="0"/>
            </a:endParaRPr>
          </a:p>
          <a:p>
            <a:pPr marL="0" indent="0" eaLnBrk="1" hangingPunct="1">
              <a:buFont typeface="Arial" charset="0"/>
              <a:buNone/>
            </a:pPr>
            <a:endParaRPr lang="uk-UA" altLang="uk-UA" sz="1800" smtClean="0">
              <a:latin typeface="Times New Roman" pitchFamily="18" charset="0"/>
            </a:endParaRPr>
          </a:p>
        </p:txBody>
      </p:sp>
      <p:pic>
        <p:nvPicPr>
          <p:cNvPr id="18436" name="Picture 3" descr="C:\Users\User\Desktop\Ман дослідник\IMG-360de3b1e09d7e2728928205a1f9e3c1-V.jpg"/>
          <p:cNvPicPr>
            <a:picLocks noChangeAspect="1" noChangeArrowheads="1"/>
          </p:cNvPicPr>
          <p:nvPr/>
        </p:nvPicPr>
        <p:blipFill>
          <a:blip r:embed="rId3" cstate="print"/>
          <a:srcRect/>
          <a:stretch>
            <a:fillRect/>
          </a:stretch>
        </p:blipFill>
        <p:spPr bwMode="auto">
          <a:xfrm>
            <a:off x="179388" y="0"/>
            <a:ext cx="2470150" cy="3294063"/>
          </a:xfrm>
          <a:prstGeom prst="rect">
            <a:avLst/>
          </a:prstGeom>
          <a:noFill/>
          <a:ln w="9525">
            <a:noFill/>
            <a:miter lim="800000"/>
            <a:headEnd/>
            <a:tailEnd/>
          </a:ln>
        </p:spPr>
      </p:pic>
      <p:pic>
        <p:nvPicPr>
          <p:cNvPr id="18437" name="Рисунок 1"/>
          <p:cNvPicPr>
            <a:picLocks noChangeAspect="1"/>
          </p:cNvPicPr>
          <p:nvPr/>
        </p:nvPicPr>
        <p:blipFill>
          <a:blip r:embed="rId4" cstate="print"/>
          <a:srcRect/>
          <a:stretch>
            <a:fillRect/>
          </a:stretch>
        </p:blipFill>
        <p:spPr bwMode="auto">
          <a:xfrm>
            <a:off x="1835150" y="3213100"/>
            <a:ext cx="2479675" cy="3305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2"/>
          <a:srcRect/>
          <a:stretch>
            <a:fillRect/>
          </a:stretch>
        </p:blipFill>
        <p:spPr bwMode="auto">
          <a:xfrm>
            <a:off x="1692275" y="908050"/>
            <a:ext cx="6264275" cy="4683125"/>
          </a:xfrm>
          <a:prstGeom prst="rect">
            <a:avLst/>
          </a:prstGeom>
          <a:noFill/>
          <a:ln w="9525">
            <a:noFill/>
            <a:miter lim="800000"/>
            <a:headEnd/>
            <a:tailEnd/>
          </a:ln>
          <a:effectLst/>
        </p:spPr>
      </p:pic>
      <p:sp>
        <p:nvSpPr>
          <p:cNvPr id="4099" name="Прямоугольник 3"/>
          <p:cNvSpPr>
            <a:spLocks noChangeArrowheads="1"/>
          </p:cNvSpPr>
          <p:nvPr/>
        </p:nvSpPr>
        <p:spPr bwMode="auto">
          <a:xfrm>
            <a:off x="5364163" y="1125538"/>
            <a:ext cx="2087562" cy="4278312"/>
          </a:xfrm>
          <a:prstGeom prst="rect">
            <a:avLst/>
          </a:prstGeom>
          <a:noFill/>
          <a:ln w="9525">
            <a:noFill/>
            <a:miter lim="800000"/>
            <a:headEnd/>
            <a:tailEnd/>
          </a:ln>
        </p:spPr>
        <p:txBody>
          <a:bodyPr>
            <a:spAutoFit/>
          </a:bodyPr>
          <a:lstStyle/>
          <a:p>
            <a:pPr eaLnBrk="1" hangingPunct="1"/>
            <a:r>
              <a:rPr lang="uk-UA" altLang="uk-UA" sz="1600" i="1">
                <a:latin typeface="Times New Roman" pitchFamily="18" charset="0"/>
              </a:rPr>
              <a:t>Виконавець:</a:t>
            </a:r>
          </a:p>
          <a:p>
            <a:pPr eaLnBrk="1" hangingPunct="1"/>
            <a:r>
              <a:rPr lang="uk-UA" altLang="uk-UA" sz="1600">
                <a:latin typeface="Times New Roman" pitchFamily="18" charset="0"/>
              </a:rPr>
              <a:t>Ленська Дарія Миколаївна, </a:t>
            </a:r>
          </a:p>
          <a:p>
            <a:pPr eaLnBrk="1" hangingPunct="1"/>
            <a:r>
              <a:rPr lang="uk-UA" altLang="uk-UA" sz="1600">
                <a:latin typeface="Times New Roman" pitchFamily="18" charset="0"/>
              </a:rPr>
              <a:t>учениця 10 класу, </a:t>
            </a:r>
          </a:p>
          <a:p>
            <a:pPr eaLnBrk="1" hangingPunct="1"/>
            <a:r>
              <a:rPr lang="uk-UA" altLang="uk-UA" sz="1600">
                <a:latin typeface="Times New Roman" pitchFamily="18" charset="0"/>
              </a:rPr>
              <a:t>Красилівської ЗОШ</a:t>
            </a:r>
          </a:p>
          <a:p>
            <a:pPr eaLnBrk="1" hangingPunct="1"/>
            <a:r>
              <a:rPr lang="en-US" altLang="uk-UA" sz="1600">
                <a:latin typeface="Times New Roman" pitchFamily="18" charset="0"/>
              </a:rPr>
              <a:t>I-III  </a:t>
            </a:r>
            <a:r>
              <a:rPr lang="uk-UA" altLang="uk-UA" sz="1600">
                <a:latin typeface="Times New Roman" pitchFamily="18" charset="0"/>
              </a:rPr>
              <a:t>ступенів №4</a:t>
            </a:r>
            <a:endParaRPr lang="en-US" altLang="uk-UA" sz="1600">
              <a:latin typeface="Times New Roman" pitchFamily="18" charset="0"/>
            </a:endParaRPr>
          </a:p>
          <a:p>
            <a:pPr eaLnBrk="1" hangingPunct="1"/>
            <a:r>
              <a:rPr lang="uk-UA" altLang="uk-UA" sz="1600">
                <a:latin typeface="Times New Roman" pitchFamily="18" charset="0"/>
              </a:rPr>
              <a:t> ім. П.</a:t>
            </a:r>
            <a:r>
              <a:rPr lang="en-US" altLang="uk-UA" sz="1600">
                <a:latin typeface="Times New Roman" pitchFamily="18" charset="0"/>
              </a:rPr>
              <a:t> </a:t>
            </a:r>
            <a:r>
              <a:rPr lang="uk-UA" altLang="uk-UA" sz="1600">
                <a:latin typeface="Times New Roman" pitchFamily="18" charset="0"/>
              </a:rPr>
              <a:t>Кізюна</a:t>
            </a:r>
          </a:p>
          <a:p>
            <a:pPr eaLnBrk="1" hangingPunct="1"/>
            <a:endParaRPr lang="en-US" altLang="uk-UA" sz="1600" i="1">
              <a:latin typeface="Times New Roman" pitchFamily="18" charset="0"/>
            </a:endParaRPr>
          </a:p>
          <a:p>
            <a:pPr eaLnBrk="1" hangingPunct="1"/>
            <a:r>
              <a:rPr lang="uk-UA" altLang="uk-UA" sz="1600" i="1">
                <a:latin typeface="Times New Roman" pitchFamily="18" charset="0"/>
              </a:rPr>
              <a:t>Педагогічний керівник:</a:t>
            </a:r>
            <a:r>
              <a:rPr lang="uk-UA" altLang="uk-UA" sz="1600">
                <a:latin typeface="Times New Roman" pitchFamily="18" charset="0"/>
              </a:rPr>
              <a:t>	</a:t>
            </a:r>
          </a:p>
          <a:p>
            <a:pPr eaLnBrk="1" hangingPunct="1"/>
            <a:r>
              <a:rPr lang="uk-UA" altLang="uk-UA" sz="1600">
                <a:latin typeface="Times New Roman" pitchFamily="18" charset="0"/>
              </a:rPr>
              <a:t>Заїка Ольга Іванівна, </a:t>
            </a:r>
          </a:p>
          <a:p>
            <a:pPr eaLnBrk="1" hangingPunct="1"/>
            <a:r>
              <a:rPr lang="uk-UA" altLang="uk-UA" sz="1600">
                <a:latin typeface="Times New Roman" pitchFamily="18" charset="0"/>
              </a:rPr>
              <a:t> учитель історії </a:t>
            </a:r>
          </a:p>
          <a:p>
            <a:pPr eaLnBrk="1" hangingPunct="1"/>
            <a:r>
              <a:rPr lang="uk-UA" altLang="uk-UA" sz="1600">
                <a:latin typeface="Times New Roman" pitchFamily="18" charset="0"/>
              </a:rPr>
              <a:t>Красилівської ЗОШ </a:t>
            </a:r>
          </a:p>
          <a:p>
            <a:pPr eaLnBrk="1" hangingPunct="1"/>
            <a:r>
              <a:rPr lang="en-US" altLang="uk-UA" sz="1600">
                <a:latin typeface="Times New Roman" pitchFamily="18" charset="0"/>
              </a:rPr>
              <a:t>I-III  </a:t>
            </a:r>
            <a:r>
              <a:rPr lang="uk-UA" altLang="uk-UA" sz="1600">
                <a:latin typeface="Times New Roman" pitchFamily="18" charset="0"/>
              </a:rPr>
              <a:t>ступенів №4 </a:t>
            </a:r>
            <a:endParaRPr lang="en-US" altLang="uk-UA" sz="1600">
              <a:latin typeface="Times New Roman" pitchFamily="18" charset="0"/>
            </a:endParaRPr>
          </a:p>
          <a:p>
            <a:pPr eaLnBrk="1" hangingPunct="1"/>
            <a:r>
              <a:rPr lang="uk-UA" altLang="uk-UA" sz="1600">
                <a:latin typeface="Times New Roman" pitchFamily="18" charset="0"/>
              </a:rPr>
              <a:t>ім. П.</a:t>
            </a:r>
            <a:r>
              <a:rPr lang="en-US" altLang="uk-UA" sz="1600">
                <a:latin typeface="Times New Roman" pitchFamily="18" charset="0"/>
              </a:rPr>
              <a:t> </a:t>
            </a:r>
            <a:r>
              <a:rPr lang="uk-UA" altLang="uk-UA" sz="1600">
                <a:latin typeface="Times New Roman" pitchFamily="18" charset="0"/>
              </a:rPr>
              <a:t>Кізюна </a:t>
            </a:r>
          </a:p>
          <a:p>
            <a:pPr eaLnBrk="1" hangingPunct="1"/>
            <a:r>
              <a:rPr lang="uk-UA" altLang="uk-UA" sz="1600">
                <a:latin typeface="Times New Roman" pitchFamily="18" charset="0"/>
              </a:rPr>
              <a:t>0679161187</a:t>
            </a:r>
          </a:p>
          <a:p>
            <a:pPr eaLnBrk="1" hangingPunct="1"/>
            <a:endParaRPr lang="uk-UA" altLang="uk-UA" sz="1600">
              <a:latin typeface="Times New Roman" pitchFamily="18" charset="0"/>
            </a:endParaRPr>
          </a:p>
        </p:txBody>
      </p:sp>
      <p:sp>
        <p:nvSpPr>
          <p:cNvPr id="4100" name="AutoShape 8" descr="1?size=preview"/>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ru-RU" altLang="uk-UA"/>
          </a:p>
        </p:txBody>
      </p:sp>
      <p:pic>
        <p:nvPicPr>
          <p:cNvPr id="4101" name="Picture 2"/>
          <p:cNvPicPr>
            <a:picLocks noChangeAspect="1" noChangeArrowheads="1"/>
          </p:cNvPicPr>
          <p:nvPr/>
        </p:nvPicPr>
        <p:blipFill>
          <a:blip r:embed="rId3"/>
          <a:srcRect t="4283" b="6718"/>
          <a:stretch>
            <a:fillRect/>
          </a:stretch>
        </p:blipFill>
        <p:spPr bwMode="auto">
          <a:xfrm>
            <a:off x="3455988" y="2997200"/>
            <a:ext cx="1685925" cy="2309813"/>
          </a:xfrm>
          <a:prstGeom prst="rect">
            <a:avLst/>
          </a:prstGeom>
          <a:noFill/>
          <a:ln w="9525">
            <a:noFill/>
            <a:miter lim="800000"/>
            <a:headEnd/>
            <a:tailEnd/>
          </a:ln>
          <a:effectLst/>
        </p:spPr>
      </p:pic>
      <p:pic>
        <p:nvPicPr>
          <p:cNvPr id="4102" name="Picture 9"/>
          <p:cNvPicPr>
            <a:picLocks noChangeAspect="1" noChangeArrowheads="1"/>
          </p:cNvPicPr>
          <p:nvPr/>
        </p:nvPicPr>
        <p:blipFill>
          <a:blip r:embed="rId4" cstate="print"/>
          <a:srcRect/>
          <a:stretch>
            <a:fillRect/>
          </a:stretch>
        </p:blipFill>
        <p:spPr bwMode="auto">
          <a:xfrm>
            <a:off x="1917700" y="1279525"/>
            <a:ext cx="2084388" cy="2149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srcRect/>
          <a:stretch>
            <a:fillRect/>
          </a:stretch>
        </p:blipFill>
        <p:spPr bwMode="auto">
          <a:xfrm>
            <a:off x="1588" y="-26988"/>
            <a:ext cx="9147175" cy="6858001"/>
          </a:xfrm>
          <a:prstGeom prst="rect">
            <a:avLst/>
          </a:prstGeom>
          <a:noFill/>
          <a:ln w="9525">
            <a:noFill/>
            <a:miter lim="800000"/>
            <a:headEnd/>
            <a:tailEnd/>
          </a:ln>
          <a:effectLst/>
        </p:spPr>
      </p:pic>
      <p:sp>
        <p:nvSpPr>
          <p:cNvPr id="5123" name="Заголовок 1"/>
          <p:cNvSpPr>
            <a:spLocks noGrp="1"/>
          </p:cNvSpPr>
          <p:nvPr>
            <p:ph idx="1"/>
          </p:nvPr>
        </p:nvSpPr>
        <p:spPr>
          <a:xfrm>
            <a:off x="0" y="0"/>
            <a:ext cx="9144000" cy="6858000"/>
          </a:xfrm>
        </p:spPr>
        <p:txBody>
          <a:bodyPr/>
          <a:lstStyle/>
          <a:p>
            <a:pPr marL="0" indent="0" algn="ctr" eaLnBrk="1" hangingPunct="1">
              <a:buFont typeface="Arial" charset="0"/>
              <a:buNone/>
            </a:pPr>
            <a:endParaRPr lang="uk-UA" altLang="uk-UA" sz="2400" smtClean="0">
              <a:latin typeface="Times New Roman" pitchFamily="18" charset="0"/>
              <a:cs typeface="Times New Roman" pitchFamily="18" charset="0"/>
            </a:endParaRPr>
          </a:p>
          <a:p>
            <a:pPr marL="0" indent="0" algn="ctr" eaLnBrk="1" hangingPunct="1">
              <a:buFont typeface="Arial" charset="0"/>
              <a:buNone/>
            </a:pPr>
            <a:r>
              <a:rPr lang="uk-UA" altLang="uk-UA" sz="2000" b="1" smtClean="0">
                <a:latin typeface="Times New Roman" pitchFamily="18" charset="0"/>
                <a:cs typeface="Times New Roman" pitchFamily="18" charset="0"/>
              </a:rPr>
              <a:t>Краєзнавчий музей</a:t>
            </a:r>
            <a:r>
              <a:rPr lang="en-US" altLang="uk-UA" sz="2000" b="1" smtClean="0">
                <a:latin typeface="Times New Roman" pitchFamily="18" charset="0"/>
                <a:cs typeface="Times New Roman" pitchFamily="18" charset="0"/>
              </a:rPr>
              <a:t> </a:t>
            </a:r>
            <a:r>
              <a:rPr lang="uk-UA" altLang="uk-UA" sz="2000" b="1" smtClean="0">
                <a:latin typeface="Times New Roman" pitchFamily="18" charset="0"/>
                <a:cs typeface="Times New Roman" pitchFamily="18" charset="0"/>
              </a:rPr>
              <a:t>Красилівської ЗОШ І-ІІІ ступенів</a:t>
            </a:r>
            <a:r>
              <a:rPr lang="en-US" altLang="uk-UA" sz="2000" b="1" smtClean="0">
                <a:latin typeface="Times New Roman" pitchFamily="18" charset="0"/>
                <a:cs typeface="Times New Roman" pitchFamily="18" charset="0"/>
              </a:rPr>
              <a:t> </a:t>
            </a:r>
            <a:r>
              <a:rPr lang="uk-UA" altLang="uk-UA" sz="2000" b="1" smtClean="0">
                <a:latin typeface="Times New Roman" pitchFamily="18" charset="0"/>
                <a:cs typeface="Times New Roman" pitchFamily="18" charset="0"/>
              </a:rPr>
              <a:t>№4 ім.</a:t>
            </a:r>
            <a:r>
              <a:rPr lang="en-US" altLang="uk-UA" sz="2000" b="1" smtClean="0">
                <a:latin typeface="Times New Roman" pitchFamily="18" charset="0"/>
                <a:cs typeface="Times New Roman" pitchFamily="18" charset="0"/>
              </a:rPr>
              <a:t> </a:t>
            </a:r>
            <a:r>
              <a:rPr lang="uk-UA" altLang="uk-UA" sz="2000" b="1" smtClean="0">
                <a:latin typeface="Times New Roman" pitchFamily="18" charset="0"/>
                <a:cs typeface="Times New Roman" pitchFamily="18" charset="0"/>
              </a:rPr>
              <a:t>Петра</a:t>
            </a:r>
            <a:r>
              <a:rPr lang="en-US" altLang="uk-UA" sz="2000" b="1" smtClean="0">
                <a:latin typeface="Times New Roman" pitchFamily="18" charset="0"/>
                <a:cs typeface="Times New Roman" pitchFamily="18" charset="0"/>
              </a:rPr>
              <a:t> </a:t>
            </a:r>
            <a:r>
              <a:rPr lang="uk-UA" altLang="uk-UA" sz="2000" b="1" smtClean="0">
                <a:latin typeface="Times New Roman" pitchFamily="18" charset="0"/>
                <a:cs typeface="Times New Roman" pitchFamily="18" charset="0"/>
              </a:rPr>
              <a:t>Кізюна</a:t>
            </a:r>
            <a:r>
              <a:rPr lang="en-US" altLang="uk-UA" sz="2000" b="1" smtClean="0">
                <a:latin typeface="Times New Roman" pitchFamily="18" charset="0"/>
                <a:cs typeface="Times New Roman" pitchFamily="18" charset="0"/>
              </a:rPr>
              <a:t> </a:t>
            </a:r>
            <a:r>
              <a:rPr lang="uk-UA" altLang="uk-UA" sz="2000" b="1" smtClean="0">
                <a:latin typeface="Times New Roman" pitchFamily="18" charset="0"/>
                <a:cs typeface="Times New Roman" pitchFamily="18" charset="0"/>
              </a:rPr>
              <a:t>Красилівської міської ради</a:t>
            </a:r>
            <a:r>
              <a:rPr lang="en-US" altLang="uk-UA" sz="2000" b="1" smtClean="0">
                <a:latin typeface="Times New Roman" pitchFamily="18" charset="0"/>
                <a:cs typeface="Times New Roman" pitchFamily="18" charset="0"/>
              </a:rPr>
              <a:t> </a:t>
            </a:r>
            <a:r>
              <a:rPr lang="uk-UA" altLang="uk-UA" sz="2000" b="1" smtClean="0">
                <a:latin typeface="Times New Roman" pitchFamily="18" charset="0"/>
                <a:cs typeface="Times New Roman" pitchFamily="18" charset="0"/>
              </a:rPr>
              <a:t>Хмельницької області</a:t>
            </a:r>
            <a:endParaRPr lang="en-US" altLang="uk-UA" sz="2000" b="1" smtClean="0">
              <a:latin typeface="Times New Roman" pitchFamily="18" charset="0"/>
              <a:cs typeface="Times New Roman" pitchFamily="18" charset="0"/>
            </a:endParaRPr>
          </a:p>
          <a:p>
            <a:pPr marL="0" indent="0" algn="ctr" eaLnBrk="1" hangingPunct="1">
              <a:buFont typeface="Arial" charset="0"/>
              <a:buNone/>
            </a:pPr>
            <a:r>
              <a:rPr lang="uk-UA" altLang="uk-UA" sz="2000" smtClean="0">
                <a:latin typeface="Times New Roman" pitchFamily="18" charset="0"/>
                <a:cs typeface="Times New Roman" pitchFamily="18" charset="0"/>
              </a:rPr>
              <a:t> створено у відповідності до наказу по школі №125 від  09.11.2016 року «Про створення краєзнавчого музею» та Свідоцтва про реєстрацію від 23.03.2017 року №23-09-22 «Про реєстрацію музею, що перебуває у сфері управління МОН України», виданого Департаментом освіти і науки Хмельницької ОДА</a:t>
            </a:r>
          </a:p>
        </p:txBody>
      </p:sp>
      <p:pic>
        <p:nvPicPr>
          <p:cNvPr id="5124" name="Picture 2"/>
          <p:cNvPicPr>
            <a:picLocks noChangeAspect="1" noChangeArrowheads="1"/>
          </p:cNvPicPr>
          <p:nvPr/>
        </p:nvPicPr>
        <p:blipFill>
          <a:blip r:embed="rId3"/>
          <a:srcRect/>
          <a:stretch>
            <a:fillRect/>
          </a:stretch>
        </p:blipFill>
        <p:spPr bwMode="auto">
          <a:xfrm>
            <a:off x="611188" y="3213100"/>
            <a:ext cx="5616575" cy="3381375"/>
          </a:xfrm>
          <a:prstGeom prst="rect">
            <a:avLst/>
          </a:prstGeom>
          <a:noFill/>
          <a:ln w="9525">
            <a:noFill/>
            <a:miter lim="800000"/>
            <a:headEnd/>
            <a:tailEnd/>
          </a:ln>
          <a:effectLst/>
        </p:spPr>
      </p:pic>
      <p:pic>
        <p:nvPicPr>
          <p:cNvPr id="5125" name="Рисунок 1"/>
          <p:cNvPicPr>
            <a:picLocks noChangeAspect="1" noChangeArrowheads="1"/>
          </p:cNvPicPr>
          <p:nvPr/>
        </p:nvPicPr>
        <p:blipFill>
          <a:blip r:embed="rId4"/>
          <a:srcRect/>
          <a:stretch>
            <a:fillRect/>
          </a:stretch>
        </p:blipFill>
        <p:spPr bwMode="auto">
          <a:xfrm>
            <a:off x="6588125" y="3213100"/>
            <a:ext cx="2411413" cy="338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2"/>
          <a:srcRect/>
          <a:stretch>
            <a:fillRect/>
          </a:stretch>
        </p:blipFill>
        <p:spPr bwMode="auto">
          <a:xfrm>
            <a:off x="-33338" y="-33338"/>
            <a:ext cx="9144001" cy="6892926"/>
          </a:xfrm>
          <a:prstGeom prst="rect">
            <a:avLst/>
          </a:prstGeom>
          <a:noFill/>
          <a:ln w="9525">
            <a:noFill/>
            <a:miter lim="800000"/>
            <a:headEnd/>
            <a:tailEnd/>
          </a:ln>
          <a:effectLst/>
        </p:spPr>
      </p:pic>
      <p:sp>
        <p:nvSpPr>
          <p:cNvPr id="6147" name="Объект 2"/>
          <p:cNvSpPr>
            <a:spLocks noGrp="1"/>
          </p:cNvSpPr>
          <p:nvPr>
            <p:ph idx="1"/>
          </p:nvPr>
        </p:nvSpPr>
        <p:spPr>
          <a:xfrm>
            <a:off x="4697413" y="-42863"/>
            <a:ext cx="4413250" cy="6049963"/>
          </a:xfrm>
        </p:spPr>
        <p:txBody>
          <a:bodyPr/>
          <a:lstStyle/>
          <a:p>
            <a:pPr marL="0" indent="0" algn="just" eaLnBrk="1" hangingPunct="1">
              <a:buFont typeface="Arial" charset="0"/>
              <a:buNone/>
            </a:pPr>
            <a:r>
              <a:rPr lang="uk-UA" altLang="uk-UA" sz="1900" smtClean="0">
                <a:latin typeface="Times New Roman" pitchFamily="18" charset="0"/>
                <a:cs typeface="Times New Roman" pitchFamily="18" charset="0"/>
              </a:rPr>
              <a:t>	Кожен клаптик нашої  землі упродовж  сотень років був свідком  численних історичних подій, віддалених чи наближених  до нас у часі.  Свідками цих подій стали речові, письмові історичні пам’ятки, що зберігаються в нашому шкільному краєзнавчому музеї. </a:t>
            </a:r>
          </a:p>
          <a:p>
            <a:pPr marL="0" indent="0" algn="just" eaLnBrk="1" hangingPunct="1">
              <a:buFont typeface="Arial" charset="0"/>
              <a:buNone/>
            </a:pPr>
            <a:r>
              <a:rPr lang="uk-UA" altLang="uk-UA" sz="1900" smtClean="0">
                <a:latin typeface="Times New Roman" pitchFamily="18" charset="0"/>
                <a:cs typeface="Times New Roman" pitchFamily="18" charset="0"/>
              </a:rPr>
              <a:t>	У свідомості кожного відвідувача музею  виникають  питання «Хто я, звідки прийшов і куди йду?». </a:t>
            </a:r>
          </a:p>
          <a:p>
            <a:pPr marL="0" indent="0" algn="just" eaLnBrk="1" hangingPunct="1">
              <a:buFont typeface="Arial" charset="0"/>
              <a:buNone/>
            </a:pPr>
            <a:r>
              <a:rPr lang="uk-UA" altLang="uk-UA" sz="1900" smtClean="0">
                <a:latin typeface="Times New Roman" pitchFamily="18" charset="0"/>
                <a:cs typeface="Times New Roman" pitchFamily="18" charset="0"/>
              </a:rPr>
              <a:t>Наш музей формує інтерес  та  критичне ставлення до минулого й сучасного, спонукає до пошуку і поповнення експозицій.</a:t>
            </a:r>
          </a:p>
          <a:p>
            <a:pPr marL="0" indent="0" eaLnBrk="1" hangingPunct="1">
              <a:buFont typeface="Arial" charset="0"/>
              <a:buNone/>
            </a:pPr>
            <a:endParaRPr lang="uk-UA" altLang="uk-UA" smtClean="0"/>
          </a:p>
        </p:txBody>
      </p:sp>
      <p:pic>
        <p:nvPicPr>
          <p:cNvPr id="6148" name="Picture 2"/>
          <p:cNvPicPr>
            <a:picLocks noChangeAspect="1" noChangeArrowheads="1"/>
          </p:cNvPicPr>
          <p:nvPr/>
        </p:nvPicPr>
        <p:blipFill>
          <a:blip r:embed="rId3"/>
          <a:srcRect/>
          <a:stretch>
            <a:fillRect/>
          </a:stretch>
        </p:blipFill>
        <p:spPr bwMode="auto">
          <a:xfrm>
            <a:off x="5003800" y="4437063"/>
            <a:ext cx="3806825" cy="2009775"/>
          </a:xfrm>
          <a:prstGeom prst="rect">
            <a:avLst/>
          </a:prstGeom>
          <a:noFill/>
          <a:ln w="9525">
            <a:noFill/>
            <a:miter lim="800000"/>
            <a:headEnd/>
            <a:tailEnd/>
          </a:ln>
          <a:effectLst/>
        </p:spPr>
      </p:pic>
      <p:pic>
        <p:nvPicPr>
          <p:cNvPr id="6149" name="Picture 4"/>
          <p:cNvPicPr>
            <a:picLocks noChangeAspect="1" noChangeArrowheads="1"/>
          </p:cNvPicPr>
          <p:nvPr/>
        </p:nvPicPr>
        <p:blipFill>
          <a:blip r:embed="rId4" cstate="print"/>
          <a:srcRect/>
          <a:stretch>
            <a:fillRect/>
          </a:stretch>
        </p:blipFill>
        <p:spPr bwMode="auto">
          <a:xfrm>
            <a:off x="179388" y="260350"/>
            <a:ext cx="3925887" cy="5235575"/>
          </a:xfrm>
          <a:prstGeom prst="rect">
            <a:avLst/>
          </a:prstGeom>
          <a:noFill/>
          <a:ln w="9525">
            <a:noFill/>
            <a:miter lim="800000"/>
            <a:headEnd/>
            <a:tailEnd/>
          </a:ln>
          <a:effectLst/>
        </p:spPr>
      </p:pic>
      <p:pic>
        <p:nvPicPr>
          <p:cNvPr id="6150" name="Picture 4"/>
          <p:cNvPicPr>
            <a:picLocks noChangeAspect="1" noChangeArrowheads="1"/>
          </p:cNvPicPr>
          <p:nvPr/>
        </p:nvPicPr>
        <p:blipFill>
          <a:blip r:embed="rId5"/>
          <a:srcRect/>
          <a:stretch>
            <a:fillRect/>
          </a:stretch>
        </p:blipFill>
        <p:spPr bwMode="auto">
          <a:xfrm>
            <a:off x="179388" y="260350"/>
            <a:ext cx="3925887" cy="5235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7171" name="Объект 2"/>
          <p:cNvSpPr>
            <a:spLocks noGrp="1"/>
          </p:cNvSpPr>
          <p:nvPr>
            <p:ph idx="1"/>
          </p:nvPr>
        </p:nvSpPr>
        <p:spPr>
          <a:xfrm>
            <a:off x="4643438" y="19050"/>
            <a:ext cx="4500562" cy="6670675"/>
          </a:xfrm>
        </p:spPr>
        <p:txBody>
          <a:bodyPr/>
          <a:lstStyle/>
          <a:p>
            <a:pPr marL="0" indent="0" eaLnBrk="1" hangingPunct="1">
              <a:lnSpc>
                <a:spcPct val="110000"/>
              </a:lnSpc>
              <a:buFont typeface="Arial" charset="0"/>
              <a:buNone/>
            </a:pPr>
            <a:r>
              <a:rPr lang="en-US" altLang="uk-UA" sz="1700" smtClean="0">
                <a:latin typeface="Times New Roman" pitchFamily="18" charset="0"/>
                <a:cs typeface="Times New Roman" pitchFamily="18" charset="0"/>
              </a:rPr>
              <a:t>	</a:t>
            </a:r>
            <a:r>
              <a:rPr lang="ru-RU" altLang="uk-UA" sz="1600" smtClean="0">
                <a:latin typeface="Times New Roman" pitchFamily="18" charset="0"/>
                <a:cs typeface="Times New Roman" pitchFamily="18" charset="0"/>
              </a:rPr>
              <a:t>Знайдені нами бони (паперові гроші) - 100 гривнева купюра доби УНР </a:t>
            </a:r>
            <a:r>
              <a:rPr lang="en-US" altLang="uk-UA" sz="1600" smtClean="0">
                <a:latin typeface="Times New Roman" pitchFamily="18" charset="0"/>
                <a:cs typeface="Times New Roman" pitchFamily="18" charset="0"/>
              </a:rPr>
              <a:t> </a:t>
            </a:r>
            <a:r>
              <a:rPr lang="uk-UA" altLang="uk-UA" sz="1600" smtClean="0">
                <a:latin typeface="Times New Roman" pitchFamily="18" charset="0"/>
                <a:cs typeface="Times New Roman" pitchFamily="18" charset="0"/>
              </a:rPr>
              <a:t>та передані до шкільного краєзнавчого музею </a:t>
            </a:r>
            <a:r>
              <a:rPr lang="ru-RU" altLang="uk-UA" sz="1600" smtClean="0">
                <a:latin typeface="Times New Roman" pitchFamily="18" charset="0"/>
                <a:cs typeface="Times New Roman" pitchFamily="18" charset="0"/>
              </a:rPr>
              <a:t>і зумовил</a:t>
            </a:r>
            <a:r>
              <a:rPr lang="uk-UA" altLang="uk-UA" sz="1600" smtClean="0">
                <a:latin typeface="Times New Roman" pitchFamily="18" charset="0"/>
                <a:cs typeface="Times New Roman" pitchFamily="18" charset="0"/>
              </a:rPr>
              <a:t>и</a:t>
            </a:r>
            <a:r>
              <a:rPr lang="ru-RU" altLang="uk-UA" sz="1600" smtClean="0">
                <a:latin typeface="Times New Roman" pitchFamily="18" charset="0"/>
                <a:cs typeface="Times New Roman" pitchFamily="18" charset="0"/>
              </a:rPr>
              <a:t> наше подальше дослідження.</a:t>
            </a:r>
          </a:p>
          <a:p>
            <a:pPr marL="0" indent="0" eaLnBrk="1" hangingPunct="1">
              <a:lnSpc>
                <a:spcPct val="110000"/>
              </a:lnSpc>
              <a:buFont typeface="Arial" charset="0"/>
              <a:buNone/>
            </a:pPr>
            <a:r>
              <a:rPr lang="uk-UA" altLang="uk-UA" sz="1600" smtClean="0">
                <a:latin typeface="Times New Roman" pitchFamily="18" charset="0"/>
                <a:cs typeface="Times New Roman" pitchFamily="18" charset="0"/>
              </a:rPr>
              <a:t> 	</a:t>
            </a:r>
            <a:r>
              <a:rPr lang="ru-RU" altLang="uk-UA" sz="1600" smtClean="0">
                <a:latin typeface="Times New Roman" pitchFamily="18" charset="0"/>
                <a:cs typeface="Times New Roman" pitchFamily="18" charset="0"/>
              </a:rPr>
              <a:t>Актуальність теми дослідження беззаперечна, адже пов’язана  із підвищенням уваги українського суспільства до  державотворч</a:t>
            </a:r>
            <a:r>
              <a:rPr lang="uk-UA" altLang="uk-UA" sz="1600" smtClean="0">
                <a:latin typeface="Times New Roman" pitchFamily="18" charset="0"/>
                <a:cs typeface="Times New Roman" pitchFamily="18" charset="0"/>
              </a:rPr>
              <a:t>их процесів  та  до </a:t>
            </a:r>
            <a:r>
              <a:rPr lang="ru-RU" altLang="uk-UA" sz="1600" smtClean="0">
                <a:latin typeface="Times New Roman" pitchFamily="18" charset="0"/>
                <a:cs typeface="Times New Roman" pitchFamily="18" charset="0"/>
              </a:rPr>
              <a:t>питання фінансово-економічного розвитку України в 1917-1920-х роках</a:t>
            </a:r>
            <a:r>
              <a:rPr lang="uk-UA" altLang="uk-UA" sz="1600" smtClean="0">
                <a:latin typeface="Times New Roman" pitchFamily="18" charset="0"/>
                <a:cs typeface="Times New Roman" pitchFamily="18" charset="0"/>
              </a:rPr>
              <a:t>. Затребуваність у суспільстві теми «фінансів і грошей» належить до найактуальніших і вічних. </a:t>
            </a:r>
          </a:p>
        </p:txBody>
      </p:sp>
      <p:pic>
        <p:nvPicPr>
          <p:cNvPr id="7172" name="Рисунок 3"/>
          <p:cNvPicPr>
            <a:picLocks noChangeAspect="1"/>
          </p:cNvPicPr>
          <p:nvPr/>
        </p:nvPicPr>
        <p:blipFill>
          <a:blip r:embed="rId3"/>
          <a:srcRect l="-1578" t="32346" r="1578" b="13921"/>
          <a:stretch>
            <a:fillRect/>
          </a:stretch>
        </p:blipFill>
        <p:spPr bwMode="auto">
          <a:xfrm>
            <a:off x="539750" y="88900"/>
            <a:ext cx="3865563" cy="2428875"/>
          </a:xfrm>
          <a:prstGeom prst="rect">
            <a:avLst/>
          </a:prstGeom>
          <a:noFill/>
          <a:ln w="9525">
            <a:noFill/>
            <a:miter lim="800000"/>
            <a:headEnd/>
            <a:tailEnd/>
          </a:ln>
        </p:spPr>
      </p:pic>
      <p:pic>
        <p:nvPicPr>
          <p:cNvPr id="7173" name="Picture 8"/>
          <p:cNvPicPr>
            <a:picLocks noChangeAspect="1" noChangeArrowheads="1"/>
          </p:cNvPicPr>
          <p:nvPr/>
        </p:nvPicPr>
        <p:blipFill>
          <a:blip r:embed="rId4"/>
          <a:srcRect t="31631" b="6592"/>
          <a:stretch>
            <a:fillRect/>
          </a:stretch>
        </p:blipFill>
        <p:spPr bwMode="auto">
          <a:xfrm>
            <a:off x="539750" y="2781300"/>
            <a:ext cx="3914775" cy="2600325"/>
          </a:xfrm>
          <a:prstGeom prst="rect">
            <a:avLst/>
          </a:prstGeom>
          <a:noFill/>
          <a:ln w="9525">
            <a:noFill/>
            <a:miter lim="800000"/>
            <a:headEnd/>
            <a:tailEnd/>
          </a:ln>
          <a:effectLst/>
        </p:spPr>
      </p:pic>
      <p:pic>
        <p:nvPicPr>
          <p:cNvPr id="7174" name="Picture 9"/>
          <p:cNvPicPr>
            <a:picLocks noChangeAspect="1" noChangeArrowheads="1"/>
          </p:cNvPicPr>
          <p:nvPr/>
        </p:nvPicPr>
        <p:blipFill>
          <a:blip r:embed="rId5"/>
          <a:srcRect l="9622" t="30852"/>
          <a:stretch>
            <a:fillRect/>
          </a:stretch>
        </p:blipFill>
        <p:spPr bwMode="auto">
          <a:xfrm>
            <a:off x="5292725" y="3357563"/>
            <a:ext cx="3217863" cy="3282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3175" y="0"/>
            <a:ext cx="9144000" cy="6858000"/>
          </a:xfrm>
          <a:prstGeom prst="rect">
            <a:avLst/>
          </a:prstGeom>
          <a:noFill/>
          <a:ln w="9525">
            <a:noFill/>
            <a:miter lim="800000"/>
            <a:headEnd/>
            <a:tailEnd/>
          </a:ln>
          <a:effectLst/>
        </p:spPr>
      </p:pic>
      <p:sp>
        <p:nvSpPr>
          <p:cNvPr id="8195" name="Объект 2"/>
          <p:cNvSpPr>
            <a:spLocks noGrp="1"/>
          </p:cNvSpPr>
          <p:nvPr>
            <p:ph idx="1"/>
          </p:nvPr>
        </p:nvSpPr>
        <p:spPr>
          <a:xfrm>
            <a:off x="3175" y="0"/>
            <a:ext cx="9132888" cy="6858000"/>
          </a:xfrm>
        </p:spPr>
        <p:txBody>
          <a:bodyPr/>
          <a:lstStyle/>
          <a:p>
            <a:pPr marL="0" indent="0" eaLnBrk="1" hangingPunct="1">
              <a:buFont typeface="Arial" charset="0"/>
              <a:buNone/>
            </a:pPr>
            <a:r>
              <a:rPr lang="uk-UA" altLang="ru-RU" sz="1800" b="1" smtClean="0">
                <a:latin typeface="Times New Roman" pitchFamily="18" charset="0"/>
                <a:cs typeface="Times New Roman" pitchFamily="18" charset="0"/>
              </a:rPr>
              <a:t>	Мета дослідження: </a:t>
            </a:r>
            <a:r>
              <a:rPr lang="uk-UA" altLang="ru-RU" sz="1800" smtClean="0">
                <a:latin typeface="Times New Roman" pitchFamily="18" charset="0"/>
                <a:cs typeface="Times New Roman" pitchFamily="18" charset="0"/>
              </a:rPr>
              <a:t> на основі доступних автору історичних та боністичних джерел встановити і відтворити процес  створення, емітування й функціонування українських паперових грошей у 1917-1921 роках на території УНР; доповнити експозицію шкільного краєзнавчого музею новими історичними фактами; розробити відповідну тематичну екскурсію та вікторину для учнів школи і відвідувачів музею.</a:t>
            </a:r>
          </a:p>
          <a:p>
            <a:pPr marL="0" indent="0" eaLnBrk="1" hangingPunct="1">
              <a:buFont typeface="Arial" charset="0"/>
              <a:buNone/>
            </a:pPr>
            <a:r>
              <a:rPr lang="uk-UA" altLang="ru-RU" sz="1800" b="1" smtClean="0">
                <a:latin typeface="Times New Roman" pitchFamily="18" charset="0"/>
                <a:cs typeface="Times New Roman" pitchFamily="18" charset="0"/>
              </a:rPr>
              <a:t>	Завдання: </a:t>
            </a:r>
            <a:r>
              <a:rPr lang="uk-UA" altLang="ru-RU" sz="1800" smtClean="0">
                <a:latin typeface="Times New Roman" pitchFamily="18" charset="0"/>
                <a:cs typeface="Times New Roman" pitchFamily="18" charset="0"/>
              </a:rPr>
              <a:t>провести аналіз доступних автору історичних джерела та виявити значимість грошових знаків як специфічного джерела з історії України, провести аналіз художнього оформлення знайденої автором бони (100-гривневої купюри), та встановити, на основі архівних документів, цінність, купівельну спроможність  українських грошей.</a:t>
            </a:r>
          </a:p>
          <a:p>
            <a:pPr marL="0" indent="0" eaLnBrk="1" hangingPunct="1">
              <a:buFont typeface="Arial" charset="0"/>
              <a:buNone/>
            </a:pPr>
            <a:r>
              <a:rPr lang="uk-UA" altLang="ru-RU" sz="1800" b="1" smtClean="0">
                <a:latin typeface="Times New Roman" pitchFamily="18" charset="0"/>
                <a:cs typeface="Times New Roman" pitchFamily="18" charset="0"/>
              </a:rPr>
              <a:t>	Об’єктом дослідження  </a:t>
            </a:r>
            <a:r>
              <a:rPr lang="uk-UA" altLang="ru-RU" sz="1800" smtClean="0">
                <a:latin typeface="Times New Roman" pitchFamily="18" charset="0"/>
                <a:cs typeface="Times New Roman" pitchFamily="18" charset="0"/>
              </a:rPr>
              <a:t>в роботі є основні віхи створення, емітування та запровадження в обіг паперових грошей в Україні. </a:t>
            </a:r>
          </a:p>
          <a:p>
            <a:pPr marL="0" indent="0" eaLnBrk="1" hangingPunct="1">
              <a:buFont typeface="Arial" charset="0"/>
              <a:buNone/>
            </a:pPr>
            <a:r>
              <a:rPr lang="uk-UA" altLang="ru-RU" sz="1800" b="1" smtClean="0">
                <a:latin typeface="Times New Roman" pitchFamily="18" charset="0"/>
                <a:cs typeface="Times New Roman" pitchFamily="18" charset="0"/>
              </a:rPr>
              <a:t>	Предметом дослідження </a:t>
            </a:r>
            <a:r>
              <a:rPr lang="uk-UA" altLang="ru-RU" sz="1800" smtClean="0">
                <a:latin typeface="Times New Roman" pitchFamily="18" charset="0"/>
                <a:cs typeface="Times New Roman" pitchFamily="18" charset="0"/>
              </a:rPr>
              <a:t>виступають українські паперові грошові знаки, випущені  Українською ЦР, Українською Державою та Директорією УНР. </a:t>
            </a:r>
          </a:p>
          <a:p>
            <a:pPr marL="0" indent="0" eaLnBrk="1" hangingPunct="1">
              <a:buFont typeface="Arial" charset="0"/>
              <a:buNone/>
            </a:pPr>
            <a:r>
              <a:rPr lang="uk-UA" altLang="ru-RU" sz="1800" smtClean="0">
                <a:latin typeface="Times New Roman" pitchFamily="18" charset="0"/>
                <a:cs typeface="Times New Roman" pitchFamily="18" charset="0"/>
              </a:rPr>
              <a:t>	У 2018 році першим українським паперовим грошовим знакам, емітованим УЦР виповнилося 100 років. У зв’язку із цим  наша науково-дослідницька робота  набуває певного значення.</a:t>
            </a:r>
          </a:p>
          <a:p>
            <a:pPr marL="0" indent="0" eaLnBrk="1" hangingPunct="1">
              <a:buFont typeface="Arial" charset="0"/>
              <a:buNone/>
            </a:pPr>
            <a:r>
              <a:rPr lang="uk-UA" altLang="ru-RU" sz="1800" smtClean="0">
                <a:latin typeface="Times New Roman" pitchFamily="18" charset="0"/>
                <a:cs typeface="Times New Roman" pitchFamily="18" charset="0"/>
              </a:rPr>
              <a:t>	Для виконання поставлених завдань  нами використано  такі загальнонаукові й прикладні </a:t>
            </a:r>
            <a:r>
              <a:rPr lang="uk-UA" altLang="ru-RU" sz="1800" b="1" smtClean="0">
                <a:latin typeface="Times New Roman" pitchFamily="18" charset="0"/>
                <a:cs typeface="Times New Roman" pitchFamily="18" charset="0"/>
              </a:rPr>
              <a:t>методи</a:t>
            </a:r>
            <a:r>
              <a:rPr lang="uk-UA" altLang="ru-RU" sz="1800" smtClean="0">
                <a:latin typeface="Times New Roman" pitchFamily="18" charset="0"/>
                <a:cs typeface="Times New Roman" pitchFamily="18" charset="0"/>
              </a:rPr>
              <a:t>: теоретичний, порівняльний та вибірковий аналіз і  узагальнення; метод історичної аналогії, фотографування. Також використано методику вивчення паперових грошових знаків за їх основними ознаками: емблематику, палеографічну, орнаментальну, сфрагістичну. </a:t>
            </a:r>
          </a:p>
          <a:p>
            <a:pPr marL="0" indent="0" eaLnBrk="1" hangingPunct="1">
              <a:buFont typeface="Arial" charset="0"/>
              <a:buNone/>
            </a:pPr>
            <a:endParaRPr lang="uk-UA" altLang="ru-RU" sz="1300" smtClean="0">
              <a:latin typeface="Times New Roman" pitchFamily="18" charset="0"/>
              <a:cs typeface="Times New Roman" pitchFamily="18" charset="0"/>
            </a:endParaRPr>
          </a:p>
          <a:p>
            <a:pPr marL="0" indent="0" eaLnBrk="1" hangingPunct="1">
              <a:lnSpc>
                <a:spcPct val="80000"/>
              </a:lnSpc>
            </a:pPr>
            <a:endParaRPr lang="uk-UA" altLang="ru-RU" sz="30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srcRect/>
          <a:stretch>
            <a:fillRect/>
          </a:stretch>
        </p:blipFill>
        <p:spPr bwMode="auto">
          <a:xfrm>
            <a:off x="-57150" y="-47625"/>
            <a:ext cx="9201150" cy="6905625"/>
          </a:xfrm>
          <a:prstGeom prst="rect">
            <a:avLst/>
          </a:prstGeom>
          <a:noFill/>
          <a:ln w="9525">
            <a:noFill/>
            <a:miter lim="800000"/>
            <a:headEnd/>
            <a:tailEnd/>
          </a:ln>
          <a:effectLst/>
        </p:spPr>
      </p:pic>
      <p:sp>
        <p:nvSpPr>
          <p:cNvPr id="10243" name="Заголовок 1"/>
          <p:cNvSpPr>
            <a:spLocks noGrp="1"/>
          </p:cNvSpPr>
          <p:nvPr>
            <p:ph type="title"/>
          </p:nvPr>
        </p:nvSpPr>
        <p:spPr>
          <a:xfrm>
            <a:off x="4716463" y="0"/>
            <a:ext cx="4427537" cy="6381750"/>
          </a:xfrm>
        </p:spPr>
        <p:txBody>
          <a:bodyPr/>
          <a:lstStyle/>
          <a:p>
            <a:pPr algn="l" eaLnBrk="1" hangingPunct="1"/>
            <a:r>
              <a:rPr lang="uk-UA" altLang="uk-UA" sz="1800" smtClean="0">
                <a:latin typeface="Times New Roman" pitchFamily="18" charset="0"/>
              </a:rPr>
              <a:t>Основною низкою історіографічних праць, у яких розкривається  стан та розвиток грошових емісій Україні, є дослідження таких вітчизняних науковців: А.Бадаєва, А.Вараниці, П.Гай-Нижника, М.Дмитрієнко, С.Кульчицького, Р.Тхоржевського, Р.Шуста, В.Ющенка</a:t>
            </a:r>
            <a:r>
              <a:rPr lang="en-US" altLang="uk-UA" sz="1800" smtClean="0">
                <a:latin typeface="Times New Roman" pitchFamily="18" charset="0"/>
              </a:rPr>
              <a:t>. </a:t>
            </a:r>
            <a:r>
              <a:rPr lang="uk-UA" altLang="uk-UA" sz="1800" smtClean="0">
                <a:latin typeface="Times New Roman" pitchFamily="18" charset="0"/>
              </a:rPr>
              <a:t>Значну цінність становить публікація дослідника із української діаспори М. Гнатишака про історію грошових знаків та їхні описи</a:t>
            </a:r>
            <a:r>
              <a:rPr lang="en-US" altLang="uk-UA" sz="1800" smtClean="0">
                <a:latin typeface="Times New Roman" pitchFamily="18" charset="0"/>
              </a:rPr>
              <a:t>. </a:t>
            </a:r>
            <a:r>
              <a:rPr lang="uk-UA" altLang="uk-UA" sz="1800" smtClean="0">
                <a:latin typeface="Times New Roman" pitchFamily="18" charset="0"/>
              </a:rPr>
              <a:t>Важливою для дослідження виявилась робота мемуарного характеру  Б.Мартоса</a:t>
            </a:r>
            <a:r>
              <a:rPr lang="en-US" altLang="uk-UA" sz="1800" smtClean="0">
                <a:latin typeface="Times New Roman" pitchFamily="18" charset="0"/>
              </a:rPr>
              <a:t>. </a:t>
            </a:r>
            <a:r>
              <a:rPr lang="uk-UA" altLang="uk-UA" sz="1800" smtClean="0">
                <a:latin typeface="Times New Roman" pitchFamily="18" charset="0"/>
              </a:rPr>
              <a:t/>
            </a:r>
            <a:br>
              <a:rPr lang="uk-UA" altLang="uk-UA" sz="1800" smtClean="0">
                <a:latin typeface="Times New Roman" pitchFamily="18" charset="0"/>
              </a:rPr>
            </a:br>
            <a:r>
              <a:rPr lang="uk-UA" altLang="uk-UA" sz="1800" smtClean="0">
                <a:latin typeface="Times New Roman" pitchFamily="18" charset="0"/>
              </a:rPr>
              <a:t>Також українські гроші, емітовані в ці  роки є предметом вивчення спеціальних історичних дисциплін, нумізматики, боністики та філателії, тож ми також використовували філателістичні каталоги.</a:t>
            </a:r>
            <a:endParaRPr lang="ru-RU" altLang="uk-UA" sz="1800" smtClean="0">
              <a:latin typeface="Times New Roman" pitchFamily="18" charset="0"/>
            </a:endParaRPr>
          </a:p>
        </p:txBody>
      </p:sp>
      <p:pic>
        <p:nvPicPr>
          <p:cNvPr id="10244" name="Picture 5"/>
          <p:cNvPicPr>
            <a:picLocks noGrp="1" noChangeAspect="1" noChangeArrowheads="1"/>
          </p:cNvPicPr>
          <p:nvPr>
            <p:ph idx="1"/>
          </p:nvPr>
        </p:nvPicPr>
        <p:blipFill>
          <a:blip r:embed="rId3"/>
          <a:srcRect/>
          <a:stretch>
            <a:fillRect/>
          </a:stretch>
        </p:blipFill>
        <p:spPr>
          <a:xfrm>
            <a:off x="71438" y="631825"/>
            <a:ext cx="1966912" cy="2444750"/>
          </a:xfrm>
          <a:noFill/>
        </p:spPr>
      </p:pic>
      <p:pic>
        <p:nvPicPr>
          <p:cNvPr id="10245" name="Picture 6"/>
          <p:cNvPicPr>
            <a:picLocks noChangeAspect="1" noChangeArrowheads="1"/>
          </p:cNvPicPr>
          <p:nvPr/>
        </p:nvPicPr>
        <p:blipFill>
          <a:blip r:embed="rId4"/>
          <a:srcRect l="8044" t="4791" r="8044" b="4794"/>
          <a:stretch>
            <a:fillRect/>
          </a:stretch>
        </p:blipFill>
        <p:spPr bwMode="auto">
          <a:xfrm>
            <a:off x="2759075" y="4206875"/>
            <a:ext cx="2006600" cy="2517775"/>
          </a:xfrm>
          <a:prstGeom prst="rect">
            <a:avLst/>
          </a:prstGeom>
          <a:noFill/>
          <a:ln w="9525">
            <a:noFill/>
            <a:miter lim="800000"/>
            <a:headEnd/>
            <a:tailEnd/>
          </a:ln>
          <a:effectLst/>
        </p:spPr>
      </p:pic>
      <p:pic>
        <p:nvPicPr>
          <p:cNvPr id="10246" name="Picture 7"/>
          <p:cNvPicPr>
            <a:picLocks noChangeAspect="1" noChangeArrowheads="1"/>
          </p:cNvPicPr>
          <p:nvPr/>
        </p:nvPicPr>
        <p:blipFill>
          <a:blip r:embed="rId5"/>
          <a:srcRect/>
          <a:stretch>
            <a:fillRect/>
          </a:stretch>
        </p:blipFill>
        <p:spPr bwMode="auto">
          <a:xfrm>
            <a:off x="2268538" y="2781300"/>
            <a:ext cx="2239962" cy="2373313"/>
          </a:xfrm>
          <a:prstGeom prst="rect">
            <a:avLst/>
          </a:prstGeom>
          <a:noFill/>
          <a:ln w="9525">
            <a:noFill/>
            <a:miter lim="800000"/>
            <a:headEnd/>
            <a:tailEnd/>
          </a:ln>
          <a:effectLst/>
        </p:spPr>
      </p:pic>
      <p:pic>
        <p:nvPicPr>
          <p:cNvPr id="10247" name="Picture 8"/>
          <p:cNvPicPr>
            <a:picLocks noChangeAspect="1" noChangeArrowheads="1"/>
          </p:cNvPicPr>
          <p:nvPr/>
        </p:nvPicPr>
        <p:blipFill>
          <a:blip r:embed="rId6"/>
          <a:srcRect/>
          <a:stretch>
            <a:fillRect/>
          </a:stretch>
        </p:blipFill>
        <p:spPr bwMode="auto">
          <a:xfrm>
            <a:off x="-57150" y="2832100"/>
            <a:ext cx="2592388" cy="2582863"/>
          </a:xfrm>
          <a:prstGeom prst="rect">
            <a:avLst/>
          </a:prstGeom>
          <a:noFill/>
          <a:ln w="9525">
            <a:noFill/>
            <a:miter lim="800000"/>
            <a:headEnd/>
            <a:tailEnd/>
          </a:ln>
          <a:effectLst/>
        </p:spPr>
      </p:pic>
      <p:pic>
        <p:nvPicPr>
          <p:cNvPr id="10248" name="Picture 9"/>
          <p:cNvPicPr>
            <a:picLocks noChangeAspect="1" noChangeArrowheads="1"/>
          </p:cNvPicPr>
          <p:nvPr/>
        </p:nvPicPr>
        <p:blipFill>
          <a:blip r:embed="rId7"/>
          <a:srcRect/>
          <a:stretch>
            <a:fillRect/>
          </a:stretch>
        </p:blipFill>
        <p:spPr bwMode="auto">
          <a:xfrm>
            <a:off x="4763" y="4300538"/>
            <a:ext cx="2695575" cy="2557462"/>
          </a:xfrm>
          <a:prstGeom prst="rect">
            <a:avLst/>
          </a:prstGeom>
          <a:noFill/>
          <a:ln w="9525">
            <a:noFill/>
            <a:miter lim="800000"/>
            <a:headEnd/>
            <a:tailEnd/>
          </a:ln>
          <a:effectLst/>
        </p:spPr>
      </p:pic>
      <p:pic>
        <p:nvPicPr>
          <p:cNvPr id="10249" name="Picture 10"/>
          <p:cNvPicPr>
            <a:picLocks noChangeAspect="1" noChangeArrowheads="1"/>
          </p:cNvPicPr>
          <p:nvPr/>
        </p:nvPicPr>
        <p:blipFill>
          <a:blip r:embed="rId8"/>
          <a:srcRect l="2271" t="7211" r="14706" b="6593"/>
          <a:stretch>
            <a:fillRect/>
          </a:stretch>
        </p:blipFill>
        <p:spPr bwMode="auto">
          <a:xfrm>
            <a:off x="1998663" y="649288"/>
            <a:ext cx="2014537" cy="20875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a:srcRect/>
          <a:stretch>
            <a:fillRect/>
          </a:stretch>
        </p:blipFill>
        <p:spPr bwMode="auto">
          <a:xfrm>
            <a:off x="0" y="0"/>
            <a:ext cx="9178925" cy="6878638"/>
          </a:xfrm>
          <a:prstGeom prst="rect">
            <a:avLst/>
          </a:prstGeom>
          <a:noFill/>
          <a:ln w="9525">
            <a:noFill/>
            <a:miter lim="800000"/>
            <a:headEnd/>
            <a:tailEnd/>
          </a:ln>
          <a:effectLst/>
        </p:spPr>
      </p:pic>
      <p:sp>
        <p:nvSpPr>
          <p:cNvPr id="11267" name="Объект 2"/>
          <p:cNvSpPr>
            <a:spLocks noGrp="1"/>
          </p:cNvSpPr>
          <p:nvPr>
            <p:ph idx="1"/>
          </p:nvPr>
        </p:nvSpPr>
        <p:spPr>
          <a:xfrm>
            <a:off x="4284663" y="0"/>
            <a:ext cx="4838700" cy="6858000"/>
          </a:xfrm>
        </p:spPr>
        <p:txBody>
          <a:bodyPr/>
          <a:lstStyle/>
          <a:p>
            <a:pPr marL="0" indent="0" eaLnBrk="1" hangingPunct="1">
              <a:buFont typeface="Arial" charset="0"/>
              <a:buNone/>
            </a:pPr>
            <a:r>
              <a:rPr lang="uk-UA" altLang="uk-UA" sz="1600" smtClean="0">
                <a:latin typeface="Times New Roman" pitchFamily="18" charset="0"/>
                <a:cs typeface="Times New Roman" pitchFamily="18" charset="0"/>
              </a:rPr>
              <a:t>	У  роботі досліджено історичні факти,  пов’язані із процесом становлення національної грошової системи в роки Української революції. На основі доступних  автору історичних  та боністичних джерел відтворено процес  створення, емітування та функціонування паперових грошей у 1917-1920 роках на території УНР і доповнено новими фактами. Важливим джерелом у дослідженні стали українські паперові грошові знаки. Дані бони  вибірково досліджувалась на базі музейних експонатів  у Хмельницькому обласному краєзнавчому музеї,  експозиціях  Красилівського районного краєзнавчого музею та  краєзнавчого музею при Красилівській ЗОШ </a:t>
            </a:r>
            <a:r>
              <a:rPr lang="en-US" altLang="uk-UA" sz="1600" smtClean="0">
                <a:latin typeface="Times New Roman" pitchFamily="18" charset="0"/>
                <a:cs typeface="Times New Roman" pitchFamily="18" charset="0"/>
              </a:rPr>
              <a:t>I-III </a:t>
            </a:r>
            <a:r>
              <a:rPr lang="uk-UA" altLang="uk-UA" sz="1600" smtClean="0">
                <a:latin typeface="Times New Roman" pitchFamily="18" charset="0"/>
                <a:cs typeface="Times New Roman" pitchFamily="18" charset="0"/>
              </a:rPr>
              <a:t>ступенів №4, окремі екземпляри банкнот – із приватних колекцій  жителів міста Красилів. Елементами </a:t>
            </a:r>
            <a:r>
              <a:rPr lang="uk-UA" altLang="uk-UA" sz="1600" b="1" smtClean="0">
                <a:latin typeface="Times New Roman" pitchFamily="18" charset="0"/>
                <a:cs typeface="Times New Roman" pitchFamily="18" charset="0"/>
              </a:rPr>
              <a:t>наукової новизни</a:t>
            </a:r>
            <a:r>
              <a:rPr lang="uk-UA" altLang="uk-UA" sz="1600" smtClean="0">
                <a:latin typeface="Times New Roman" pitchFamily="18" charset="0"/>
                <a:cs typeface="Times New Roman" pitchFamily="18" charset="0"/>
              </a:rPr>
              <a:t> у роботі є відтворення фактів, пов’язаних із становленням національної фінансової системи, паперових грошових знаків та місцевих бонів, які ще частково залишаються «білими плямами», на фоні більш успішнішого вивчення суспільно-політичних і батальних подій доби Української революції. </a:t>
            </a:r>
          </a:p>
        </p:txBody>
      </p:sp>
      <p:pic>
        <p:nvPicPr>
          <p:cNvPr id="11268" name="Picture 4"/>
          <p:cNvPicPr>
            <a:picLocks noChangeAspect="1" noChangeArrowheads="1"/>
          </p:cNvPicPr>
          <p:nvPr/>
        </p:nvPicPr>
        <p:blipFill>
          <a:blip r:embed="rId3"/>
          <a:srcRect/>
          <a:stretch>
            <a:fillRect/>
          </a:stretch>
        </p:blipFill>
        <p:spPr bwMode="auto">
          <a:xfrm>
            <a:off x="179388" y="727075"/>
            <a:ext cx="4068762" cy="54244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2291" name="Picture 2"/>
          <p:cNvPicPr>
            <a:picLocks noGrp="1" noChangeAspect="1" noChangeArrowheads="1"/>
          </p:cNvPicPr>
          <p:nvPr>
            <p:ph idx="1"/>
          </p:nvPr>
        </p:nvPicPr>
        <p:blipFill>
          <a:blip r:embed="rId3" cstate="print"/>
          <a:srcRect/>
          <a:stretch>
            <a:fillRect/>
          </a:stretch>
        </p:blipFill>
        <p:spPr>
          <a:xfrm>
            <a:off x="468313" y="3213100"/>
            <a:ext cx="3168650" cy="2014538"/>
          </a:xfrm>
          <a:noFill/>
        </p:spPr>
      </p:pic>
      <p:pic>
        <p:nvPicPr>
          <p:cNvPr id="12292" name="Picture 4"/>
          <p:cNvPicPr>
            <a:picLocks noChangeAspect="1" noChangeArrowheads="1"/>
          </p:cNvPicPr>
          <p:nvPr/>
        </p:nvPicPr>
        <p:blipFill>
          <a:blip r:embed="rId4"/>
          <a:srcRect/>
          <a:stretch>
            <a:fillRect/>
          </a:stretch>
        </p:blipFill>
        <p:spPr bwMode="auto">
          <a:xfrm>
            <a:off x="468313" y="188913"/>
            <a:ext cx="3168650" cy="2862262"/>
          </a:xfrm>
          <a:prstGeom prst="rect">
            <a:avLst/>
          </a:prstGeom>
          <a:noFill/>
          <a:ln w="9525">
            <a:noFill/>
            <a:miter lim="800000"/>
            <a:headEnd/>
            <a:tailEnd/>
          </a:ln>
          <a:effectLst/>
        </p:spPr>
      </p:pic>
      <p:pic>
        <p:nvPicPr>
          <p:cNvPr id="12293" name="Picture 5"/>
          <p:cNvPicPr>
            <a:picLocks noChangeAspect="1" noChangeArrowheads="1"/>
          </p:cNvPicPr>
          <p:nvPr/>
        </p:nvPicPr>
        <p:blipFill>
          <a:blip r:embed="rId5" cstate="print"/>
          <a:srcRect/>
          <a:stretch>
            <a:fillRect/>
          </a:stretch>
        </p:blipFill>
        <p:spPr bwMode="auto">
          <a:xfrm>
            <a:off x="250825" y="5516563"/>
            <a:ext cx="3673475" cy="901700"/>
          </a:xfrm>
          <a:prstGeom prst="rect">
            <a:avLst/>
          </a:prstGeom>
          <a:noFill/>
          <a:ln w="9525">
            <a:noFill/>
            <a:miter lim="800000"/>
            <a:headEnd/>
            <a:tailEnd/>
          </a:ln>
          <a:effectLst/>
        </p:spPr>
      </p:pic>
      <p:sp>
        <p:nvSpPr>
          <p:cNvPr id="12294" name="Rectangle 8"/>
          <p:cNvSpPr>
            <a:spLocks noChangeArrowheads="1"/>
          </p:cNvSpPr>
          <p:nvPr/>
        </p:nvSpPr>
        <p:spPr bwMode="auto">
          <a:xfrm>
            <a:off x="4067175" y="190500"/>
            <a:ext cx="5076825" cy="6283325"/>
          </a:xfrm>
          <a:prstGeom prst="rect">
            <a:avLst/>
          </a:prstGeom>
          <a:noFill/>
          <a:ln w="9525">
            <a:noFill/>
            <a:miter lim="800000"/>
            <a:headEnd/>
            <a:tailEnd/>
          </a:ln>
          <a:effectLst/>
        </p:spPr>
        <p:txBody>
          <a:bodyPr anchor="ctr">
            <a:spAutoFit/>
          </a:bodyPr>
          <a:lstStyle/>
          <a:p>
            <a:pPr>
              <a:lnSpc>
                <a:spcPct val="90000"/>
              </a:lnSpc>
            </a:pPr>
            <a:r>
              <a:rPr lang="uk-UA" altLang="uk-UA">
                <a:latin typeface="Times New Roman" pitchFamily="18" charset="0"/>
                <a:cs typeface="Times New Roman" pitchFamily="18" charset="0"/>
              </a:rPr>
              <a:t>У добу УЦР було запроваджено дві монетні системи: спочатку – карбованець, пізніше – гривня. Ухвалою Центральної Ради від 19 грудня 1917 р. (1 січня 1918) року  надруковано перший грошовий знак УНР – купюру вартістю у 100 крб., офіційна назва банкноти цього номіналу «Державний кредитовий білет». Загальний обсяг емісії було встановлено на суму 53250000 крб. Автором оформлення грошового знака був український художник-графік, професор та ректор Української академії мистецтв, Георгій Нарбут. Оформляючи цю купюру, Нарбут застосував вишукані орнаменти в дусі українського бароко </a:t>
            </a:r>
            <a:r>
              <a:rPr lang="en-US" altLang="uk-UA">
                <a:latin typeface="Times New Roman" pitchFamily="18" charset="0"/>
                <a:cs typeface="Times New Roman" pitchFamily="18" charset="0"/>
              </a:rPr>
              <a:t>XV</a:t>
            </a:r>
            <a:r>
              <a:rPr lang="uk-UA" altLang="uk-UA">
                <a:latin typeface="Times New Roman" pitchFamily="18" charset="0"/>
                <a:cs typeface="Times New Roman" pitchFamily="18" charset="0"/>
              </a:rPr>
              <a:t>ІІ-</a:t>
            </a:r>
            <a:r>
              <a:rPr lang="en-US" altLang="uk-UA">
                <a:latin typeface="Times New Roman" pitchFamily="18" charset="0"/>
                <a:cs typeface="Times New Roman" pitchFamily="18" charset="0"/>
              </a:rPr>
              <a:t>XV</a:t>
            </a:r>
            <a:r>
              <a:rPr lang="uk-UA" altLang="uk-UA">
                <a:latin typeface="Times New Roman" pitchFamily="18" charset="0"/>
                <a:cs typeface="Times New Roman" pitchFamily="18" charset="0"/>
              </a:rPr>
              <a:t>ІІІ ст., декоративні шрифти, зображання тризуба та самостріла (герба Київського магістрату </a:t>
            </a:r>
            <a:r>
              <a:rPr lang="en-US" altLang="uk-UA">
                <a:latin typeface="Times New Roman" pitchFamily="18" charset="0"/>
                <a:cs typeface="Times New Roman" pitchFamily="18" charset="0"/>
              </a:rPr>
              <a:t>XV</a:t>
            </a:r>
            <a:r>
              <a:rPr lang="uk-UA" altLang="uk-UA">
                <a:latin typeface="Times New Roman" pitchFamily="18" charset="0"/>
                <a:cs typeface="Times New Roman" pitchFamily="18" charset="0"/>
              </a:rPr>
              <a:t>І-</a:t>
            </a:r>
            <a:r>
              <a:rPr lang="en-US" altLang="uk-UA">
                <a:latin typeface="Times New Roman" pitchFamily="18" charset="0"/>
                <a:cs typeface="Times New Roman" pitchFamily="18" charset="0"/>
              </a:rPr>
              <a:t>XV</a:t>
            </a:r>
            <a:r>
              <a:rPr lang="uk-UA" altLang="uk-UA">
                <a:latin typeface="Times New Roman" pitchFamily="18" charset="0"/>
                <a:cs typeface="Times New Roman" pitchFamily="18" charset="0"/>
              </a:rPr>
              <a:t>ІІІст.). Напис «100 карбованців» подавався на купюрі мовами чотирьох найчисельніших націй, що жили на території України, – українською, російською, польською та  іврит. Цікаво, що тризуб зображений на купюрі, був оголошений Державним гербом УНР лише через 54 дні після її появи – 1 березня 1918 року. На всіх купюрах, що були випущені, стояла одна серія «АД» і один номер «185».</a:t>
            </a:r>
          </a:p>
        </p:txBody>
      </p:sp>
      <p:pic>
        <p:nvPicPr>
          <p:cNvPr id="12295" name="Picture 5"/>
          <p:cNvPicPr>
            <a:picLocks noChangeAspect="1" noChangeArrowheads="1"/>
          </p:cNvPicPr>
          <p:nvPr/>
        </p:nvPicPr>
        <p:blipFill>
          <a:blip r:embed="rId5" cstate="print"/>
          <a:srcRect/>
          <a:stretch>
            <a:fillRect/>
          </a:stretch>
        </p:blipFill>
        <p:spPr bwMode="auto">
          <a:xfrm>
            <a:off x="250825" y="5516563"/>
            <a:ext cx="3673475" cy="901700"/>
          </a:xfrm>
          <a:prstGeom prst="rect">
            <a:avLst/>
          </a:prstGeom>
          <a:noFill/>
          <a:ln w="9525">
            <a:noFill/>
            <a:miter lim="800000"/>
            <a:headEnd/>
            <a:tailEnd/>
          </a:ln>
          <a:effectLst/>
        </p:spPr>
      </p:pic>
      <p:pic>
        <p:nvPicPr>
          <p:cNvPr id="12296" name="Picture 5"/>
          <p:cNvPicPr>
            <a:picLocks noChangeAspect="1" noChangeArrowheads="1"/>
          </p:cNvPicPr>
          <p:nvPr/>
        </p:nvPicPr>
        <p:blipFill>
          <a:blip r:embed="rId5" cstate="print"/>
          <a:srcRect/>
          <a:stretch>
            <a:fillRect/>
          </a:stretch>
        </p:blipFill>
        <p:spPr bwMode="auto">
          <a:xfrm>
            <a:off x="250825" y="5516563"/>
            <a:ext cx="3673475" cy="901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700</TotalTime>
  <Words>364</Words>
  <Application>Microsoft Office PowerPoint</Application>
  <PresentationFormat>Экран (4:3)</PresentationFormat>
  <Paragraphs>69</Paragraphs>
  <Slides>15</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15</vt:i4>
      </vt:variant>
    </vt:vector>
  </HeadingPairs>
  <TitlesOfParts>
    <vt:vector size="19" baseType="lpstr">
      <vt:lpstr>Calibri</vt:lpstr>
      <vt:lpstr>Arial</vt:lpstr>
      <vt:lpstr>Times New Roman</vt:lpstr>
      <vt:lpstr>Тема Office</vt:lpstr>
      <vt:lpstr>  Відділ освіти, молоді та спорту Красилівської міської ради  Красилівська ЗОШ I-III ст. №4 ім. П. Кізюна  Всеукраїнський  інтерактивний конкурс  «МАН-Юніор Дослідник»   Номінація: історик-юніор  </vt:lpstr>
      <vt:lpstr>Слайд 2</vt:lpstr>
      <vt:lpstr>Слайд 3</vt:lpstr>
      <vt:lpstr>Слайд 4</vt:lpstr>
      <vt:lpstr>Слайд 5</vt:lpstr>
      <vt:lpstr>Слайд 6</vt:lpstr>
      <vt:lpstr>Основною низкою історіографічних праць, у яких розкривається  стан та розвиток грошових емісій Україні, є дослідження таких вітчизняних науковців: А.Бадаєва, А.Вараниці, П.Гай-Нижника, М.Дмитрієнко, С.Кульчицького, Р.Тхоржевського, Р.Шуста, В.Ющенка. Значну цінність становить публікація дослідника із української діаспори М. Гнатишака про історію грошових знаків та їхні описи. Важливою для дослідження виявилась робота мемуарного характеру  Б.Мартоса.  Також українські гроші, емітовані в ці  роки є предметом вивчення спеціальних історичних дисциплін, нумізматики, боністики та філателії, тож ми також використовували філателістичні каталоги.</vt:lpstr>
      <vt:lpstr>Слайд 8</vt:lpstr>
      <vt:lpstr>Слайд 9</vt:lpstr>
      <vt:lpstr>Слайд 10</vt:lpstr>
      <vt:lpstr>Слайд 11</vt:lpstr>
      <vt:lpstr>Слайд 12</vt:lpstr>
      <vt:lpstr>Слайд 13</vt:lpstr>
      <vt:lpstr>Слайд 14</vt:lpstr>
      <vt:lpstr>Слайд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Всеукраїнський інтерактивний конкурс "МАН-Юніор Дослідник"</dc:title>
  <dc:creator>User</dc:creator>
  <cp:lastModifiedBy>ИРА</cp:lastModifiedBy>
  <cp:revision>78</cp:revision>
  <dcterms:created xsi:type="dcterms:W3CDTF">2019-04-11T07:19:16Z</dcterms:created>
  <dcterms:modified xsi:type="dcterms:W3CDTF">2019-04-19T17:44:58Z</dcterms:modified>
</cp:coreProperties>
</file>