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58" r:id="rId6"/>
    <p:sldId id="265" r:id="rId7"/>
    <p:sldId id="260" r:id="rId8"/>
    <p:sldId id="266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15000" contrast="3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9572" y="1844824"/>
            <a:ext cx="8305800" cy="1699556"/>
          </a:xfrm>
        </p:spPr>
        <p:txBody>
          <a:bodyPr/>
          <a:lstStyle/>
          <a:p>
            <a:r>
              <a:rPr lang="uk-UA" sz="4000" dirty="0" smtClean="0">
                <a:solidFill>
                  <a:schemeClr val="bg1"/>
                </a:solidFill>
              </a:rPr>
              <a:t>Тема</a:t>
            </a:r>
            <a:r>
              <a:rPr lang="ru-RU" sz="40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uk-UA" sz="4000" dirty="0" smtClean="0">
                <a:solidFill>
                  <a:schemeClr val="bg1"/>
                </a:solidFill>
              </a:rPr>
              <a:t>Історія родини – історія країни</a:t>
            </a:r>
            <a:endParaRPr lang="ru-RU" sz="40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305800" cy="857256"/>
          </a:xfrm>
        </p:spPr>
        <p:txBody>
          <a:bodyPr/>
          <a:lstStyle/>
          <a:p>
            <a:r>
              <a:rPr lang="uk-UA" dirty="0" smtClean="0"/>
              <a:t>Історик –Юніор Дослідник</a:t>
            </a:r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428860" y="5424887"/>
            <a:ext cx="6286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Роботу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виконав: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Курин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Костянти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Михайлович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учень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класу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Торуньської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ЗОШ  І-ІІІ ступенів,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вихованець гуртків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Міжгірського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РЦПО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27000" contrast="5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Історичні фільми про Україну\вірний син Карпатської землі\матеріали для фільму\картинки про Карпатську Україну\Карпатська_Украї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0"/>
            <a:ext cx="5537842" cy="4184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3" y="3000372"/>
            <a:ext cx="9144064" cy="3381378"/>
          </a:xfrm>
        </p:spPr>
        <p:txBody>
          <a:bodyPr/>
          <a:lstStyle/>
          <a:p>
            <a:pPr algn="just" eaLnBrk="1" hangingPunct="1">
              <a:defRPr/>
            </a:pPr>
            <a:r>
              <a:rPr lang="uk-UA" sz="2800" dirty="0" smtClean="0"/>
              <a:t> </a:t>
            </a:r>
            <a:r>
              <a:rPr lang="uk-UA" sz="2400" b="1" dirty="0" smtClean="0">
                <a:solidFill>
                  <a:schemeClr val="bg1"/>
                </a:solidFill>
                <a:latin typeface="Monotype Corsiva" pitchFamily="66" charset="0"/>
              </a:rPr>
              <a:t>І все ж перед  Богом схилю я коліна</a:t>
            </a:r>
          </a:p>
          <a:p>
            <a:pPr algn="just" eaLnBrk="1" hangingPunct="1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Monotype Corsiva" pitchFamily="66" charset="0"/>
              </a:rPr>
              <a:t>За те, що Вкраїна Карпатська була,</a:t>
            </a:r>
          </a:p>
          <a:p>
            <a:pPr algn="just" eaLnBrk="1" hangingPunct="1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Monotype Corsiva" pitchFamily="66" charset="0"/>
              </a:rPr>
              <a:t>Що є на планеті Карпатська  Вкраїна,-</a:t>
            </a:r>
          </a:p>
          <a:p>
            <a:pPr algn="just" eaLnBrk="1" hangingPunct="1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Monotype Corsiva" pitchFamily="66" charset="0"/>
              </a:rPr>
              <a:t>Любім її, браття, вона ще мала.</a:t>
            </a:r>
          </a:p>
          <a:p>
            <a:pPr algn="just" eaLnBrk="1" hangingPunct="1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Monotype Corsiva" pitchFamily="66" charset="0"/>
              </a:rPr>
              <a:t>Любім не за гроші й за сині волошки,</a:t>
            </a:r>
          </a:p>
          <a:p>
            <a:pPr algn="just" eaLnBrk="1" hangingPunct="1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Monotype Corsiva" pitchFamily="66" charset="0"/>
              </a:rPr>
              <a:t>А просто за те, що вона у нас є</a:t>
            </a:r>
          </a:p>
          <a:p>
            <a:pPr algn="just" eaLnBrk="1" hangingPunct="1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Monotype Corsiva" pitchFamily="66" charset="0"/>
              </a:rPr>
              <a:t>Стоїть наодинці із Богом Волошин,</a:t>
            </a:r>
          </a:p>
          <a:p>
            <a:pPr algn="just" eaLnBrk="1" hangingPunct="1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Monotype Corsiva" pitchFamily="66" charset="0"/>
              </a:rPr>
              <a:t> І Бог до Вкраїни обличчям встає.</a:t>
            </a:r>
            <a:endParaRPr lang="ru-RU" sz="2400" b="1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E:\Історичні фільми про Україну\вірний син Карпатської землі\матеріали для фільму\картинки про Карпатську Україну\111111162555170835_f0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3" y="285728"/>
            <a:ext cx="2275511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Марина\Downloads\images (7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071942"/>
            <a:ext cx="1982429" cy="256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97593"/>
            <a:ext cx="8352928" cy="50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Актуальність даної теми очевидна, оскільки не так давно – 80 років тому на крихітній частині розділеної тоді між різними державними утвореннями української землі, здійснилася заповітна мрія українців – створення своєї держави. 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Із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здобуттям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незалежності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України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постала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проблема 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дійсно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реально, з 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використанням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національної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ідеї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, нового 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бачення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історії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для 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виховання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патріотизму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в 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молоді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розглядати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прикладі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здобутків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Карпатської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України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b="1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91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6596"/>
            <a:ext cx="84249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uk-UA" sz="2800" b="1" dirty="0">
                <a:latin typeface="Times New Roman"/>
                <a:ea typeface="Calibri"/>
                <a:cs typeface="Times New Roman"/>
              </a:rPr>
              <a:t>Перед собою я поставив такі </a:t>
            </a:r>
            <a:endParaRPr lang="uk-UA" sz="2800" b="1" dirty="0" smtClean="0">
              <a:latin typeface="Times New Roman"/>
              <a:ea typeface="Calibri"/>
              <a:cs typeface="Times New Roman"/>
            </a:endParaRPr>
          </a:p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uk-UA" sz="2800" b="1" dirty="0" smtClean="0">
                <a:latin typeface="Times New Roman"/>
                <a:ea typeface="Calibri"/>
                <a:cs typeface="Times New Roman"/>
              </a:rPr>
              <a:t>мету </a:t>
            </a:r>
            <a:r>
              <a:rPr lang="uk-UA" sz="2800" b="1" dirty="0">
                <a:latin typeface="Times New Roman"/>
                <a:ea typeface="Calibri"/>
                <a:cs typeface="Times New Roman"/>
              </a:rPr>
              <a:t>і завдання роботи: </a:t>
            </a:r>
            <a:endParaRPr lang="uk-UA" sz="2800" b="1" dirty="0" smtClean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описати </a:t>
            </a:r>
            <a:r>
              <a:rPr lang="uk-UA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процес становлення незалежності Карпатської </a:t>
            </a:r>
            <a:r>
              <a:rPr lang="uk-UA" sz="2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України;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охарактеризувати </a:t>
            </a:r>
            <a:r>
              <a:rPr lang="uk-UA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маловідомі факти з діяльності гарнізону Організації народної оборони «Карпатська Січ» у селі </a:t>
            </a:r>
            <a:r>
              <a:rPr lang="uk-UA" sz="2000" b="1" dirty="0" err="1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Торунь</a:t>
            </a:r>
            <a:r>
              <a:rPr lang="uk-UA" sz="2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проаналізувати </a:t>
            </a:r>
            <a:r>
              <a:rPr lang="uk-UA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спогади героя Карпатської України – </a:t>
            </a:r>
            <a:r>
              <a:rPr lang="uk-UA" sz="20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Елеміра</a:t>
            </a:r>
            <a:r>
              <a:rPr lang="uk-UA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Медвідя про роль молодого покоління у державотворчому процесі та участь у битві з угорськими військами на Красному полі; </a:t>
            </a:r>
            <a:endParaRPr lang="uk-UA" sz="2000" b="1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виховувати </a:t>
            </a:r>
            <a:r>
              <a:rPr lang="uk-UA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почуття гордості та патріотизму за величну, але трагічну історію Карпатської України, </a:t>
            </a:r>
            <a:endParaRPr lang="uk-UA" sz="2000" b="1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систематизувати </a:t>
            </a:r>
            <a:r>
              <a:rPr lang="uk-UA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і передати всі експонати до шкільного музею.</a:t>
            </a:r>
            <a:endParaRPr lang="ru-RU" sz="1600" b="1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711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1000" contrast="-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357430"/>
            <a:ext cx="4686300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2571736" y="285728"/>
            <a:ext cx="3857652" cy="7397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Карпатська</a:t>
            </a:r>
            <a:r>
              <a:rPr lang="ru-RU" sz="1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1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Україна</a:t>
            </a:r>
            <a:r>
              <a:rPr lang="ru-RU" sz="1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-4081463" y="1301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-4081463" y="1301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-4081463" y="208756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-4081463" y="2633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14282" y="928670"/>
            <a:ext cx="87154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uk-UA" sz="1200" b="1" i="1" dirty="0">
                <a:solidFill>
                  <a:schemeClr val="bg1"/>
                </a:solidFill>
              </a:rPr>
              <a:t> </a:t>
            </a:r>
            <a:r>
              <a:rPr lang="uk-UA" b="1" i="1" dirty="0">
                <a:solidFill>
                  <a:schemeClr val="bg1"/>
                </a:solidFill>
              </a:rPr>
              <a:t>(до 1938: Підкарпатська Русь) — офіційна назва автономної республіки у складі </a:t>
            </a:r>
            <a:r>
              <a:rPr lang="uk-UA" b="1" i="1" dirty="0" err="1">
                <a:solidFill>
                  <a:schemeClr val="bg1"/>
                </a:solidFill>
              </a:rPr>
              <a:t>Чехо-Словаччини</a:t>
            </a:r>
            <a:r>
              <a:rPr lang="uk-UA" b="1" i="1" dirty="0">
                <a:solidFill>
                  <a:schemeClr val="bg1"/>
                </a:solidFill>
              </a:rPr>
              <a:t> в 1938—1939 рр., Української незалежної держави на Закарпатті в березні 1939 </a:t>
            </a:r>
            <a:r>
              <a:rPr lang="uk-UA" b="1" i="1" dirty="0" smtClean="0">
                <a:solidFill>
                  <a:schemeClr val="bg1"/>
                </a:solidFill>
              </a:rPr>
              <a:t>р.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Назва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неофіційно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вживалася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і</a:t>
            </a:r>
            <a:r>
              <a:rPr lang="ru-RU" b="1" i="1" dirty="0">
                <a:solidFill>
                  <a:schemeClr val="bg1"/>
                </a:solidFill>
              </a:rPr>
              <a:t> до 1938 року</a:t>
            </a:r>
            <a:r>
              <a:rPr lang="uk-UA" b="1" i="1" dirty="0">
                <a:solidFill>
                  <a:schemeClr val="bg1"/>
                </a:solidFill>
              </a:rPr>
              <a:t>,</a:t>
            </a:r>
            <a:r>
              <a:rPr lang="ru-RU" b="1" i="1" dirty="0">
                <a:solidFill>
                  <a:schemeClr val="bg1"/>
                </a:solidFill>
              </a:rPr>
              <a:t> для </a:t>
            </a:r>
            <a:r>
              <a:rPr lang="ru-RU" b="1" i="1" dirty="0" err="1">
                <a:solidFill>
                  <a:schemeClr val="bg1"/>
                </a:solidFill>
              </a:rPr>
              <a:t>означення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території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теперішнього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Закарпат</a:t>
            </a:r>
            <a:r>
              <a:rPr lang="uk-UA" b="1" i="1" dirty="0" err="1">
                <a:solidFill>
                  <a:schemeClr val="bg1"/>
                </a:solidFill>
              </a:rPr>
              <a:t>тя</a:t>
            </a:r>
            <a:r>
              <a:rPr lang="uk-UA" b="1" i="1" dirty="0">
                <a:solidFill>
                  <a:schemeClr val="bg1"/>
                </a:solidFill>
              </a:rPr>
              <a:t>. </a:t>
            </a:r>
            <a:endParaRPr lang="ru-RU" i="1" dirty="0">
              <a:solidFill>
                <a:schemeClr val="bg1"/>
              </a:solidFill>
            </a:endParaRPr>
          </a:p>
          <a:p>
            <a:pPr eaLnBrk="0" hangingPunct="0"/>
            <a:endParaRPr lang="ru-RU" dirty="0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-4081463" y="3538538"/>
            <a:ext cx="116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1200"/>
              <a:t>                       </a:t>
            </a:r>
            <a:endParaRPr lang="uk-UA" sz="1800"/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-4081463" y="3802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-4081463" y="3951288"/>
            <a:ext cx="309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1200"/>
              <a:t>                                                                    </a:t>
            </a:r>
            <a:endParaRPr lang="uk-UA" sz="1800"/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-4081463" y="4364038"/>
            <a:ext cx="569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1200"/>
              <a:t>         </a:t>
            </a:r>
            <a:endParaRPr lang="uk-UA" sz="1800"/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214282" y="5143512"/>
            <a:ext cx="87154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chemeClr val="bg1"/>
                </a:solidFill>
                <a:latin typeface="Times New Roman" pitchFamily="18" charset="0"/>
              </a:rPr>
              <a:t>Територія Закарпаття розташована на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</a:rPr>
              <a:t>крайньому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</a:rPr>
              <a:t>південному заході України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</a:rPr>
              <a:t>Займає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</a:rPr>
              <a:t>Південно-західну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</a:rPr>
              <a:t>частину Східних Карпат та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</a:rPr>
              <a:t>Північно-східну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</a:rPr>
              <a:t>частину </a:t>
            </a:r>
            <a:r>
              <a:rPr lang="uk-UA" b="1" dirty="0" err="1">
                <a:solidFill>
                  <a:schemeClr val="bg1"/>
                </a:solidFill>
                <a:latin typeface="Times New Roman" pitchFamily="18" charset="0"/>
              </a:rPr>
              <a:t>Середньодунайської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</a:rPr>
              <a:t>низовини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</a:rPr>
              <a:t>, яка заходить сюди по р. Тисі та її притоках.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</a:rPr>
              <a:t>Територія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</a:rPr>
              <a:t>краю складає 12,8 тис. </a:t>
            </a:r>
            <a:r>
              <a:rPr lang="uk-UA" b="1" dirty="0" err="1">
                <a:solidFill>
                  <a:schemeClr val="bg1"/>
                </a:solidFill>
                <a:latin typeface="Times New Roman" pitchFamily="18" charset="0"/>
              </a:rPr>
              <a:t>кв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uk-UA" b="1" dirty="0" err="1">
                <a:solidFill>
                  <a:schemeClr val="bg1"/>
                </a:solidFill>
                <a:latin typeface="Times New Roman" pitchFamily="18" charset="0"/>
              </a:rPr>
              <a:t>.км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</a:rPr>
              <a:t>. Населення - близько 1,2 млн. чол. 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4929190" y="2786058"/>
            <a:ext cx="421481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</a:t>
            </a:r>
            <a:r>
              <a:rPr lang="uk-UA" b="1" dirty="0">
                <a:solidFill>
                  <a:schemeClr val="bg1"/>
                </a:solidFill>
              </a:rPr>
              <a:t>АСНОВАНА </a:t>
            </a:r>
            <a:r>
              <a:rPr lang="uk-UA" b="1" dirty="0" smtClean="0">
                <a:solidFill>
                  <a:schemeClr val="bg1"/>
                </a:solidFill>
              </a:rPr>
              <a:t>–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22 </a:t>
            </a:r>
            <a:r>
              <a:rPr lang="ru-RU" b="1" dirty="0" err="1">
                <a:solidFill>
                  <a:schemeClr val="bg1"/>
                </a:solidFill>
              </a:rPr>
              <a:t>жовтня</a:t>
            </a:r>
            <a:r>
              <a:rPr lang="ru-RU" b="1" dirty="0">
                <a:solidFill>
                  <a:schemeClr val="bg1"/>
                </a:solidFill>
              </a:rPr>
              <a:t> 1938</a:t>
            </a:r>
            <a:r>
              <a:rPr lang="uk-UA" b="1" dirty="0">
                <a:solidFill>
                  <a:schemeClr val="bg1"/>
                </a:solidFill>
              </a:rPr>
              <a:t> р.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Н</a:t>
            </a:r>
            <a:r>
              <a:rPr lang="uk-UA" b="1" dirty="0">
                <a:solidFill>
                  <a:schemeClr val="bg1"/>
                </a:solidFill>
              </a:rPr>
              <a:t>ЕЗАЛЕЖНІСТЬ </a:t>
            </a:r>
            <a:r>
              <a:rPr lang="uk-UA" b="1" dirty="0" smtClean="0">
                <a:solidFill>
                  <a:schemeClr val="bg1"/>
                </a:solidFill>
              </a:rPr>
              <a:t>–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15 </a:t>
            </a:r>
            <a:r>
              <a:rPr lang="ru-RU" b="1" dirty="0" err="1">
                <a:solidFill>
                  <a:schemeClr val="bg1"/>
                </a:solidFill>
              </a:rPr>
              <a:t>березня</a:t>
            </a:r>
            <a:r>
              <a:rPr lang="ru-RU" b="1" dirty="0">
                <a:solidFill>
                  <a:schemeClr val="bg1"/>
                </a:solidFill>
              </a:rPr>
              <a:t> 1939</a:t>
            </a:r>
            <a:r>
              <a:rPr lang="uk-UA" b="1" dirty="0">
                <a:solidFill>
                  <a:schemeClr val="bg1"/>
                </a:solidFill>
              </a:rPr>
              <a:t> р.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</a:t>
            </a:r>
            <a:r>
              <a:rPr lang="uk-UA" b="1" dirty="0">
                <a:solidFill>
                  <a:schemeClr val="bg1"/>
                </a:solidFill>
              </a:rPr>
              <a:t>РИПИНИЛА ІСНУВАННЯ </a:t>
            </a:r>
            <a:r>
              <a:rPr lang="uk-UA" b="1" dirty="0" smtClean="0">
                <a:solidFill>
                  <a:schemeClr val="bg1"/>
                </a:solidFill>
              </a:rPr>
              <a:t>– </a:t>
            </a:r>
          </a:p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кінець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травня</a:t>
            </a:r>
            <a:r>
              <a:rPr lang="ru-RU" b="1" dirty="0">
                <a:solidFill>
                  <a:schemeClr val="bg1"/>
                </a:solidFill>
              </a:rPr>
              <a:t> 1939</a:t>
            </a:r>
            <a:r>
              <a:rPr lang="uk-UA" b="1" dirty="0">
                <a:solidFill>
                  <a:schemeClr val="bg1"/>
                </a:solidFill>
              </a:rPr>
              <a:t> р.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204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95" grpId="0"/>
      <p:bldP spid="20506" grpId="0"/>
      <p:bldP spid="205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2000" contras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500694" y="214290"/>
            <a:ext cx="333020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</a:rPr>
              <a:t>ЗБРОЙНІ СИЛИ - </a:t>
            </a:r>
            <a:r>
              <a:rPr lang="uk-UA" sz="1600" b="1" dirty="0">
                <a:solidFill>
                  <a:schemeClr val="bg1"/>
                </a:solidFill>
              </a:rPr>
              <a:t>Карпатська Січ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18"/>
            <a:ext cx="4518053" cy="260741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55650" y="115888"/>
            <a:ext cx="40147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Українські січовики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5072066" y="1928802"/>
            <a:ext cx="385765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just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</a:rPr>
              <a:t>Карпатська Січ (Організація </a:t>
            </a:r>
            <a:r>
              <a:rPr lang="uk-UA" dirty="0">
                <a:solidFill>
                  <a:srgbClr val="000066"/>
                </a:solidFill>
                <a:latin typeface="Times New Roman" pitchFamily="18" charset="0"/>
              </a:rPr>
              <a:t>Народної Оборони Карпатська </a:t>
            </a:r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</a:rPr>
              <a:t>Січ) організація </a:t>
            </a:r>
            <a:r>
              <a:rPr lang="uk-UA" dirty="0">
                <a:solidFill>
                  <a:srgbClr val="000066"/>
                </a:solidFill>
                <a:latin typeface="Times New Roman" pitchFamily="18" charset="0"/>
              </a:rPr>
              <a:t>на Закарпатті </a:t>
            </a:r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</a:rPr>
              <a:t>військова організація в 1938-1939 </a:t>
            </a:r>
            <a:r>
              <a:rPr lang="uk-UA" dirty="0" err="1">
                <a:solidFill>
                  <a:srgbClr val="000066"/>
                </a:solidFill>
                <a:latin typeface="Times New Roman" pitchFamily="18" charset="0"/>
              </a:rPr>
              <a:t>pp</a:t>
            </a:r>
            <a:r>
              <a:rPr lang="uk-UA" dirty="0">
                <a:solidFill>
                  <a:srgbClr val="000066"/>
                </a:solidFill>
                <a:latin typeface="Times New Roman" pitchFamily="18" charset="0"/>
              </a:rPr>
              <a:t>., оформлена в листопаді 1938 з утвореної у вересні націоналістами </a:t>
            </a:r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</a:rPr>
              <a:t>Української Національної </a:t>
            </a:r>
            <a:r>
              <a:rPr lang="uk-UA" dirty="0">
                <a:solidFill>
                  <a:srgbClr val="000066"/>
                </a:solidFill>
                <a:latin typeface="Times New Roman" pitchFamily="18" charset="0"/>
              </a:rPr>
              <a:t>Оборони. </a:t>
            </a:r>
            <a:endParaRPr lang="ru-RU" sz="28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34836" name="Picture 20" descr="karpatska_sich_tank_2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000504"/>
            <a:ext cx="3264146" cy="210345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3643306" y="6143644"/>
            <a:ext cx="35893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</a:rPr>
              <a:t>  Єдиний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</a:rPr>
              <a:t>танк Карпатської Січі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E:\Історичні фільми про Україну\вірний син Карпатської землі\матеріали для фільму\картинки про Карпатську Україну\hq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71480"/>
            <a:ext cx="2928926" cy="1298039"/>
          </a:xfrm>
          <a:prstGeom prst="rect">
            <a:avLst/>
          </a:prstGeom>
          <a:noFill/>
        </p:spPr>
      </p:pic>
      <p:pic>
        <p:nvPicPr>
          <p:cNvPr id="2051" name="Picture 3" descr="E:\Історичні фільми про Україну\вірний син Карпатської землі\матеріали для фільму\картинки про Карпатську Україну\si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4286256"/>
            <a:ext cx="1619207" cy="2175054"/>
          </a:xfrm>
          <a:prstGeom prst="rect">
            <a:avLst/>
          </a:prstGeom>
          <a:noFill/>
        </p:spPr>
      </p:pic>
      <p:pic>
        <p:nvPicPr>
          <p:cNvPr id="2052" name="Picture 4" descr="E:\Історичні фільми про Україну\вірний син Карпатської землі\матеріали для фільму\картинки про Карпатську Україну\b33a7c272fc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500438"/>
            <a:ext cx="2949396" cy="2256288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48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4" grpId="0"/>
      <p:bldP spid="34826" grpId="0"/>
      <p:bldP spid="348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05788" y="693462"/>
            <a:ext cx="8646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5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Найбільшою позицією стратегічного значення було село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Торунь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425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яке стало форпостом Карпатської України на півночі. </a:t>
            </a:r>
          </a:p>
          <a:p>
            <a:pPr marL="0" marR="0" lvl="0" indent="425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Захоплення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Торуня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уможливлювало легкий рух ворога в напрямі до Хуста.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85728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ДІЯЛЬНІСТЬ ГАРНІЗОНУ ОНОКС В ТОРУНІ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92880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У середині листопада 1938 р. до </a:t>
            </a:r>
            <a:r>
              <a:rPr lang="uk-UA" dirty="0" err="1" smtClean="0"/>
              <a:t>Торуня</a:t>
            </a:r>
            <a:r>
              <a:rPr lang="uk-UA" dirty="0" smtClean="0"/>
              <a:t> прибули січовики під командою інженера </a:t>
            </a:r>
            <a:r>
              <a:rPr lang="uk-UA" dirty="0" err="1" smtClean="0"/>
              <a:t>Волянського</a:t>
            </a:r>
            <a:r>
              <a:rPr lang="uk-UA" dirty="0" smtClean="0"/>
              <a:t>. Чисельність гарнізону становила 20-25 вояків.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429132"/>
            <a:ext cx="3000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Місце одного з боїв знаходилося під </a:t>
            </a:r>
            <a:r>
              <a:rPr lang="uk-UA" b="1" dirty="0" err="1" smtClean="0">
                <a:solidFill>
                  <a:schemeClr val="bg1"/>
                </a:solidFill>
              </a:rPr>
              <a:t>Торунем</a:t>
            </a:r>
            <a:r>
              <a:rPr lang="uk-UA" b="1" dirty="0" smtClean="0">
                <a:solidFill>
                  <a:schemeClr val="bg1"/>
                </a:solidFill>
              </a:rPr>
              <a:t>, 50 метрів від православної церкви па схід, на роздоріжжі </a:t>
            </a:r>
            <a:r>
              <a:rPr lang="uk-UA" b="1" dirty="0" err="1" smtClean="0">
                <a:solidFill>
                  <a:schemeClr val="bg1"/>
                </a:solidFill>
              </a:rPr>
              <a:t>Торунь-Лопушне</a:t>
            </a:r>
            <a:r>
              <a:rPr lang="uk-UA" b="1" dirty="0" smtClean="0">
                <a:solidFill>
                  <a:schemeClr val="bg1"/>
                </a:solidFill>
              </a:rPr>
              <a:t>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Марина\Downloads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743881"/>
            <a:ext cx="5473841" cy="3756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МЕДВІДЬ </a:t>
            </a:r>
            <a:r>
              <a:rPr lang="uk-UA" dirty="0" err="1" smtClean="0"/>
              <a:t>Елемір</a:t>
            </a:r>
            <a:r>
              <a:rPr lang="uk-UA" dirty="0" smtClean="0"/>
              <a:t> </a:t>
            </a:r>
            <a:r>
              <a:rPr lang="uk-UA" dirty="0" err="1" smtClean="0"/>
              <a:t>Мигальович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593430" cy="465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рден за заслуги ІІІ ступеня  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230" y="241972"/>
            <a:ext cx="4972346" cy="635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E:\Історичні фільми про Україну\вірний син Карпатської землі\матеріали для фільму\фото з сімейного архіву\грамота на 65-річницю Карпатської Україн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38636"/>
            <a:ext cx="3779912" cy="5039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9|1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366</TotalTime>
  <Words>485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Історик –Юніор Дослідник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МЕДВІДЬ Елемір Мигальович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MARINA-PC</cp:lastModifiedBy>
  <cp:revision>41</cp:revision>
  <dcterms:created xsi:type="dcterms:W3CDTF">2015-11-22T17:30:24Z</dcterms:created>
  <dcterms:modified xsi:type="dcterms:W3CDTF">2019-04-20T19:05:15Z</dcterms:modified>
</cp:coreProperties>
</file>