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82" r:id="rId5"/>
    <p:sldId id="283" r:id="rId6"/>
    <p:sldId id="310" r:id="rId7"/>
    <p:sldId id="284" r:id="rId8"/>
    <p:sldId id="305" r:id="rId9"/>
    <p:sldId id="285" r:id="rId10"/>
    <p:sldId id="317" r:id="rId11"/>
    <p:sldId id="286" r:id="rId12"/>
    <p:sldId id="299" r:id="rId13"/>
    <p:sldId id="306" r:id="rId14"/>
    <p:sldId id="307" r:id="rId15"/>
    <p:sldId id="312" r:id="rId16"/>
    <p:sldId id="296" r:id="rId17"/>
    <p:sldId id="301" r:id="rId18"/>
    <p:sldId id="297" r:id="rId19"/>
    <p:sldId id="315" r:id="rId20"/>
    <p:sldId id="31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5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7F38-7285-4CEE-AAE1-9B8AA814E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C9AFE-B772-4952-B217-8A0EC422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1F39B-693C-4ACE-9330-7CD1337B6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1DBAC-DC4E-4C97-8009-BE700979D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23ED-E2B6-484D-AD93-D7129D634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B0527-52F3-4175-9578-7FC436F56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E48E-2726-406A-BA8C-A6EB8E471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1725-676B-492E-96A8-92DE84AD5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AD15-B806-4702-B83C-9A5407F07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9FD7A-32A2-42C2-9133-0CBA040D5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B8C3-B612-4F1E-8E3D-5084F023D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2D256-21AA-42A1-B039-C5DD6ECBE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14CED4E-8306-4C29-91D9-4EFF68EAF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Wmv_3wdLhAhWEjosKHVA7COIQjRx6BAgBEAU&amp;url=http%3A%2F%2Fwww.uainfo.com%2Ftokmak%2Ftrotuarnaya-plitka&amp;psig=AOvVaw2lmo0hX05DIgowPzwbIoOj&amp;ust=1555431760096211" TargetMode="External"/><Relationship Id="rId2" Type="http://schemas.openxmlformats.org/officeDocument/2006/relationships/hyperlink" Target="http://poradumo.pp.ua/uploads/posts/2015-09/elodeya-kanadska-vlastivost-zmst-rozmnozhennya_172.jpe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VwJqoodrhAhXtyKYKHcwLBdgQjRx6BAgBEAU&amp;url=https%3A%2F%2Fwww.freepik.com%2Ffree-photos-vectors%2Fearth-worm&amp;psig=AOvVaw1lp5FtjkndfvVBRinJY8js&amp;ust=1555698070592292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12" Type="http://schemas.openxmlformats.org/officeDocument/2006/relationships/hyperlink" Target="https://www.google.com/url?sa=i&amp;rct=j&amp;q=&amp;esrc=s&amp;source=images&amp;cd=&amp;cad=rja&amp;uact=8&amp;ved=2ahUKEwiwte2gnNrhAhUy4aYKHerjC2kQjRx6BAgBEAU&amp;url=https%3A%2F%2Fsadgorod.in.ua%2Fsad%2F6-naybilsh-nebezpechnih-shkidnikiv-sadu%2F&amp;psig=AOvVaw2easUuytSxEmXuFpiGV0K4&amp;ust=1555696712795255" TargetMode="External"/><Relationship Id="rId2" Type="http://schemas.openxmlformats.org/officeDocument/2006/relationships/hyperlink" Target="https://www.google.com/url?sa=i&amp;rct=j&amp;q=&amp;esrc=s&amp;source=images&amp;cd=&amp;cad=rja&amp;uact=8&amp;ved=2ahUKEwjT3deJndrhAhWsw6YKHV3_A_0QjRx6BAgBEAU&amp;url=https%3A%2F%2Fsadogorod.xyz%2Fmokrytsia-komakha-abo-rakopodibne-nebezpechna-chy-vona-dlia-roslyn%2F&amp;psig=AOvVaw3BTHVBYj7gkGHPBmB41e5E&amp;ust=15556968431298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L4qq1m9rhAhW3wcQBHWCBCmYQjRx6BAgBEAU&amp;url=http%3A%2F%2Fzooexcurs.narod.ru%2Farthropoda%2Fmyriapoda.htm&amp;psig=AOvVaw3FYvfCYkuSfZP9ZvVA5UhD&amp;ust=1555696360396152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hyperlink" Target="https://www.google.com/url?sa=i&amp;rct=j&amp;q=&amp;esrc=s&amp;source=images&amp;cd=&amp;cad=rja&amp;uact=8&amp;ved=2ahUKEwi3uazamdrhAhUQxqYKHaL9D4oQjRx6BAgBEAU&amp;url=http%3A%2F%2Fformat.cn.ua%2Fnews%2Fchernigiv_bjudzhet_uchasti_2015_proekti_napisani%2F2015-09-20-1955&amp;psig=AOvVaw1N8Lvz6WtvZ8m1vAgn6k87&amp;ust=1555696085037458" TargetMode="External"/><Relationship Id="rId4" Type="http://schemas.openxmlformats.org/officeDocument/2006/relationships/hyperlink" Target="https://www.google.com/url?sa=i&amp;rct=j&amp;q=&amp;esrc=s&amp;source=images&amp;cd=&amp;cad=rja&amp;uact=8&amp;ved=2ahUKEwjlwPWgmdrhAhUu2aYKHTzBARUQjRx6BAgBEAU&amp;url=http%3A%2F%2Fvidpoviday.com%2Fyak-borotisya-zi-slimakami-na-gorodi-tilki-perevireni-metodi&amp;psig=AOvVaw2HY_mS8zNL4SdgZLNc_fzk&amp;ust=1555695854993464" TargetMode="Externa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/url?sa=i&amp;rct=j&amp;q=&amp;esrc=s&amp;source=images&amp;cd=&amp;cad=rja&amp;uact=8&amp;ved=2ahUKEwiE4fibxdzhAhXooosKHZQIB7AQjRx6BAgBEAU&amp;url=https%3A%2F%2Fpandia.ru%2Ftext%2F80%2F346%2F8850.php&amp;psig=AOvVaw3xJDuu1r3gfobRTvV_57AP&amp;ust=155577628312745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hyperlink" Target="https://www.google.com/url?sa=i&amp;rct=j&amp;q=&amp;esrc=s&amp;source=images&amp;cd=&amp;cad=rja&amp;uact=8&amp;ved=2ahUKEwjW8uTi3cDhAhXBpIsKHYPhCh4QjRx6BAgBEAU&amp;url=%2Furl%3Fsa%3Di%26rct%3Dj%26q%3D%26esrc%3Ds%26source%3Dimages%26cd%3D%26ved%3D%26url%3Dhttp%253A%252F%252Fphotogoroda.com%252Ffoto-496853-tokmak-zhd-vokzal.html%26psig%3DAOvVaw1bJXA5EVx5E81Jy96MjWzI%26ust%3D1554820901976865&amp;psig=AOvVaw1bJXA5EVx5E81Jy96MjWzI&amp;ust=15548209019768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google.com/url?sa=i&amp;rct=j&amp;q=&amp;esrc=s&amp;source=images&amp;cd=&amp;cad=rja&amp;uact=8&amp;ved=2ahUKEwiNnfjl38DhAhWImIsKHSS9Cm0QjRx6BAgBEAU&amp;url=http%3A%2F%2Fwww.pokovka.com.ua%2Fuk&amp;psig=AOvVaw0T-1Xru8EcNfXADxwHXJhb&amp;ust=1554821540834750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Gz-SGzdzhAhWKw4sKHdPQBicQjRx6BAgBEAU&amp;url=http%3A%2F%2F5fan.ru%2Fwievjob.php%3Fid%3D80574&amp;psig=AOvVaw2EPf8dGKgaSEvhM8Ic50ke&amp;ust=1555778552695365" TargetMode="External"/><Relationship Id="rId3" Type="http://schemas.openxmlformats.org/officeDocument/2006/relationships/oleObject" Target="../embeddings/__________Microsoft_Office_Excel1.xls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google.com/url?sa=i&amp;rct=j&amp;q=&amp;esrc=s&amp;source=images&amp;cd=&amp;cad=rja&amp;uact=8&amp;ved=2ahUKEwij_MWtzNzhAhVM_CoKHfCxDWUQjRx6BAgBEAU&amp;url=https%3A%2F%2Fobratske.ru%2Fnews%2Fbratsk-org%2F11957-bereza-idealnyi-indikator-ekologicheskogo-sostoianiia-sredy&amp;psig=AOvVaw3xJDuu1r3gfobRTvV_57AP&amp;ust=1555776283127452" TargetMode="External"/><Relationship Id="rId11" Type="http://schemas.openxmlformats.org/officeDocument/2006/relationships/image" Target="../media/image37.jpeg"/><Relationship Id="rId5" Type="http://schemas.openxmlformats.org/officeDocument/2006/relationships/oleObject" Target="../embeddings/__________Microsoft_Office_Excel3.xls"/><Relationship Id="rId10" Type="http://schemas.openxmlformats.org/officeDocument/2006/relationships/hyperlink" Target="https://www.google.com/url?sa=i&amp;rct=j&amp;q=&amp;esrc=s&amp;source=images&amp;cd=&amp;cad=rja&amp;uact=8&amp;ved=2ahUKEwiix8Tm2tzhAhWFxIsKHQgTCgcQjRx6BAgBEAU&amp;url=https%3A%2F%2Fvitusltd.ru%2Flek_vjunok.html&amp;psig=AOvVaw2wUsz-Vk5ENhM69mWiYAxm&amp;ust=1555782060602804" TargetMode="External"/><Relationship Id="rId4" Type="http://schemas.openxmlformats.org/officeDocument/2006/relationships/oleObject" Target="../embeddings/__________Microsoft_Office_Excel2.xls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w1O_s29zhAhWsxIsKHcA1CFEQjRx6BAgBEAU&amp;url=https%3A%2F%2Ffloristics.info%2Fua%2Fstatti%2Fsadivnitstvo%2F2184-rotiki-posadka-j-doglyad-viroshchuvannya-z-nasinnya.html&amp;psig=AOvVaw2mg9n3nqYZBJxsoZGtfbKG&amp;ust=1555782504406386" TargetMode="External"/><Relationship Id="rId3" Type="http://schemas.openxmlformats.org/officeDocument/2006/relationships/oleObject" Target="../embeddings/__________Microsoft_Office_Excel4.xls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google.com/url?sa=i&amp;rct=j&amp;q=&amp;esrc=s&amp;source=images&amp;cd=&amp;cad=rja&amp;uact=8&amp;ved=2ahUKEwiv69S529zhAhX0AxAIHWtKDR4QjRx6BAgBEAU&amp;url=https%3A%2F%2Fkira-2010.livejournal.com%2F73047.html&amp;psig=AOvVaw0mPl61CrT0i2em0KdM2UQH&amp;ust=1555782396111427" TargetMode="External"/><Relationship Id="rId11" Type="http://schemas.openxmlformats.org/officeDocument/2006/relationships/image" Target="../media/image42.jpeg"/><Relationship Id="rId5" Type="http://schemas.openxmlformats.org/officeDocument/2006/relationships/oleObject" Target="../embeddings/__________Microsoft_Office_Excel6.xls"/><Relationship Id="rId10" Type="http://schemas.openxmlformats.org/officeDocument/2006/relationships/hyperlink" Target="https://www.google.com/url?sa=i&amp;rct=j&amp;q=&amp;esrc=s&amp;source=images&amp;cd=&amp;cad=rja&amp;uact=8&amp;ved=2ahUKEwiE7_S_3NzhAhXnsosKHbttA58QjRx6BAgBEAU&amp;url=http%3A%2F%2Fwww.7nyan.ru%2Fproduct_72579.html&amp;psig=AOvVaw1yhBH48AP1bCL40cLd50hq&amp;ust=1555782680259813" TargetMode="External"/><Relationship Id="rId4" Type="http://schemas.openxmlformats.org/officeDocument/2006/relationships/oleObject" Target="../embeddings/__________Microsoft_Office_Excel5.xls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cad=rja&amp;uact=8&amp;ved=2ahUKEwi22fegmNrhAhWKwcQBHb_ACUMQjRx6BAgBEAU&amp;url=http%3A%2F%2Fcytoplazma.ru%2Fhrobaki%2Fdoshovy_hrobaki.html&amp;psig=AOvVaw1bRpwkql2SVUwePSE6lhIr&amp;ust=15556954135647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VwJqoodrhAhXtyKYKHcwLBdgQjRx6BAgBEAU&amp;url=https%3A%2F%2Fwww.freepik.com%2Ffree-photos-vectors%2Fearth-worm&amp;psig=AOvVaw1lp5FtjkndfvVBRinJY8js&amp;ust=1555698070592292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2ahUKEwjT3deJndrhAhWsw6YKHV3_A_0QjRx6BAgBEAU&amp;url=https%3A%2F%2Fsadogorod.xyz%2Fmokrytsia-komakha-abo-rakopodibne-nebezpechna-chy-vona-dlia-roslyn%2F&amp;psig=AOvVaw3BTHVBYj7gkGHPBmB41e5E&amp;ust=155569684312980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1.jpeg"/><Relationship Id="rId7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2ahUKEwjlwPWgmdrhAhUu2aYKHTzBARUQjRx6BAgBEAU&amp;url=http%3A%2F%2Fvidpoviday.com%2Fyak-borotisya-zi-slimakami-na-gorodi-tilki-perevireni-metodi&amp;psig=AOvVaw2HY_mS8zNL4SdgZLNc_fzk&amp;ust=15556958549934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22fegmNrhAhWKwcQBHb_ACUMQjRx6BAgBEAU&amp;url=http%3A%2F%2Fcytoplazma.ru%2Fhrobaki%2Fdoshovy_hrobaki.html&amp;psig=AOvVaw1bRpwkql2SVUwePSE6lhIr&amp;ust=1555695413564788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google.com/url?sa=i&amp;rct=j&amp;q=&amp;esrc=s&amp;source=images&amp;cd=&amp;cad=rja&amp;uact=8&amp;ved=2ahUKEwiL4qq1m9rhAhW3wcQBHWCBCmYQjRx6BAgBEAU&amp;url=http%3A%2F%2Fzooexcurs.narod.ru%2Farthropoda%2Fmyriapoda.htm&amp;psig=AOvVaw3FYvfCYkuSfZP9ZvVA5UhD&amp;ust=155569636039615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4.jpeg"/><Relationship Id="rId7" Type="http://schemas.openxmlformats.org/officeDocument/2006/relationships/image" Target="../media/image45.jpeg"/><Relationship Id="rId2" Type="http://schemas.openxmlformats.org/officeDocument/2006/relationships/hyperlink" Target="https://www.google.com/url?sa=i&amp;rct=j&amp;q=&amp;esrc=s&amp;source=images&amp;cd=&amp;cad=rja&amp;uact=8&amp;ved=2ahUKEwi3uazamdrhAhUQxqYKHaL9D4oQjRx6BAgBEAU&amp;url=http%3A%2F%2Fformat.cn.ua%2Fnews%2Fchernigiv_bjudzhet_uchasti_2015_proekti_napisani%2F2015-09-20-1955&amp;psig=AOvVaw1N8Lvz6WtvZ8m1vAgn6k87&amp;ust=15556960850374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Z46LOnNrhAhUx2aYKHaJdDhIQjRx6BAgBEAU&amp;url=http%3A%2F%2Fonetwoclick.ru%2Fp_18207&amp;psig=AOvVaw3BTHVBYj7gkGHPBmB41e5E&amp;ust=1555696843129806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google.com/url?sa=i&amp;rct=j&amp;q=&amp;esrc=s&amp;source=images&amp;cd=&amp;cad=rja&amp;uact=8&amp;ved=2ahUKEwiwte2gnNrhAhUy4aYKHerjC2kQjRx6BAgBEAU&amp;url=https%3A%2F%2Fsadgorod.in.ua%2Fsad%2F6-naybilsh-nebezpechnih-shkidnikiv-sadu%2F&amp;psig=AOvVaw2easUuytSxEmXuFpiGV0K4&amp;ust=155569671279525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n8LWawtLhAhWwAxAIHbNxCMcQjRx6BAgBEAU&amp;url=%2Furl%3Fsa%3Di%26rct%3Dj%26q%3D%26esrc%3Ds%26source%3Dimages%26cd%3D%26ved%3D%26url%3Dhttps%253A%252F%252Fpro.berdyansk.biz%252Fchto-predlagajut-na-berdjanskom-centralnom-rynke-k-nachalu-novogo-dachnogo-sezona%252F%26psig%3DAOvVaw2lmo0hX05DIgowPzwbIoOj%26ust%3D1555431760096211&amp;psig=AOvVaw2lmo0hX05DIgowPzwbIoOj&amp;ust=155543176009621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m/url?sa=i&amp;rct=j&amp;q=&amp;esrc=s&amp;source=images&amp;cd=&amp;cad=rja&amp;uact=8&amp;ved=2ahUKEwjVwJqoodrhAhXtyKYKHcwLBdgQjRx6BAgBEAU&amp;url=https%3A%2F%2Fwww.freepik.com%2Ffree-photos-vectors%2Fearth-worm&amp;psig=AOvVaw1lp5FtjkndfvVBRinJY8js&amp;ust=1555698070592292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jBs936w9zhAhWto4sKHYqXAqgQjRx6BAgBEAU&amp;url=https%3A%2F%2Fwww.bibliofond.ru%2Fview.aspx%3Fid%3D650250&amp;psig=AOvVaw2OCEAj1ighdRoIL5pVprgm&amp;ust=155577545699343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url?sa=i&amp;rct=j&amp;q=&amp;esrc=s&amp;source=images&amp;cd=&amp;cad=rja&amp;uact=8&amp;ved=2ahUKEwj4kLitqdrhAhUwxqYKHZ-_BwMQjRx6BAgBEAU&amp;url=https%3A%2F%2Fokartofane.ru%2Fvyrashhivanie%2Fborba-s-koloradskim-zhukom&amp;psig=AOvVaw2BBrhHbFxrZKlbACoOlAuN&amp;ust=1555700212476114" TargetMode="External"/><Relationship Id="rId2" Type="http://schemas.openxmlformats.org/officeDocument/2006/relationships/hyperlink" Target="https://www.google.com/url?sa=i&amp;rct=j&amp;q=&amp;esrc=s&amp;source=images&amp;cd=&amp;cad=rja&amp;uact=8&amp;ved=2ahUKEwikz7fnw9LhAhXulYsKHayzAa8QjRx6BAgBEAU&amp;url=http%3A%2F%2Fua.bizorg.su%2Fkujbyshevo-2-rg%2Frassada-tsvetov-r&amp;psig=AOvVaw2Hl-03LYb5SauVQVOoTegE&amp;ust=15554324261878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om/url?sa=i&amp;rct=j&amp;q=&amp;esrc=s&amp;source=images&amp;cd=&amp;cad=rja&amp;uact=8&amp;ved=2ahUKEwjT3deJndrhAhWsw6YKHV3_A_0QjRx6BAgBEAU&amp;url=https%3A%2F%2Fsadogorod.xyz%2Fmokrytsia-komakha-abo-rakopodibne-nebezpechna-chy-vona-dlia-roslyn%2F&amp;psig=AOvVaw3BTHVBYj7gkGHPBmB41e5E&amp;ust=1555696843129806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2ahUKEwj8y7vRwtLhAhWDxIsKHWrFCVoQjRx6BAgBEAU&amp;url=https%3A%2F%2Fspecteh-sam.speczakaz.info%2Flevel1%2Frenting%2F%26serv%3D106%26city%3D4912&amp;psig=AOvVaw2lmo0hX05DIgowPzwbIoOj&amp;ust=15554317600962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rct=j&amp;q=&amp;esrc=s&amp;source=images&amp;cd=&amp;cad=rja&amp;uact=8&amp;ved=2ahUKEwjBs936w9zhAhWto4sKHYqXAqgQjRx6BAgBEAU&amp;url=https%3A%2F%2Fwww.bibliofond.ru%2Fview.aspx%3Fid%3D650250&amp;psig=AOvVaw2OCEAj1ighdRoIL5pVprgm&amp;ust=155577545699343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22fegmNrhAhWKwcQBHb_ACUMQjRx6BAgBEAU&amp;url=http%3A%2F%2Fcytoplazma.ru%2Fhrobaki%2Fdoshovy_hrobaki.html&amp;psig=AOvVaw1bRpwkql2SVUwePSE6lhIr&amp;ust=1555695413564788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ved=2ahUKEwiJzsvxw9LhAhUylosKHc_qB8MQjRx6BAgBEAU&amp;url=http%3A%2F%2Fua.bizorg.su%2Fguljajpole-rg%2Fsemena-ukropa-r&amp;psig=AOvVaw2Hl-03LYb5SauVQVOoTegE&amp;ust=15554324261878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c6uLKoNrhAhWwy6YKHerYBDEQjRx6BAgBEAU&amp;url=https%3A%2F%2Fsadogorod.xyz%2Fmokrytsia-komakha-abo-rakopodibne-nebezpechna-chy-vona-dlia-roslyn%2F&amp;psig=AOvVaw3BTHVBYj7gkGHPBmB41e5E&amp;ust=1555696843129806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2ahUKEwjb_KTBxNLhAhUjpYsKHZxZDaUQjRx6BAgBEAU&amp;url=https%3A%2F%2Fwww.olx.ua%2Fdom-i-sad%2Fsad-ogorod%2Fq-%25D1%2581%25D0%25B5%25D0%25BC%25D0%25B5%25D0%25BD%25D0%25B0.%2F%3Fpage%3D35&amp;psig=AOvVaw3R0wz3rbp8czFP_cTaCqZn&amp;ust=1555432619349056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vqIiz48DhAhXIwosKHYyXAysQjRx6BAgBEAU&amp;url=%2Furl%3Fsa%3Di%26rct%3Dj%26q%3D%26esrc%3Ds%26source%3Dimages%26cd%3D%26ved%3D%26url%3Dhttp%253A%252F%252Fherbology8.blogspot.com%252F2015%252F11%252Fblog-post_39.html%26psig%3DAOvVaw0cUjGIbjgVbbkQ2mKb6EDE%26ust%3D1554822505564903&amp;psig=AOvVaw0cUjGIbjgVbbkQ2mKb6EDE&amp;ust=1554822505564903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hyperlink" Target="https://www.google.com/url?sa=i&amp;rct=j&amp;q=&amp;esrc=s&amp;source=images&amp;cd=&amp;cad=rja&amp;uact=8&amp;ved=2ahUKEwjSvaKC5MDhAhXE-ioKHTTfBuEQjRx6BAgBEAU&amp;url=https%3A%2F%2Ffloristics.info%2Fru%2Fstati%2Fsadovodstvo%2F2071-petuniya-posadka-ukhod-vyrashchivanie-iz-semyan.html&amp;psig=AOvVaw0G3PvZP8OyMDS-AaO-lPD8&amp;ust=1554822644468919" TargetMode="External"/><Relationship Id="rId2" Type="http://schemas.openxmlformats.org/officeDocument/2006/relationships/hyperlink" Target="https://www.google.com/url?sa=i&amp;rct=j&amp;q=&amp;esrc=s&amp;source=images&amp;cd=&amp;cad=rja&amp;uact=8&amp;ved=2ahUKEwjL8aS04sDhAhVixIsKHaVNBO4QjRx6BAgBEAU&amp;url=https%3A%2F%2Ftreespk.com%2Fcatalog%2Fproducts%2Fthe_seeds%2F&amp;psig=AOvVaw1OV3chI-S1u8q56qaLveGC&amp;ust=15548222054920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iA9r6Y48DhAhVdAhAIHSNnCWEQjRx6BAgBEAU&amp;url=http%3A%2F%2Fgusi.in.ua%2Fkvitka-salviya-pravyla-posadky-ta-doglyad.html&amp;psig=AOvVaw0tswd7V55Pi8Cwwedw9WSH&amp;ust=1554822416055529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s://www.google.com/url?sa=i&amp;rct=j&amp;q=&amp;esrc=s&amp;source=images&amp;cd=&amp;cad=rja&amp;uact=8&amp;ved=2ahUKEwj9u5TV48DhAhUbi8MKHZ6_BY4QjRx6BAgBEAU&amp;url=https%3A%2F%2Ffloristics.info%2Fua%2Fstatti%2Fsadivnitstvo%2F2184-rotiki-posadka-j-doglyad-viroshchuvannya-z-nasinnya.html&amp;psig=AOvVaw2-e4yfR5bwMSd_Un5WDEgo&amp;ust=1554822573472746" TargetMode="External"/><Relationship Id="rId4" Type="http://schemas.openxmlformats.org/officeDocument/2006/relationships/hyperlink" Target="https://www.google.com/url?sa=i&amp;rct=j&amp;q=&amp;esrc=s&amp;source=images&amp;cd=&amp;cad=rja&amp;uact=8&amp;ved=2ahUKEwjhzODY4sDhAhVpsosKHYaAAhcQjRx6BAgBEAU&amp;url=http%3A%2F%2Flogoworks.narod.ru%2Frandom.html&amp;psig=AOvVaw1OV3chI-S1u8q56qaLveGC&amp;ust=1554822205492059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1628775"/>
            <a:ext cx="88931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3200"/>
          </a:p>
          <a:p>
            <a:endParaRPr lang="uk-UA" sz="3200"/>
          </a:p>
          <a:p>
            <a:endParaRPr lang="uk-UA" sz="3200"/>
          </a:p>
          <a:p>
            <a:endParaRPr lang="uk-UA" sz="3200"/>
          </a:p>
          <a:p>
            <a:endParaRPr lang="uk-UA" sz="3200"/>
          </a:p>
          <a:p>
            <a:endParaRPr lang="ru-RU" sz="32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23850" y="223838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>
              <a:solidFill>
                <a:srgbClr val="FF3300"/>
              </a:solidFill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611188" y="4762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 b="1">
              <a:solidFill>
                <a:schemeClr val="tx2"/>
              </a:solidFill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971550" y="908050"/>
            <a:ext cx="6985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6600"/>
                </a:solidFill>
                <a:latin typeface="Times New Roman" pitchFamily="18" charset="0"/>
              </a:rPr>
              <a:t>Екологічний проект</a:t>
            </a:r>
          </a:p>
          <a:p>
            <a:r>
              <a:rPr lang="uk-UA" b="1">
                <a:solidFill>
                  <a:srgbClr val="006600"/>
                </a:solidFill>
                <a:latin typeface="Times New Roman" pitchFamily="18" charset="0"/>
              </a:rPr>
              <a:t>на тему</a:t>
            </a:r>
            <a:r>
              <a:rPr lang="uk-UA" sz="2800" b="1">
                <a:solidFill>
                  <a:srgbClr val="006600"/>
                </a:solidFill>
                <a:latin typeface="Times New Roman" pitchFamily="18" charset="0"/>
              </a:rPr>
              <a:t>:”Комплексна біоіндикація  якості міської екосистеми  за  квітковими рослинами  та безхребетними тваринами “</a:t>
            </a:r>
            <a:endParaRPr lang="ru-RU" sz="28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3708400" y="3284538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>
                <a:latin typeface="Times New Roman" pitchFamily="18" charset="0"/>
              </a:rPr>
              <a:t>Автор проекту:Крикунова Анна, м.Токмак,Запорізької області</a:t>
            </a:r>
          </a:p>
          <a:p>
            <a:r>
              <a:rPr lang="uk-UA" sz="1800" b="1">
                <a:latin typeface="Times New Roman" pitchFamily="18" charset="0"/>
              </a:rPr>
              <a:t>Токмацька загальноосвітня школа І-ІІІ ступенів №2 Запорізької області, 10 клас</a:t>
            </a:r>
          </a:p>
          <a:p>
            <a:r>
              <a:rPr lang="uk-UA" sz="1800" b="1">
                <a:latin typeface="Times New Roman" pitchFamily="18" charset="0"/>
              </a:rPr>
              <a:t>.</a:t>
            </a:r>
          </a:p>
          <a:p>
            <a:r>
              <a:rPr lang="uk-UA" sz="1800" b="1">
                <a:latin typeface="Times New Roman" pitchFamily="18" charset="0"/>
              </a:rPr>
              <a:t>Науковий керівник:</a:t>
            </a:r>
            <a:r>
              <a:rPr lang="ru-RU" sz="1800" b="1">
                <a:latin typeface="Times New Roman" pitchFamily="18" charset="0"/>
              </a:rPr>
              <a:t> Борисова Наталія Анатоліївна, вчитель біології та екології, Токмацька загальноосвітня школа І-ІІІ ступенів №2  Запорізької області.</a:t>
            </a:r>
            <a:endParaRPr lang="uk-UA" sz="1800" b="1">
              <a:latin typeface="Times New Roman" pitchFamily="18" charset="0"/>
            </a:endParaRPr>
          </a:p>
        </p:txBody>
      </p:sp>
      <p:sp>
        <p:nvSpPr>
          <p:cNvPr id="4103" name="Rectangle 22"/>
          <p:cNvSpPr>
            <a:spLocks noChangeArrowheads="1"/>
          </p:cNvSpPr>
          <p:nvPr/>
        </p:nvSpPr>
        <p:spPr bwMode="auto">
          <a:xfrm>
            <a:off x="684213" y="0"/>
            <a:ext cx="7164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b="1">
                <a:solidFill>
                  <a:srgbClr val="006600"/>
                </a:solidFill>
                <a:latin typeface="Times New Roman" pitchFamily="18" charset="0"/>
              </a:rPr>
              <a:t>Всеукраїнський відкритий інтерактивний  </a:t>
            </a:r>
          </a:p>
          <a:p>
            <a:r>
              <a:rPr lang="az-Cyrl-AZ" b="1">
                <a:solidFill>
                  <a:srgbClr val="006600"/>
                </a:solidFill>
                <a:latin typeface="Times New Roman" pitchFamily="18" charset="0"/>
              </a:rPr>
              <a:t>конкурс</a:t>
            </a:r>
            <a:r>
              <a:rPr lang="en-US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az-Cyrl-AZ" b="1">
                <a:solidFill>
                  <a:srgbClr val="006600"/>
                </a:solidFill>
                <a:latin typeface="Times New Roman" pitchFamily="18" charset="0"/>
              </a:rPr>
              <a:t>«МАН-Юніор Дослідник» Номінація </a:t>
            </a:r>
            <a:r>
              <a:rPr lang="uk-UA" b="1">
                <a:solidFill>
                  <a:srgbClr val="006600"/>
                </a:solidFill>
                <a:latin typeface="Times New Roman" pitchFamily="18" charset="0"/>
              </a:rPr>
              <a:t> «Екологія»</a:t>
            </a:r>
            <a:endParaRPr lang="ru-RU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4104" name="AutoShape 24" descr="Елодея канадська – властивості, зміст, розмноженн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5" name="Picture 10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2845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6600"/>
                </a:solidFill>
                <a:latin typeface="Times New Roman" pitchFamily="18" charset="0"/>
              </a:rPr>
              <a:t>Об</a:t>
            </a:r>
            <a:r>
              <a:rPr lang="en-US" b="1" smtClean="0">
                <a:solidFill>
                  <a:srgbClr val="006600"/>
                </a:solidFill>
                <a:latin typeface="Times New Roman" pitchFamily="18" charset="0"/>
              </a:rPr>
              <a:t>’</a:t>
            </a:r>
            <a:r>
              <a:rPr lang="uk-UA" b="1" smtClean="0">
                <a:solidFill>
                  <a:srgbClr val="006600"/>
                </a:solidFill>
                <a:latin typeface="Times New Roman" pitchFamily="18" charset="0"/>
              </a:rPr>
              <a:t>єкти   дослідження</a:t>
            </a:r>
            <a:endParaRPr lang="ru-RU" smtClean="0"/>
          </a:p>
        </p:txBody>
      </p:sp>
      <p:pic>
        <p:nvPicPr>
          <p:cNvPr id="13315" name="Picture 59" descr="Картинки по запросу рівноногі   мокриці в грунті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276475"/>
            <a:ext cx="20161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7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557338"/>
            <a:ext cx="2520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9" descr="Картинки по запросу багатоніжки  павукоподібні  в грунті">
            <a:hlinkClick r:id="rId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795963" y="1341438"/>
            <a:ext cx="2771775" cy="1905000"/>
          </a:xfrm>
        </p:spPr>
      </p:pic>
      <p:pic>
        <p:nvPicPr>
          <p:cNvPr id="13318" name="Picture 61" descr="Похожее изображение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4149725"/>
            <a:ext cx="2703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6" descr="Картинки по запросу молюски равлики  в грунті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4076700"/>
            <a:ext cx="25209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8" descr="Похожее изображение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19475" y="4941888"/>
            <a:ext cx="18716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9750" y="3141663"/>
            <a:ext cx="14398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Слизун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650" y="5732463"/>
            <a:ext cx="14398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Равлик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938" y="4076700"/>
            <a:ext cx="14398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Мокриці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375" y="6381750"/>
            <a:ext cx="14398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Капустянка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3663" y="6092825"/>
            <a:ext cx="14398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Дощові черви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72225" y="3573463"/>
            <a:ext cx="1584325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Геофіли(багатоніжки)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056437" cy="3671887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</a:rPr>
              <a:t>На 1 етап</a:t>
            </a:r>
            <a:r>
              <a:rPr lang="uk-UA" sz="1800" smtClean="0">
                <a:latin typeface="Times New Roman" pitchFamily="18" charset="0"/>
              </a:rPr>
              <a:t>і дослідження мирозділили територію на 5 ділянок, де досліджувались листові пластинки слідуючих рослин:береза повисла,і трав</a:t>
            </a:r>
            <a:r>
              <a:rPr lang="en-US" sz="1800" smtClean="0">
                <a:latin typeface="Times New Roman" pitchFamily="18" charset="0"/>
              </a:rPr>
              <a:t>’</a:t>
            </a:r>
            <a:r>
              <a:rPr lang="uk-UA" sz="1800" smtClean="0">
                <a:latin typeface="Times New Roman" pitchFamily="18" charset="0"/>
              </a:rPr>
              <a:t>янисті –чорнобривці,березка польова,петунія гібридна, сальвія блискуча, ротики.Порівняли значення ФА берези та квіткових рослин.Дослідження проводиливь в 2015-2018 роках.Порівняльна характеристика значень ФА даних рослин дозволяє нам складати   варіаційниий  ряд  чутливості рослин до забруднення.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</a:rPr>
              <a:t>Метод “грунтової проби ”- використовується для оцінки екологічного стану  грунту за допомогою   безхребетних  тварин ,  які   в основному  живуть у грунті  або  проводять у ньому більшу частину життя.  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</a:rPr>
              <a:t> . Закладати  площадки біоіндикації  з  прикопками з розрахунку – 1 прикопка на площадці біоіндикації (площа площадки біоиндикації – 1 м</a:t>
            </a:r>
            <a:r>
              <a:rPr lang="ru-RU" sz="1800" baseline="30000" smtClean="0">
                <a:latin typeface="Times New Roman" pitchFamily="18" charset="0"/>
              </a:rPr>
              <a:t>2</a:t>
            </a:r>
            <a:r>
              <a:rPr lang="ru-RU" sz="1800" smtClean="0">
                <a:latin typeface="Times New Roman" pitchFamily="18" charset="0"/>
              </a:rPr>
              <a:t>); площа грунтової проби   – 0,25 х 0,25 х 0,25 м (глибина  організмів, які  зустрічаються  в грунті    приймається  та дорівнює 0,25 м).</a:t>
            </a:r>
          </a:p>
          <a:p>
            <a:pPr>
              <a:buFontTx/>
              <a:buNone/>
            </a:pPr>
            <a:endParaRPr lang="ru-RU" sz="1400" smtClean="0"/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250825" y="17811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 b="1">
              <a:latin typeface="Times New Roman" pitchFamily="18" charset="0"/>
            </a:endParaRP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755650" y="2060575"/>
            <a:ext cx="528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3203575" y="57340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2339975" y="1268413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4343" name="Заголовок 8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uk-UA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Хід експерименту</a:t>
            </a:r>
            <a:endParaRPr lang="ru-RU" b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9750" y="-11113"/>
            <a:ext cx="7129463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en-US" sz="1400">
              <a:ea typeface="TimesNewRoman"/>
              <a:cs typeface="Times New Roman" pitchFamily="18" charset="0"/>
            </a:endParaRPr>
          </a:p>
          <a:p>
            <a:pPr indent="449263"/>
            <a:endParaRPr lang="uk-UA" sz="1400" b="1">
              <a:latin typeface="Times New Roman" pitchFamily="18" charset="0"/>
              <a:ea typeface="TimesNewRoman"/>
              <a:cs typeface="Times New Roman" pitchFamily="18" charset="0"/>
            </a:endParaRPr>
          </a:p>
          <a:p>
            <a:pPr indent="449263"/>
            <a:r>
              <a:rPr lang="uk-UA" sz="1400" b="1">
                <a:latin typeface="Times New Roman" pitchFamily="18" charset="0"/>
                <a:ea typeface="TimesNewRoman"/>
                <a:cs typeface="Times New Roman" pitchFamily="18" charset="0"/>
              </a:rPr>
              <a:t> </a:t>
            </a:r>
            <a:endParaRPr lang="ru-RU" sz="1400" b="1">
              <a:latin typeface="Times New Roman" pitchFamily="18" charset="0"/>
              <a:ea typeface="TimesNewRoman"/>
              <a:cs typeface="Times New Roman" pitchFamily="18" charset="0"/>
            </a:endParaRPr>
          </a:p>
          <a:p>
            <a:pPr indent="449263" algn="just" eaLnBrk="0" hangingPunct="0"/>
            <a:endParaRPr lang="uk-UA">
              <a:ea typeface="TimesNewRoman"/>
              <a:cs typeface="Times New Roman" pitchFamily="18" charset="0"/>
            </a:endParaRPr>
          </a:p>
        </p:txBody>
      </p:sp>
      <p:pic>
        <p:nvPicPr>
          <p:cNvPr id="14345" name="Picture 10" descr="Картинки по запросу картинки листьев березы  асиметри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7913" y="115888"/>
            <a:ext cx="162718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uk-UA" sz="3600" b="1" smtClean="0">
                <a:solidFill>
                  <a:srgbClr val="006600"/>
                </a:solidFill>
                <a:latin typeface="Times New Roman" pitchFamily="18" charset="0"/>
              </a:rPr>
              <a:t>“Ділянки де проводились дослідження”</a:t>
            </a:r>
            <a:endParaRPr lang="ru-RU" sz="36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5363" name="Picture 5" descr="Картинки по запросу жд вокзал   токмак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37318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AutoShape 7" descr="Картинки по запросу фото   токмак"/>
          <p:cNvSpPr>
            <a:spLocks noChangeAspect="1" noChangeArrowheads="1"/>
          </p:cNvSpPr>
          <p:nvPr/>
        </p:nvSpPr>
        <p:spPr bwMode="auto">
          <a:xfrm>
            <a:off x="161925" y="-1722438"/>
            <a:ext cx="5715000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AutoShape 9" descr="Картинки по запросу фото   токмак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628775"/>
            <a:ext cx="8291513" cy="4497388"/>
          </a:xfrm>
          <a:noFill/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pic>
        <p:nvPicPr>
          <p:cNvPr id="15366" name="Picture 10" descr="D:\Download\Otel-Vesna-Tokmak-ceny-1030371z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005263"/>
            <a:ext cx="29527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Похожее 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005263"/>
            <a:ext cx="14525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5" descr="http://mw2.google.com/mw-panoramio/photos/medium/642750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1341438"/>
            <a:ext cx="264795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8" descr="Похожее изображени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1484313"/>
            <a:ext cx="2317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388" y="3500438"/>
            <a:ext cx="62642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3600" b="1" kern="0" dirty="0">
              <a:solidFill>
                <a:srgbClr val="0066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79613" y="1052513"/>
            <a:ext cx="5905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3429000"/>
            <a:ext cx="8604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400" b="1" kern="0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Ділянка №1   Парк                               Ділянка №2   Сквер                      Ділянка №3 Привокзальна  площа                     </a:t>
            </a:r>
            <a:endParaRPr lang="ru-RU" sz="1400" b="1" kern="0" dirty="0">
              <a:solidFill>
                <a:srgbClr val="0066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4413" y="1357313"/>
            <a:ext cx="5905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 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 flipV="1">
            <a:off x="2436813" y="1874838"/>
            <a:ext cx="5905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3850" y="6092825"/>
            <a:ext cx="7561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600" b="1" kern="0" dirty="0">
                <a:solidFill>
                  <a:srgbClr val="006600"/>
                </a:solidFill>
                <a:latin typeface="Times New Roman" pitchFamily="18" charset="0"/>
                <a:ea typeface="+mj-ea"/>
                <a:cs typeface="+mj-cs"/>
              </a:rPr>
              <a:t>Ділянка№4 Торговий центр                                Ділянка №5 завод КШЗ </a:t>
            </a:r>
            <a:endParaRPr lang="ru-RU" sz="1600" b="1" kern="0" dirty="0">
              <a:solidFill>
                <a:srgbClr val="006600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6600"/>
                </a:solidFill>
                <a:latin typeface="Times New Roman" pitchFamily="18" charset="0"/>
              </a:rPr>
              <a:t>Результати досліджень</a:t>
            </a:r>
            <a:endParaRPr lang="ru-RU" smtClean="0"/>
          </a:p>
        </p:txBody>
      </p:sp>
      <p:graphicFrame>
        <p:nvGraphicFramePr>
          <p:cNvPr id="1026" name="Диаграмма 8"/>
          <p:cNvGraphicFramePr>
            <a:graphicFrameLocks/>
          </p:cNvGraphicFramePr>
          <p:nvPr/>
        </p:nvGraphicFramePr>
        <p:xfrm>
          <a:off x="4716463" y="2708275"/>
          <a:ext cx="4032250" cy="2160588"/>
        </p:xfrm>
        <a:graphic>
          <a:graphicData uri="http://schemas.openxmlformats.org/presentationml/2006/ole">
            <p:oleObj spid="_x0000_s1026" r:id="rId3" imgW="4426080" imgH="2712955" progId="Excel.Chart.8">
              <p:embed/>
            </p:oleObj>
          </a:graphicData>
        </a:graphic>
      </p:graphicFrame>
      <p:graphicFrame>
        <p:nvGraphicFramePr>
          <p:cNvPr id="1027" name="Диаграмма 9"/>
          <p:cNvGraphicFramePr>
            <a:graphicFrameLocks/>
          </p:cNvGraphicFramePr>
          <p:nvPr/>
        </p:nvGraphicFramePr>
        <p:xfrm>
          <a:off x="468313" y="3068638"/>
          <a:ext cx="3382962" cy="2478087"/>
        </p:xfrm>
        <a:graphic>
          <a:graphicData uri="http://schemas.openxmlformats.org/presentationml/2006/ole">
            <p:oleObj spid="_x0000_s1027" r:id="rId4" imgW="3804234" imgH="2761727" progId="Excel.Chart.8">
              <p:embed/>
            </p:oleObj>
          </a:graphicData>
        </a:graphic>
      </p:graphicFrame>
      <p:graphicFrame>
        <p:nvGraphicFramePr>
          <p:cNvPr id="1028" name="Содержимое 10"/>
          <p:cNvGraphicFramePr>
            <a:graphicFrameLocks/>
          </p:cNvGraphicFramePr>
          <p:nvPr/>
        </p:nvGraphicFramePr>
        <p:xfrm>
          <a:off x="179388" y="1268413"/>
          <a:ext cx="4278312" cy="1757362"/>
        </p:xfrm>
        <a:graphic>
          <a:graphicData uri="http://schemas.openxmlformats.org/presentationml/2006/ole">
            <p:oleObj spid="_x0000_s1028" r:id="rId5" imgW="4279763" imgH="1755800" progId="Excel.Chart.8">
              <p:embed/>
            </p:oleObj>
          </a:graphicData>
        </a:graphic>
      </p:graphicFrame>
      <p:pic>
        <p:nvPicPr>
          <p:cNvPr id="1030" name="Picture 7" descr="Картинки по запросу картинки листьев березы  асиметри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1125538"/>
            <a:ext cx="18716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Картинки по запросу картинки петуния асимметрия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51500" y="4941888"/>
            <a:ext cx="2354263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Картинки по запросу вьюнок  полевой 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19250" y="5373688"/>
            <a:ext cx="20161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6600"/>
                </a:solidFill>
                <a:latin typeface="Times New Roman" pitchFamily="18" charset="0"/>
              </a:rPr>
              <a:t>Результати досліджень</a:t>
            </a:r>
            <a:endParaRPr lang="ru-RU" smtClean="0"/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1196975"/>
          <a:ext cx="3421063" cy="1871663"/>
        </p:xfrm>
        <a:graphic>
          <a:graphicData uri="http://schemas.openxmlformats.org/presentationml/2006/ole">
            <p:oleObj spid="_x0000_s2050" r:id="rId3" imgW="4359018" imgH="2365453" progId="Excel.Chart.8">
              <p:embed/>
            </p:oleObj>
          </a:graphicData>
        </a:graphic>
      </p:graphicFrame>
      <p:graphicFrame>
        <p:nvGraphicFramePr>
          <p:cNvPr id="2051" name="Диаграмма 4"/>
          <p:cNvGraphicFramePr>
            <a:graphicFrameLocks/>
          </p:cNvGraphicFramePr>
          <p:nvPr/>
        </p:nvGraphicFramePr>
        <p:xfrm>
          <a:off x="3708400" y="1341438"/>
          <a:ext cx="3095625" cy="2016125"/>
        </p:xfrm>
        <a:graphic>
          <a:graphicData uri="http://schemas.openxmlformats.org/presentationml/2006/ole">
            <p:oleObj spid="_x0000_s2051" r:id="rId4" imgW="4230991" imgH="3139712" progId="Excel.Chart.8">
              <p:embed/>
            </p:oleObj>
          </a:graphicData>
        </a:graphic>
      </p:graphicFrame>
      <p:graphicFrame>
        <p:nvGraphicFramePr>
          <p:cNvPr id="2052" name="Object 5"/>
          <p:cNvGraphicFramePr>
            <a:graphicFrameLocks noGrp="1"/>
          </p:cNvGraphicFramePr>
          <p:nvPr/>
        </p:nvGraphicFramePr>
        <p:xfrm>
          <a:off x="250825" y="4581525"/>
          <a:ext cx="5113338" cy="1943100"/>
        </p:xfrm>
        <a:graphic>
          <a:graphicData uri="http://schemas.openxmlformats.org/presentationml/2006/ole">
            <p:oleObj spid="_x0000_s2052" r:id="rId5" imgW="8327858" imgH="4627265" progId="Excel.Chart.8">
              <p:embed/>
            </p:oleObj>
          </a:graphicData>
        </a:graphic>
      </p:graphicFrame>
      <p:pic>
        <p:nvPicPr>
          <p:cNvPr id="2054" name="Picture 7" descr="Похожее изображение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3068638"/>
            <a:ext cx="23749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Картинки по запросу ротики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4868863"/>
            <a:ext cx="230505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Похожее изображение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2349500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1844675"/>
            <a:ext cx="5472113" cy="18700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eaLnBrk="0" hangingPunct="0">
              <a:defRPr/>
            </a:pPr>
            <a:r>
              <a:rPr lang="de-DE" sz="1050" dirty="0">
                <a:cs typeface="Times New Roman" pitchFamily="18" charset="0"/>
              </a:rPr>
              <a:t>В данной работе индекс Симпсона рассчитывается следующим образом [5]:                                  </a:t>
            </a:r>
            <a:endParaRPr lang="ru-RU" sz="1050" dirty="0"/>
          </a:p>
          <a:p>
            <a:pPr indent="539750" eaLnBrk="0" hangingPunct="0">
              <a:defRPr/>
            </a:pPr>
            <a:r>
              <a:rPr lang="de-DE" sz="1050" dirty="0">
                <a:cs typeface="Times New Roman" pitchFamily="18" charset="0"/>
              </a:rPr>
              <a:t> где - D</a:t>
            </a:r>
            <a:r>
              <a:rPr lang="de-DE" sz="1050" baseline="-30000" dirty="0">
                <a:cs typeface="Times New Roman" pitchFamily="18" charset="0"/>
              </a:rPr>
              <a:t>i</a:t>
            </a:r>
            <a:r>
              <a:rPr lang="de-DE" sz="1050" dirty="0">
                <a:cs typeface="Times New Roman" pitchFamily="18" charset="0"/>
              </a:rPr>
              <a:t> - индекс Симпсона, рассчитанный для каждой площадки биоиндикации;</a:t>
            </a:r>
            <a:endParaRPr lang="ru-RU" sz="1050" dirty="0"/>
          </a:p>
          <a:p>
            <a:pPr indent="539750" eaLnBrk="0" hangingPunct="0">
              <a:defRPr/>
            </a:pPr>
            <a:r>
              <a:rPr lang="de-DE" sz="1050" dirty="0">
                <a:cs typeface="Times New Roman" pitchFamily="18" charset="0"/>
              </a:rPr>
              <a:t>        Р</a:t>
            </a:r>
            <a:r>
              <a:rPr lang="de-DE" sz="1050" baseline="-30000" dirty="0">
                <a:cs typeface="Times New Roman" pitchFamily="18" charset="0"/>
              </a:rPr>
              <a:t>1</a:t>
            </a:r>
            <a:r>
              <a:rPr lang="de-DE" sz="1050" dirty="0">
                <a:cs typeface="Times New Roman" pitchFamily="18" charset="0"/>
              </a:rPr>
              <a:t>...Р</a:t>
            </a:r>
            <a:r>
              <a:rPr lang="de-DE" sz="1050" baseline="-30000" dirty="0">
                <a:cs typeface="Times New Roman" pitchFamily="18" charset="0"/>
              </a:rPr>
              <a:t>i</a:t>
            </a:r>
            <a:r>
              <a:rPr lang="de-DE" sz="1050" dirty="0">
                <a:cs typeface="Times New Roman" pitchFamily="18" charset="0"/>
              </a:rPr>
              <a:t> - доля каждого вида в суммарном обилии, взятом за единицу. Р</a:t>
            </a:r>
            <a:r>
              <a:rPr lang="de-DE" sz="1050" baseline="-30000" dirty="0">
                <a:cs typeface="Times New Roman" pitchFamily="18" charset="0"/>
              </a:rPr>
              <a:t>i</a:t>
            </a:r>
            <a:r>
              <a:rPr lang="de-DE" sz="1050" dirty="0">
                <a:cs typeface="Times New Roman" pitchFamily="18" charset="0"/>
              </a:rPr>
              <a:t> рассчитывается следующим образом:</a:t>
            </a:r>
            <a:endParaRPr lang="ru-RU" sz="1050" dirty="0"/>
          </a:p>
          <a:p>
            <a:pPr indent="539750" eaLnBrk="0" hangingPunct="0">
              <a:defRPr/>
            </a:pPr>
            <a:r>
              <a:rPr lang="de-DE" sz="1050" dirty="0">
                <a:cs typeface="Times New Roman" pitchFamily="18" charset="0"/>
              </a:rPr>
              <a:t>Р</a:t>
            </a:r>
            <a:r>
              <a:rPr lang="en-US" sz="1050" baseline="-30000" dirty="0">
                <a:cs typeface="Times New Roman" pitchFamily="18" charset="0"/>
              </a:rPr>
              <a:t>i</a:t>
            </a:r>
            <a:r>
              <a:rPr lang="de-DE" sz="1050" dirty="0">
                <a:cs typeface="Times New Roman" pitchFamily="18" charset="0"/>
              </a:rPr>
              <a:t> = </a:t>
            </a:r>
            <a:r>
              <a:rPr lang="en-US" sz="1050" dirty="0">
                <a:cs typeface="Times New Roman" pitchFamily="18" charset="0"/>
              </a:rPr>
              <a:t>n</a:t>
            </a:r>
            <a:r>
              <a:rPr lang="en-US" sz="1050" baseline="-30000" dirty="0">
                <a:cs typeface="Times New Roman" pitchFamily="18" charset="0"/>
              </a:rPr>
              <a:t>i</a:t>
            </a:r>
            <a:r>
              <a:rPr lang="de-DE" sz="1050" dirty="0">
                <a:cs typeface="Times New Roman" pitchFamily="18" charset="0"/>
              </a:rPr>
              <a:t> / </a:t>
            </a:r>
            <a:r>
              <a:rPr lang="en-US" sz="1050" dirty="0">
                <a:cs typeface="Times New Roman" pitchFamily="18" charset="0"/>
              </a:rPr>
              <a:t>N</a:t>
            </a:r>
            <a:r>
              <a:rPr lang="de-DE" sz="1050" dirty="0">
                <a:cs typeface="Times New Roman" pitchFamily="18" charset="0"/>
              </a:rPr>
              <a:t>                                               (2)</a:t>
            </a:r>
            <a:endParaRPr lang="ru-RU" sz="1050" dirty="0"/>
          </a:p>
          <a:p>
            <a:pPr indent="539750" eaLnBrk="0" hangingPunct="0">
              <a:defRPr/>
            </a:pPr>
            <a:r>
              <a:rPr lang="de-DE" sz="1050" dirty="0">
                <a:cs typeface="Times New Roman" pitchFamily="18" charset="0"/>
              </a:rPr>
              <a:t>где n</a:t>
            </a:r>
            <a:r>
              <a:rPr lang="de-DE" sz="1050" baseline="-30000" dirty="0">
                <a:cs typeface="Times New Roman" pitchFamily="18" charset="0"/>
              </a:rPr>
              <a:t>i</a:t>
            </a:r>
            <a:r>
              <a:rPr lang="de-DE" sz="1050" dirty="0">
                <a:cs typeface="Times New Roman" pitchFamily="18" charset="0"/>
              </a:rPr>
              <a:t> - численность i-ого вида на площадке биоиндикации;</a:t>
            </a:r>
            <a:endParaRPr lang="ru-RU" sz="1050" dirty="0"/>
          </a:p>
          <a:p>
            <a:pPr indent="539750" eaLnBrk="0" hangingPunct="0">
              <a:defRPr/>
            </a:pPr>
            <a:r>
              <a:rPr lang="de-DE" sz="1050" dirty="0">
                <a:cs typeface="Times New Roman" pitchFamily="18" charset="0"/>
              </a:rPr>
              <a:t>      N - общая численность всех видов на площадке биоиндикации.</a:t>
            </a:r>
            <a:endParaRPr lang="ru-RU" sz="1050" dirty="0"/>
          </a:p>
          <a:p>
            <a:pPr indent="539750" eaLnBrk="0" hangingPunct="0">
              <a:defRPr/>
            </a:pPr>
            <a:r>
              <a:rPr lang="de-DE" sz="1050" dirty="0">
                <a:cs typeface="Times New Roman" pitchFamily="18" charset="0"/>
              </a:rPr>
              <a:t>Относительный показатель видового биоразнообразия на площадке биоиндикации </a:t>
            </a:r>
            <a:endParaRPr lang="ru-RU" sz="1050" dirty="0">
              <a:cs typeface="Times New Roman" pitchFamily="18" charset="0"/>
            </a:endParaRPr>
          </a:p>
          <a:p>
            <a:pPr indent="539750" eaLnBrk="0" hangingPunct="0">
              <a:defRPr/>
            </a:pPr>
            <a:r>
              <a:rPr lang="de-DE" sz="1050" dirty="0">
                <a:cs typeface="Times New Roman" pitchFamily="18" charset="0"/>
              </a:rPr>
              <a:t>исследуемой территории рассчитывается по формуле:</a:t>
            </a:r>
            <a:endParaRPr lang="de-DE" sz="1050" dirty="0"/>
          </a:p>
        </p:txBody>
      </p:sp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smtClean="0">
                <a:solidFill>
                  <a:srgbClr val="006600"/>
                </a:solidFill>
                <a:latin typeface="Times New Roman" pitchFamily="18" charset="0"/>
              </a:rPr>
              <a:t>Чисельність та видовий склад грунтових безхребетних( на  “чистій території”)</a:t>
            </a:r>
            <a:endParaRPr lang="ru-RU" sz="28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00113" y="1484313"/>
          <a:ext cx="6264275" cy="3413125"/>
        </p:xfrm>
        <a:graphic>
          <a:graphicData uri="http://schemas.openxmlformats.org/drawingml/2006/table">
            <a:tbl>
              <a:tblPr/>
              <a:tblGrid>
                <a:gridCol w="1043856"/>
                <a:gridCol w="1043856"/>
                <a:gridCol w="1043856"/>
                <a:gridCol w="1043856"/>
                <a:gridCol w="1044510"/>
                <a:gridCol w="1044510"/>
              </a:tblGrid>
              <a:tr h="210888">
                <a:tc rowSpan="2">
                  <a:txBody>
                    <a:bodyPr/>
                    <a:lstStyle/>
                    <a:p>
                      <a:r>
                        <a:rPr lang="ru-RU" sz="1600" b="1" dirty="0">
                          <a:latin typeface="Calibri"/>
                          <a:cs typeface="Times New Roman"/>
                        </a:rPr>
                        <a:t>Номер </a:t>
                      </a:r>
                      <a:r>
                        <a:rPr lang="ru-RU" sz="1600" b="1" dirty="0" smtClean="0">
                          <a:latin typeface="Calibri"/>
                          <a:cs typeface="Times New Roman"/>
                        </a:rPr>
                        <a:t>грунтової</a:t>
                      </a:r>
                    </a:p>
                    <a:p>
                      <a:r>
                        <a:rPr lang="ru-RU" sz="1600" b="1" dirty="0" smtClean="0">
                          <a:latin typeface="Calibri"/>
                          <a:cs typeface="Times New Roman"/>
                        </a:rPr>
                        <a:t>проби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1600" b="1" dirty="0" smtClean="0">
                          <a:latin typeface="Calibri"/>
                          <a:cs typeface="Times New Roman"/>
                        </a:rPr>
                        <a:t>Вид</a:t>
                      </a:r>
                      <a:r>
                        <a:rPr lang="uk-UA" sz="1600" b="1" dirty="0" smtClean="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uk-UA" sz="1600" b="1" baseline="0" dirty="0" smtClean="0">
                          <a:latin typeface="Calibri"/>
                          <a:cs typeface="Times New Roman"/>
                        </a:rPr>
                        <a:t>  та</a:t>
                      </a:r>
                      <a:r>
                        <a:rPr lang="de-DE" sz="1600" b="1" dirty="0" smtClean="0">
                          <a:latin typeface="Calibri"/>
                          <a:cs typeface="Times New Roman"/>
                        </a:rPr>
                        <a:t>  к</a:t>
                      </a:r>
                      <a:r>
                        <a:rPr lang="uk-UA" sz="1600" b="1" dirty="0" smtClean="0">
                          <a:latin typeface="Calibri"/>
                          <a:cs typeface="Times New Roman"/>
                        </a:rPr>
                        <a:t>і</a:t>
                      </a:r>
                      <a:r>
                        <a:rPr lang="de-DE" sz="1600" b="1" dirty="0" smtClean="0">
                          <a:latin typeface="Calibri"/>
                          <a:cs typeface="Times New Roman"/>
                        </a:rPr>
                        <a:t>л</a:t>
                      </a:r>
                      <a:r>
                        <a:rPr lang="uk-UA" sz="1600" b="1" dirty="0" smtClean="0">
                          <a:latin typeface="Calibri"/>
                          <a:cs typeface="Times New Roman"/>
                        </a:rPr>
                        <a:t>ькість</a:t>
                      </a:r>
                      <a:r>
                        <a:rPr lang="uk-UA" sz="1600" b="1" baseline="0" dirty="0" smtClean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de-DE" sz="1600" b="1" dirty="0" smtClean="0">
                          <a:latin typeface="Calibri"/>
                          <a:cs typeface="Times New Roman"/>
                        </a:rPr>
                        <a:t>б</a:t>
                      </a:r>
                      <a:r>
                        <a:rPr lang="uk-UA" sz="1600" b="1" dirty="0" smtClean="0">
                          <a:latin typeface="Calibri"/>
                          <a:cs typeface="Times New Roman"/>
                        </a:rPr>
                        <a:t>і</a:t>
                      </a:r>
                      <a:r>
                        <a:rPr lang="de-DE" sz="1600" b="1" dirty="0" smtClean="0">
                          <a:latin typeface="Calibri"/>
                          <a:cs typeface="Times New Roman"/>
                        </a:rPr>
                        <a:t>оиндикатор</a:t>
                      </a:r>
                      <a:r>
                        <a:rPr lang="uk-UA" sz="1600" b="1" dirty="0" smtClean="0">
                          <a:latin typeface="Calibri"/>
                          <a:cs typeface="Times New Roman"/>
                        </a:rPr>
                        <a:t>і</a:t>
                      </a:r>
                      <a:r>
                        <a:rPr lang="de-DE" sz="1600" b="1" dirty="0" smtClean="0">
                          <a:latin typeface="Calibri"/>
                          <a:cs typeface="Times New Roman"/>
                        </a:rPr>
                        <a:t>в(</a:t>
                      </a:r>
                      <a:r>
                        <a:rPr lang="uk-UA" sz="1600" b="1" dirty="0" smtClean="0">
                          <a:latin typeface="Calibri"/>
                          <a:cs typeface="Times New Roman"/>
                        </a:rPr>
                        <a:t>е</a:t>
                      </a:r>
                      <a:r>
                        <a:rPr lang="de-DE" sz="1600" b="1" dirty="0" smtClean="0">
                          <a:latin typeface="Calibri"/>
                          <a:cs typeface="Times New Roman"/>
                        </a:rPr>
                        <a:t>кз</a:t>
                      </a:r>
                      <a:r>
                        <a:rPr lang="de-DE" sz="1600" b="1" dirty="0">
                          <a:latin typeface="Calibri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</a:rPr>
                        <a:t>Дощові </a:t>
                      </a:r>
                      <a:r>
                        <a:rPr lang="ru-RU" sz="1600" b="1" dirty="0">
                          <a:latin typeface="Times New Roman"/>
                        </a:rPr>
                        <a:t>черви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</a:rPr>
                        <a:t>Молюски</a:t>
                      </a:r>
                      <a:endParaRPr lang="ru-RU" sz="1600" b="1" dirty="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(</a:t>
                      </a:r>
                      <a:r>
                        <a:rPr lang="ru-RU" sz="1600" b="1" dirty="0" smtClean="0">
                          <a:latin typeface="Times New Roman"/>
                        </a:rPr>
                        <a:t>слизуни</a:t>
                      </a:r>
                      <a:r>
                        <a:rPr lang="ru-RU" sz="1600" b="1" dirty="0">
                          <a:latin typeface="Times New Roman"/>
                        </a:rPr>
                        <a:t>, </a:t>
                      </a:r>
                      <a:r>
                        <a:rPr lang="ru-RU" sz="1600" b="1" dirty="0" smtClean="0">
                          <a:latin typeface="Times New Roman"/>
                        </a:rPr>
                        <a:t>равлики)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/>
                        </a:rPr>
                        <a:t>Багатоніжки</a:t>
                      </a:r>
                      <a:endParaRPr lang="ru-RU" sz="1600" b="1" dirty="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(</a:t>
                      </a:r>
                      <a:r>
                        <a:rPr lang="ru-RU" sz="1600" b="1" dirty="0" smtClean="0">
                          <a:latin typeface="Times New Roman"/>
                        </a:rPr>
                        <a:t>геофілы</a:t>
                      </a:r>
                      <a:r>
                        <a:rPr lang="ru-RU" sz="1600" b="1" dirty="0">
                          <a:latin typeface="Times New Roman"/>
                        </a:rPr>
                        <a:t>)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</a:rPr>
                        <a:t>Паукоподібн</a:t>
                      </a:r>
                      <a:r>
                        <a:rPr lang="uk-UA" sz="1600" b="1" dirty="0" smtClean="0">
                          <a:latin typeface="Times New Roman"/>
                        </a:rPr>
                        <a:t>і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</a:rPr>
                        <a:t>Рівноногі</a:t>
                      </a:r>
                      <a:endParaRPr lang="ru-RU" sz="1600" b="1" dirty="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(</a:t>
                      </a:r>
                      <a:r>
                        <a:rPr lang="ru-RU" sz="1600" b="1" dirty="0" smtClean="0">
                          <a:latin typeface="Times New Roman"/>
                        </a:rPr>
                        <a:t>мокриці)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Andale Sans UI"/>
                          <a:cs typeface="Times New Roman"/>
                        </a:rPr>
                        <a:t>№1</a:t>
                      </a:r>
                      <a:endParaRPr lang="ru-RU" sz="16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9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4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5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4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Andale Sans UI"/>
                          <a:cs typeface="Times New Roman"/>
                        </a:rPr>
                        <a:t>№2</a:t>
                      </a:r>
                      <a:endParaRPr lang="ru-RU" sz="16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10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4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5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Andale Sans UI"/>
                          <a:cs typeface="Times New Roman"/>
                        </a:rPr>
                        <a:t>№3</a:t>
                      </a:r>
                      <a:endParaRPr lang="ru-RU" sz="16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8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4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3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7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Andale Sans UI"/>
                          <a:cs typeface="Times New Roman"/>
                        </a:rPr>
                        <a:t>№4</a:t>
                      </a:r>
                      <a:endParaRPr lang="ru-RU" sz="16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8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5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5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50">
                          <a:latin typeface="Times New Roman"/>
                          <a:ea typeface="Andale Sans UI"/>
                          <a:cs typeface="Times New Roman"/>
                        </a:rPr>
                        <a:t>№5</a:t>
                      </a:r>
                      <a:endParaRPr lang="ru-RU" sz="16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7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3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</a:rPr>
                        <a:t>4</a:t>
                      </a:r>
                      <a:endParaRPr lang="ru-RU" sz="16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64" name="Picture 57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15778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5" name="Picture 59" descr="Картинки по запросу рівноногі   мокриці в грунті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5157788"/>
            <a:ext cx="201612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Picture 61" descr="Похожее изображение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868863"/>
            <a:ext cx="27035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60" descr="D:\Download\IMG-1fd7d74b2fe9b6b04012246b05887f76-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1989138"/>
            <a:ext cx="12239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t" hangingPunct="1"/>
            <a:r>
              <a:rPr lang="uk-UA" sz="3200" b="1" smtClean="0">
                <a:solidFill>
                  <a:srgbClr val="006600"/>
                </a:solidFill>
                <a:latin typeface="Times New Roman" pitchFamily="18" charset="0"/>
              </a:rPr>
              <a:t>Чисельність та видовий склад грунтових безхребетних на досліджуваних територіях</a:t>
            </a:r>
            <a:endParaRPr lang="ru-RU" sz="32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1484313"/>
          <a:ext cx="6510338" cy="3455987"/>
        </p:xfrm>
        <a:graphic>
          <a:graphicData uri="http://schemas.openxmlformats.org/drawingml/2006/table">
            <a:tbl>
              <a:tblPr/>
              <a:tblGrid>
                <a:gridCol w="1084818"/>
                <a:gridCol w="1084818"/>
                <a:gridCol w="1084818"/>
                <a:gridCol w="1084818"/>
                <a:gridCol w="1085498"/>
                <a:gridCol w="1085498"/>
              </a:tblGrid>
              <a:tr h="246885">
                <a:tc rowSpan="2">
                  <a:txBody>
                    <a:bodyPr/>
                    <a:lstStyle/>
                    <a:p>
                      <a:r>
                        <a:rPr lang="ru-RU" sz="1400" b="1" dirty="0">
                          <a:latin typeface="Calibri"/>
                          <a:cs typeface="Times New Roman"/>
                        </a:rPr>
                        <a:t>Номер </a:t>
                      </a:r>
                      <a:r>
                        <a:rPr lang="ru-RU" sz="1400" b="1" dirty="0" smtClean="0">
                          <a:latin typeface="Calibri"/>
                          <a:cs typeface="Times New Roman"/>
                        </a:rPr>
                        <a:t>грунтової</a:t>
                      </a:r>
                    </a:p>
                    <a:p>
                      <a:r>
                        <a:rPr lang="ru-RU" sz="1400" b="1" dirty="0" smtClean="0">
                          <a:latin typeface="Calibri"/>
                          <a:cs typeface="Times New Roman"/>
                        </a:rPr>
                        <a:t>проби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Вид</a:t>
                      </a:r>
                      <a:r>
                        <a:rPr lang="uk-UA" sz="1400" b="1" dirty="0" smtClean="0">
                          <a:latin typeface="Calibri"/>
                          <a:cs typeface="Times New Roman"/>
                        </a:rPr>
                        <a:t>и</a:t>
                      </a:r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uk-UA" sz="1400" b="1" dirty="0" smtClean="0">
                          <a:latin typeface="Calibri"/>
                          <a:cs typeface="Times New Roman"/>
                        </a:rPr>
                        <a:t>та</a:t>
                      </a:r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 к</a:t>
                      </a:r>
                      <a:r>
                        <a:rPr lang="uk-UA" sz="1400" b="1" dirty="0" smtClean="0">
                          <a:latin typeface="Calibri"/>
                          <a:cs typeface="Times New Roman"/>
                        </a:rPr>
                        <a:t>і</a:t>
                      </a:r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л</a:t>
                      </a:r>
                      <a:r>
                        <a:rPr lang="uk-UA" sz="1400" b="1" dirty="0" smtClean="0">
                          <a:latin typeface="Calibri"/>
                          <a:cs typeface="Times New Roman"/>
                        </a:rPr>
                        <a:t>ькість</a:t>
                      </a:r>
                      <a:r>
                        <a:rPr lang="uk-UA" sz="1400" b="1" baseline="0" dirty="0" smtClean="0">
                          <a:latin typeface="Calibri"/>
                          <a:cs typeface="Times New Roman"/>
                        </a:rPr>
                        <a:t>  </a:t>
                      </a:r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 б</a:t>
                      </a:r>
                      <a:r>
                        <a:rPr lang="uk-UA" sz="1400" b="1" dirty="0" smtClean="0">
                          <a:latin typeface="Calibri"/>
                          <a:cs typeface="Times New Roman"/>
                        </a:rPr>
                        <a:t>і</a:t>
                      </a:r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о</a:t>
                      </a:r>
                      <a:r>
                        <a:rPr lang="uk-UA" sz="1400" b="1" dirty="0" smtClean="0">
                          <a:latin typeface="Calibri"/>
                          <a:cs typeface="Times New Roman"/>
                        </a:rPr>
                        <a:t>і</a:t>
                      </a:r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ндикатор</a:t>
                      </a:r>
                      <a:r>
                        <a:rPr lang="uk-UA" sz="1400" b="1" dirty="0" smtClean="0">
                          <a:latin typeface="Calibri"/>
                          <a:cs typeface="Times New Roman"/>
                        </a:rPr>
                        <a:t>і</a:t>
                      </a:r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в(</a:t>
                      </a:r>
                      <a:r>
                        <a:rPr lang="uk-UA" sz="1400" b="1" dirty="0" smtClean="0">
                          <a:latin typeface="Calibri"/>
                          <a:cs typeface="Times New Roman"/>
                        </a:rPr>
                        <a:t>е</a:t>
                      </a:r>
                      <a:r>
                        <a:rPr lang="de-DE" sz="1400" b="1" dirty="0" smtClean="0">
                          <a:latin typeface="Calibri"/>
                          <a:cs typeface="Times New Roman"/>
                        </a:rPr>
                        <a:t>кз</a:t>
                      </a:r>
                      <a:r>
                        <a:rPr lang="de-DE" sz="1400" b="1" dirty="0">
                          <a:latin typeface="Calibri"/>
                          <a:cs typeface="Times New Roman"/>
                        </a:rPr>
                        <a:t>)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</a:rPr>
                        <a:t>Дощові </a:t>
                      </a:r>
                      <a:r>
                        <a:rPr lang="ru-RU" sz="1400" b="1" dirty="0">
                          <a:latin typeface="Times New Roman"/>
                        </a:rPr>
                        <a:t>черви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</a:rPr>
                        <a:t>Молюски</a:t>
                      </a:r>
                      <a:endParaRPr lang="ru-RU" sz="1400" b="1" dirty="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(</a:t>
                      </a:r>
                      <a:r>
                        <a:rPr lang="ru-RU" sz="1400" b="1" dirty="0" smtClean="0">
                          <a:latin typeface="Times New Roman"/>
                        </a:rPr>
                        <a:t>слизуни</a:t>
                      </a:r>
                      <a:r>
                        <a:rPr lang="ru-RU" sz="1400" b="1" dirty="0">
                          <a:latin typeface="Times New Roman"/>
                        </a:rPr>
                        <a:t>, </a:t>
                      </a:r>
                      <a:r>
                        <a:rPr lang="ru-RU" sz="1400" b="1" dirty="0" smtClean="0">
                          <a:latin typeface="Times New Roman"/>
                        </a:rPr>
                        <a:t>равлики)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Times New Roman"/>
                        </a:rPr>
                        <a:t>Багатоніжки</a:t>
                      </a:r>
                      <a:endParaRPr lang="ru-RU" sz="1400" b="1" dirty="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(</a:t>
                      </a:r>
                      <a:r>
                        <a:rPr lang="ru-RU" sz="1400" b="1" dirty="0" smtClean="0">
                          <a:latin typeface="Times New Roman"/>
                        </a:rPr>
                        <a:t>геофілы</a:t>
                      </a:r>
                      <a:r>
                        <a:rPr lang="ru-RU" sz="1400" b="1" dirty="0">
                          <a:latin typeface="Times New Roman"/>
                        </a:rPr>
                        <a:t>)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</a:rPr>
                        <a:t>Павукоподібні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</a:rPr>
                        <a:t>Рівноногі</a:t>
                      </a:r>
                      <a:endParaRPr lang="ru-RU" sz="1400" b="1" dirty="0">
                        <a:latin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(</a:t>
                      </a:r>
                      <a:r>
                        <a:rPr lang="ru-RU" sz="1400" b="1" dirty="0" smtClean="0">
                          <a:latin typeface="Times New Roman"/>
                        </a:rPr>
                        <a:t>мокриці)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Times New Roman"/>
                          <a:ea typeface="Andale Sans UI"/>
                          <a:cs typeface="Times New Roman"/>
                        </a:rPr>
                        <a:t>№1</a:t>
                      </a:r>
                      <a:endParaRPr lang="ru-RU" sz="14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9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2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1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5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Times New Roman"/>
                          <a:ea typeface="Andale Sans UI"/>
                          <a:cs typeface="Times New Roman"/>
                        </a:rPr>
                        <a:t>№2</a:t>
                      </a:r>
                      <a:endParaRPr lang="ru-RU" sz="14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8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1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3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Times New Roman"/>
                          <a:ea typeface="Andale Sans UI"/>
                          <a:cs typeface="Times New Roman"/>
                        </a:rPr>
                        <a:t>№3</a:t>
                      </a:r>
                      <a:endParaRPr lang="ru-RU" sz="14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3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3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0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1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Times New Roman"/>
                          <a:ea typeface="Andale Sans UI"/>
                          <a:cs typeface="Times New Roman"/>
                        </a:rPr>
                        <a:t>№4</a:t>
                      </a:r>
                      <a:endParaRPr lang="ru-RU" sz="14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3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1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6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9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50">
                          <a:latin typeface="Times New Roman"/>
                          <a:ea typeface="Andale Sans UI"/>
                          <a:cs typeface="Times New Roman"/>
                        </a:rPr>
                        <a:t>№5</a:t>
                      </a:r>
                      <a:endParaRPr lang="ru-RU" sz="1400" b="1" kern="50">
                        <a:latin typeface="Times New Roman"/>
                        <a:ea typeface="Andale Sans UI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4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4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</a:rPr>
                        <a:t>5</a:t>
                      </a: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</a:rPr>
                        <a:t>8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88" name="Picture 57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300663"/>
            <a:ext cx="25209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9" name="Picture 59" descr="Картинки по запросу багатоніжки  павукоподібні  в грунті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5373688"/>
            <a:ext cx="1944688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0" name="Picture 57" descr="Похожее изображение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51577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1" name="Picture 59" descr="D:\Download\20190410_132000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2060575"/>
            <a:ext cx="15668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smtClean="0">
                <a:solidFill>
                  <a:srgbClr val="006600"/>
                </a:solidFill>
                <a:latin typeface="Times New Roman" pitchFamily="18" charset="0"/>
              </a:rPr>
              <a:t>Оцінка екологічного стану грунтового покриву на дослідницькій території</a:t>
            </a:r>
            <a:endParaRPr lang="ru-RU" sz="32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de-DE" smtClean="0"/>
              <a:t> </a:t>
            </a:r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635375" y="1844675"/>
            <a:ext cx="5761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1800" b="1">
                <a:latin typeface="Times New Roman" pitchFamily="18" charset="0"/>
              </a:rPr>
              <a:t>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412875"/>
          <a:ext cx="6624638" cy="4173538"/>
        </p:xfrm>
        <a:graphic>
          <a:graphicData uri="http://schemas.openxmlformats.org/drawingml/2006/table">
            <a:tbl>
              <a:tblPr/>
              <a:tblGrid>
                <a:gridCol w="1688982"/>
                <a:gridCol w="1028157"/>
                <a:gridCol w="1104123"/>
                <a:gridCol w="1189055"/>
                <a:gridCol w="894339"/>
                <a:gridCol w="720080"/>
              </a:tblGrid>
              <a:tr h="806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Номер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ділянок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оиндикац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ії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ділянка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ділянка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ділянка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ділянка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ділянка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Відносний показник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зміни видового 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б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зно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маніття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59,1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59,4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20,3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979">
                <a:tc>
                  <a:txBody>
                    <a:bodyPr/>
                    <a:lstStyle/>
                    <a:p>
                      <a:pPr marL="0" marR="0" lvl="0" indent="444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Параметр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колог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ого с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тану 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45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грунту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Відносно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задовільна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ситуац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Відносно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задовільна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ситуац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14550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Відносно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задовільна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ситуац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колог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ічне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лихо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колог</a:t>
                      </a: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ічне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лихо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41" marR="60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91" name="Picture 36" descr="Картинки по запросу молюски равлики  в грунті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661025"/>
            <a:ext cx="172878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38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453063"/>
            <a:ext cx="1871662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Picture 40" descr="Картинки по запросу рівноногі   мокриці в грунті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4149725"/>
            <a:ext cx="183673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Picture 38" descr="D:\Download\IMG-e5acf2f974447ae38e6289bf5bf417b6-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6288" y="1412875"/>
            <a:ext cx="17827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uk-UA" b="1" smtClean="0">
                <a:solidFill>
                  <a:srgbClr val="006600"/>
                </a:solidFill>
                <a:latin typeface="Times New Roman" pitchFamily="18" charset="0"/>
              </a:rPr>
              <a:t>Висновки</a:t>
            </a: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b="1" smtClean="0">
                <a:latin typeface="Times New Roman" pitchFamily="18" charset="0"/>
              </a:rPr>
              <a:t>1.Вивчена стаб</a:t>
            </a:r>
            <a:r>
              <a:rPr lang="uk-UA" sz="1400" b="1" smtClean="0">
                <a:latin typeface="Times New Roman" pitchFamily="18" charset="0"/>
              </a:rPr>
              <a:t>і</a:t>
            </a:r>
            <a:r>
              <a:rPr lang="ru-RU" sz="1400" b="1" smtClean="0">
                <a:latin typeface="Times New Roman" pitchFamily="18" charset="0"/>
              </a:rPr>
              <a:t>льність розвитку  деяких квітникових культур в умовах міста.Визначено порушення стабільності  розвитку рослин на ділянках  міста  схильних  до найбільш сильного  антропогенного пресингу.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2. Встановлені зміни стабільності розвитку рослин для всіх вивчених видів  рослин по роках, що підтверджує посилення  антропогенної дії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Запропоновані нові  біоіндикатори   для оцінки стану  міського середовища :  петунія гібридна, чорнобривці розпростерті, ротики, сальвія блискуча. Розроблена система  параметрів для розрахунку флуктуруючої  асиметрії  листків   перелічених  квіткових   культур. Вищеперераховані  рослини  вперше  використовувались   в экомоніторингу.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4. Виявлені эфективні біоіндикатори середовища  вивчених  квіткових   культур. Показано, що найбільш чутливим  до  антропогенного  пресу являються петунія гібридна та сальвія блискуча, менше всього реагують  на тіж фактори  - ротики. Проміжне  положення займають чорнобривці розпростерті, берізка польова.</a:t>
            </a:r>
            <a:r>
              <a:rPr lang="ru-RU" sz="1400" b="1" smtClean="0">
                <a:latin typeface="Times New Roman" pitchFamily="18" charset="0"/>
              </a:rPr>
              <a:t> Ми вважаємо присутність  цих рослин в міських  екосистемахобов</a:t>
            </a:r>
            <a:r>
              <a:rPr lang="en-US" sz="1400" b="1" smtClean="0">
                <a:latin typeface="Times New Roman" pitchFamily="18" charset="0"/>
              </a:rPr>
              <a:t>’</a:t>
            </a:r>
            <a:r>
              <a:rPr lang="ru-RU" sz="1400" b="1" smtClean="0">
                <a:latin typeface="Times New Roman" pitchFamily="18" charset="0"/>
              </a:rPr>
              <a:t>язково, т.я  вони являються датчиками стану якості  середовища, яке змінюється під дією   антропогенних факторів.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5.Встановлено взаємозв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між порушеннями стабільності рослин та фізико хімічними характеристиками грунту.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sz="1400" b="1" smtClean="0">
                <a:latin typeface="Times New Roman" pitchFamily="18" charset="0"/>
                <a:cs typeface="Times New Roman" pitchFamily="18" charset="0"/>
              </a:rPr>
              <a:t>6. Вперше показано  що ландшафтно – архітектурні  ансамблі з високим рівнем ФА для рослин відрізняються грунтами з  низькою кислотністю,</a:t>
            </a:r>
            <a:endParaRPr lang="ru-RU" sz="1400" b="1" smtClean="0"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Вузьким інтервалом буферності та низьким значенням окисно- відновних потенціалів,  що свідчить про порушення  колообігу хімічних речовин і може привести до деградації в розвитку зелених насаджень, що підтверджується значеннями ФА.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b="1" smtClean="0">
                <a:latin typeface="Calibri" pitchFamily="34" charset="0"/>
                <a:cs typeface="Times New Roman" pitchFamily="18" charset="0"/>
              </a:rPr>
              <a:t> </a:t>
            </a:r>
            <a:endParaRPr lang="ru-RU" sz="1400" b="1" smtClean="0"/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7950" y="5157788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223838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 </a:t>
            </a:r>
            <a:r>
              <a:rPr lang="uk-UA" sz="3600" b="1">
                <a:solidFill>
                  <a:srgbClr val="006600"/>
                </a:solidFill>
                <a:latin typeface="Times New Roman" pitchFamily="18" charset="0"/>
              </a:rPr>
              <a:t>Актуальність дослідження</a:t>
            </a:r>
            <a:r>
              <a:rPr lang="uk-UA" sz="3600">
                <a:solidFill>
                  <a:srgbClr val="006600"/>
                </a:solidFill>
                <a:latin typeface="Times New Roman" pitchFamily="18" charset="0"/>
              </a:rPr>
              <a:t> </a:t>
            </a:r>
            <a:endParaRPr lang="ru-RU" sz="360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58775" y="324167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endParaRPr lang="ru-RU"/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4395788" y="2544763"/>
            <a:ext cx="312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endParaRPr lang="uk-UA" sz="1400"/>
          </a:p>
          <a:p>
            <a:pPr algn="just" eaLnBrk="0" hangingPunct="0"/>
            <a:r>
              <a:rPr lang="uk-UA" sz="1800" b="1"/>
              <a:t>  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755650" y="908050"/>
            <a:ext cx="67325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latin typeface="Times New Roman" pitchFamily="18" charset="0"/>
              </a:rPr>
              <a:t>Проведення оцінки якості середовища, її благоприятності для людини необхідні для розробки стратегії раціонального використання регіону, виявлення стану природних ресурсів.Оцінка стану середовища є вузловим завданням  будь яких заходів  охорони довкілля.Об’є</a:t>
            </a:r>
            <a:r>
              <a:rPr lang="en-US" sz="1400" b="1">
                <a:latin typeface="Times New Roman" pitchFamily="18" charset="0"/>
              </a:rPr>
              <a:t>кти б</a:t>
            </a:r>
            <a:r>
              <a:rPr lang="uk-UA" sz="1400" b="1">
                <a:latin typeface="Times New Roman" pitchFamily="18" charset="0"/>
              </a:rPr>
              <a:t>і</a:t>
            </a:r>
            <a:r>
              <a:rPr lang="en-US" sz="1400" b="1">
                <a:latin typeface="Times New Roman" pitchFamily="18" charset="0"/>
              </a:rPr>
              <a:t>о</a:t>
            </a:r>
            <a:r>
              <a:rPr lang="uk-UA" sz="1400" b="1">
                <a:latin typeface="Times New Roman" pitchFamily="18" charset="0"/>
              </a:rPr>
              <a:t>і</a:t>
            </a:r>
            <a:r>
              <a:rPr lang="en-US" sz="1400" b="1">
                <a:latin typeface="Times New Roman" pitchFamily="18" charset="0"/>
              </a:rPr>
              <a:t>ндикац</a:t>
            </a:r>
            <a:r>
              <a:rPr lang="uk-UA" sz="1400" b="1">
                <a:latin typeface="Times New Roman" pitchFamily="18" charset="0"/>
              </a:rPr>
              <a:t>ії</a:t>
            </a:r>
            <a:r>
              <a:rPr lang="en-US" sz="1400" b="1">
                <a:latin typeface="Times New Roman" pitchFamily="18" charset="0"/>
              </a:rPr>
              <a:t> останн</a:t>
            </a:r>
            <a:r>
              <a:rPr lang="uk-UA" sz="1400" b="1">
                <a:latin typeface="Times New Roman" pitchFamily="18" charset="0"/>
              </a:rPr>
              <a:t>і</a:t>
            </a:r>
            <a:r>
              <a:rPr lang="en-US" sz="1400" b="1">
                <a:latin typeface="Times New Roman" pitchFamily="18" charset="0"/>
              </a:rPr>
              <a:t>м часом розширяються. На сьгодн</a:t>
            </a:r>
            <a:r>
              <a:rPr lang="uk-UA" sz="1400" b="1">
                <a:latin typeface="Times New Roman" pitchFamily="18" charset="0"/>
              </a:rPr>
              <a:t>і</a:t>
            </a:r>
            <a:r>
              <a:rPr lang="en-US" sz="1400" b="1">
                <a:latin typeface="Times New Roman" pitchFamily="18" charset="0"/>
              </a:rPr>
              <a:t>шный день актуальним </a:t>
            </a:r>
            <a:r>
              <a:rPr lang="uk-UA" sz="1400" b="1">
                <a:latin typeface="Times New Roman" pitchFamily="18" charset="0"/>
              </a:rPr>
              <a:t>є вивчення якості  середовища  за станом квіткових рослин, які використовують для озеленення міст.За ними можна визначити ступінь техногенного навантаження.</a:t>
            </a:r>
          </a:p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14850" y="5048250"/>
            <a:ext cx="230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.</a:t>
            </a:r>
            <a:endParaRPr lang="uk-UA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4213" y="2384425"/>
            <a:ext cx="83137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Саме її загострення потребує негайного вирішення і тому є надзвичайно актуальним на сьогодні.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Визначення ступеня чистоти повітря є надзвичайно актуальним на сьогодні  іздійснюється різними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методами.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Здебільшого вони затратні і потребують лабораторних досліджень. Метод біоіндикації значно 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простіший і не є затратним.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Використовуючи його можна встановити рівень забрудненості повітря різних ділянок  за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досить короткий проміжок часу.</a:t>
            </a:r>
            <a:endParaRPr lang="ru-RU" sz="600" b="1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Вивчення різноманітності та поширення  квіткових рослин на території міста проводиться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вперше, і тому доцільно використати результати наукового дослідження для ознайомлення 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екологічних служб, учнівської молоді з метою пропагування екологічних проблем  рідного краю </a:t>
            </a:r>
          </a:p>
          <a:p>
            <a:pPr algn="just" eaLnBrk="0" hangingPunct="0"/>
            <a:r>
              <a:rPr lang="uk-UA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визначення нових підходів, методик, заходів, щодо охорони та збереження навколишнього середовища</a:t>
            </a:r>
            <a:r>
              <a:rPr lang="uk-UA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6600"/>
                </a:solidFill>
                <a:latin typeface="Times New Roman" pitchFamily="18" charset="0"/>
              </a:rPr>
              <a:t>Висновки (продовження)</a:t>
            </a:r>
            <a:endParaRPr lang="ru-RU" smtClean="0"/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900113" y="1773238"/>
            <a:ext cx="65516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1.</a:t>
            </a:r>
            <a:r>
              <a:rPr lang="ru-RU" sz="1600" b="1">
                <a:latin typeface="Times New Roman" pitchFamily="18" charset="0"/>
              </a:rPr>
              <a:t>  Порівнюємо отримані   результати дослідження ділянок розміщених  на території міста. </a:t>
            </a:r>
          </a:p>
          <a:p>
            <a:r>
              <a:rPr lang="uk-UA" sz="1600" b="1">
                <a:latin typeface="Times New Roman" pitchFamily="18" charset="0"/>
              </a:rPr>
              <a:t>2.Результати моніторингових досліджень  Ділянки №1 – територія  парку, Ділянки №2- територія скверу, Ділянки №3 привокзальна територія  залізничного вокзалу мають результат  “відносно задовільної  екологічної ситуації “ це означає, що антропогенний вплив здійснюється та  є відносний показник зміни видового біорізноманіття.</a:t>
            </a:r>
          </a:p>
          <a:p>
            <a:r>
              <a:rPr lang="uk-UA" sz="1600" b="1">
                <a:latin typeface="Times New Roman" pitchFamily="18" charset="0"/>
              </a:rPr>
              <a:t>3. На двох ділянках №4 –торговельний центр та №5 завод КШЗ результати біомоніторингу вказують на значний антропогенний вплив та забруднення грунтового покриву. І тому екологічний стан оцінюється як “стан екологічного лиха” та потребує негайного втручання та допомоги у вирішенні  екологічних проблем.</a:t>
            </a:r>
            <a:endParaRPr lang="ru-RU" sz="16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549275"/>
            <a:ext cx="849788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ru-RU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uk-UA" sz="2400" b="1" i="1">
              <a:solidFill>
                <a:srgbClr val="FF3300"/>
              </a:solidFill>
            </a:endParaRPr>
          </a:p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539750" y="2308225"/>
            <a:ext cx="25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2700338" y="425450"/>
            <a:ext cx="3308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6600"/>
                </a:solidFill>
                <a:latin typeface="Times New Roman" pitchFamily="18" charset="0"/>
              </a:rPr>
              <a:t>Мета    роботи:</a:t>
            </a:r>
          </a:p>
          <a:p>
            <a:endParaRPr lang="ru-RU" sz="36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55650" y="1516063"/>
            <a:ext cx="46672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1400" b="1">
                <a:latin typeface="Times New Roman" pitchFamily="18" charset="0"/>
              </a:rPr>
              <a:t>Метою роботи є дослідження оцінки фітоіндикаційних </a:t>
            </a:r>
          </a:p>
          <a:p>
            <a:pPr eaLnBrk="0" hangingPunct="0"/>
            <a:r>
              <a:rPr lang="uk-UA" sz="1400" b="1">
                <a:latin typeface="Times New Roman" pitchFamily="18" charset="0"/>
              </a:rPr>
              <a:t>властивостей квіткових культур і прогнозування </a:t>
            </a:r>
          </a:p>
          <a:p>
            <a:pPr eaLnBrk="0" hangingPunct="0"/>
            <a:r>
              <a:rPr lang="uk-UA" sz="1400" b="1">
                <a:latin typeface="Times New Roman" pitchFamily="18" charset="0"/>
              </a:rPr>
              <a:t>якості міського середовища.</a:t>
            </a:r>
          </a:p>
          <a:p>
            <a:pPr eaLnBrk="0" hangingPunct="0"/>
            <a:endParaRPr lang="ru-RU" sz="1400">
              <a:latin typeface="Times New Roman" pitchFamily="18" charset="0"/>
            </a:endParaRPr>
          </a:p>
          <a:p>
            <a:pPr eaLnBrk="0" hangingPunct="0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-219075" y="2205038"/>
            <a:ext cx="7381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just"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400" b="1">
                <a:latin typeface="Times New Roman" pitchFamily="18" charset="0"/>
                <a:cs typeface="Times New Roman" pitchFamily="18" charset="0"/>
              </a:rPr>
              <a:t>Визначити  за допомогою квіткових рослин  та безхребетних   тварин   ступінь </a:t>
            </a:r>
          </a:p>
          <a:p>
            <a:pPr indent="449263" algn="just" eaLnBrk="0" hangingPunct="0"/>
            <a:r>
              <a:rPr lang="uk-UA" sz="1400" b="1">
                <a:latin typeface="Times New Roman" pitchFamily="18" charset="0"/>
                <a:cs typeface="Times New Roman" pitchFamily="18" charset="0"/>
              </a:rPr>
              <a:t>        забруднення  міської  екосистеми  м. Токмак Запорізької  області,</a:t>
            </a:r>
          </a:p>
          <a:p>
            <a:pPr indent="449263" algn="just"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 </a:t>
            </a:r>
            <a:endParaRPr lang="uk-UA"/>
          </a:p>
        </p:txBody>
      </p:sp>
      <p:pic>
        <p:nvPicPr>
          <p:cNvPr id="6151" name="Picture 8" descr="Картинки по запросу клумбы с цветами   на улицах  города   токмак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573463"/>
            <a:ext cx="28971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Download\20190410_13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565400"/>
            <a:ext cx="18716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1" descr="Похожее 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5229225"/>
            <a:ext cx="18716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rgbClr val="006600"/>
                </a:solidFill>
                <a:latin typeface="Times New Roman" pitchFamily="18" charset="0"/>
              </a:rPr>
              <a:t>Завдання дослідження:</a:t>
            </a:r>
            <a:r>
              <a:rPr lang="uk-UA" sz="3600" b="1" i="1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3600" b="1" i="1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3600" b="1" i="1" smtClean="0">
                <a:solidFill>
                  <a:srgbClr val="006600"/>
                </a:solidFill>
                <a:latin typeface="Times New Roman" pitchFamily="18" charset="0"/>
              </a:rPr>
            </a:br>
            <a:endParaRPr lang="ru-RU" sz="3600" b="1" i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1.Вивчити стабільність розвитку деяких квіткових культур 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 екосистеми міста в умовах різноманітних антропогенних 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навантажень.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2.Розробити систему параметрів для розрахунку флуктруючої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 асиметрії листків квіткових рослин, які вперше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 використовувались при моніторингових  екологічних 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дослідженнях.</a:t>
            </a:r>
            <a:endParaRPr lang="ru-RU" sz="1600" b="1" smtClean="0"/>
          </a:p>
          <a:p>
            <a:pPr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3. Виявлення квіткових культур- найбільш ефективних біоіндикаторів.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  <a:cs typeface="Times New Roman" pitchFamily="18" charset="0"/>
              </a:rPr>
              <a:t>4.Прогнозування якості  локальних                  біоцецеозів по стану квіткових культур.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  <a:cs typeface="Times New Roman" pitchFamily="18" charset="0"/>
              </a:rPr>
              <a:t>5.Надати оцінку міським грунтам під дією антропогенного впливу</a:t>
            </a:r>
            <a:r>
              <a:rPr lang="ru-RU" sz="1600" b="1" smtClean="0">
                <a:latin typeface="Times New Roman" pitchFamily="18" charset="0"/>
              </a:rPr>
              <a:t> .</a:t>
            </a:r>
          </a:p>
          <a:p>
            <a:pPr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6.Вивчити екологічний стан   на різних територіях по стану безхребетних  тварин;</a:t>
            </a: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7. Виявити зони  екологічного неблагополуччя</a:t>
            </a:r>
            <a:r>
              <a:rPr lang="de-DE" sz="1600" b="1" smtClean="0">
                <a:latin typeface="Times New Roman" pitchFamily="18" charset="0"/>
              </a:rPr>
              <a:t>- </a:t>
            </a:r>
            <a:r>
              <a:rPr lang="ru-RU" sz="1600" b="1" smtClean="0">
                <a:latin typeface="Times New Roman" pitchFamily="18" charset="0"/>
              </a:rPr>
              <a:t>             </a:t>
            </a:r>
            <a:r>
              <a:rPr lang="de-DE" sz="1600" b="1" smtClean="0">
                <a:latin typeface="Times New Roman" pitchFamily="18" charset="0"/>
              </a:rPr>
              <a:t>(</a:t>
            </a:r>
            <a:r>
              <a:rPr lang="uk-UA" sz="1600" b="1" smtClean="0">
                <a:latin typeface="Times New Roman" pitchFamily="18" charset="0"/>
              </a:rPr>
              <a:t>екологічних  </a:t>
            </a:r>
            <a:r>
              <a:rPr lang="de-DE" sz="1600" b="1" smtClean="0">
                <a:latin typeface="Times New Roman" pitchFamily="18" charset="0"/>
              </a:rPr>
              <a:t> аномал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й);</a:t>
            </a:r>
            <a:endParaRPr lang="ru-RU" sz="1600" b="1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8.Розробити  варіанти  вирішення</a:t>
            </a:r>
            <a:r>
              <a:rPr lang="de-DE" sz="1600" b="1" smtClean="0">
                <a:latin typeface="Times New Roman" pitchFamily="18" charset="0"/>
              </a:rPr>
              <a:t>- ( на </a:t>
            </a:r>
            <a:r>
              <a:rPr lang="uk-UA" sz="1600" b="1" smtClean="0">
                <a:latin typeface="Times New Roman" pitchFamily="18" charset="0"/>
              </a:rPr>
              <a:t>доцільність</a:t>
            </a:r>
            <a:r>
              <a:rPr lang="de-DE" sz="1600" b="1" smtClean="0">
                <a:latin typeface="Times New Roman" pitchFamily="18" charset="0"/>
              </a:rPr>
              <a:t> </a:t>
            </a:r>
            <a:r>
              <a:rPr lang="ru-RU" sz="1600" b="1" smtClean="0">
                <a:latin typeface="Times New Roman" pitchFamily="18" charset="0"/>
              </a:rPr>
              <a:t> </a:t>
            </a:r>
            <a:r>
              <a:rPr lang="uk-UA" sz="1600" b="1" smtClean="0">
                <a:latin typeface="Times New Roman" pitchFamily="18" charset="0"/>
              </a:rPr>
              <a:t>використання </a:t>
            </a:r>
            <a:r>
              <a:rPr lang="de-DE" sz="1600" b="1" smtClean="0">
                <a:latin typeface="Times New Roman" pitchFamily="18" charset="0"/>
              </a:rPr>
              <a:t> 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нструментальн</a:t>
            </a:r>
            <a:r>
              <a:rPr lang="uk-UA" sz="1600" b="1" smtClean="0">
                <a:latin typeface="Times New Roman" pitchFamily="18" charset="0"/>
              </a:rPr>
              <a:t>и</a:t>
            </a:r>
            <a:r>
              <a:rPr lang="de-DE" sz="1600" b="1" smtClean="0">
                <a:latin typeface="Times New Roman" pitchFamily="18" charset="0"/>
              </a:rPr>
              <a:t>х метод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в </a:t>
            </a:r>
            <a:r>
              <a:rPr lang="uk-UA" sz="1600" b="1" smtClean="0">
                <a:latin typeface="Times New Roman" pitchFamily="18" charset="0"/>
              </a:rPr>
              <a:t>е</a:t>
            </a:r>
            <a:r>
              <a:rPr lang="de-DE" sz="1600" b="1" smtClean="0">
                <a:latin typeface="Times New Roman" pitchFamily="18" charset="0"/>
              </a:rPr>
              <a:t>колог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ч</a:t>
            </a:r>
            <a:r>
              <a:rPr lang="uk-UA" sz="1600" b="1" smtClean="0">
                <a:latin typeface="Times New Roman" pitchFamily="18" charset="0"/>
              </a:rPr>
              <a:t>н</a:t>
            </a:r>
            <a:r>
              <a:rPr lang="de-DE" sz="1600" b="1" smtClean="0">
                <a:latin typeface="Times New Roman" pitchFamily="18" charset="0"/>
              </a:rPr>
              <a:t>о</a:t>
            </a:r>
            <a:r>
              <a:rPr lang="uk-UA" sz="1600" b="1" smtClean="0">
                <a:latin typeface="Times New Roman" pitchFamily="18" charset="0"/>
              </a:rPr>
              <a:t>го </a:t>
            </a:r>
            <a:r>
              <a:rPr lang="de-DE" sz="1600" b="1" smtClean="0">
                <a:latin typeface="Times New Roman" pitchFamily="18" charset="0"/>
              </a:rPr>
              <a:t> обс</a:t>
            </a:r>
            <a:r>
              <a:rPr lang="uk-UA" sz="1600" b="1" smtClean="0">
                <a:latin typeface="Times New Roman" pitchFamily="18" charset="0"/>
              </a:rPr>
              <a:t>теження)</a:t>
            </a:r>
            <a:r>
              <a:rPr lang="de-DE" sz="1600" b="1" smtClean="0">
                <a:latin typeface="Times New Roman" pitchFamily="18" charset="0"/>
              </a:rPr>
              <a:t>.</a:t>
            </a:r>
            <a:endParaRPr lang="ru-RU" sz="1600" b="1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uk-UA" sz="1600" b="1" smtClean="0">
                <a:latin typeface="Times New Roman" pitchFamily="18" charset="0"/>
              </a:rPr>
              <a:t>9.</a:t>
            </a:r>
            <a:r>
              <a:rPr lang="de-DE" sz="1600" b="1" smtClean="0">
                <a:latin typeface="Times New Roman" pitchFamily="18" charset="0"/>
              </a:rPr>
              <a:t>В основ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 б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о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ндикац</a:t>
            </a:r>
            <a:r>
              <a:rPr lang="uk-UA" sz="1600" b="1" smtClean="0">
                <a:latin typeface="Times New Roman" pitchFamily="18" charset="0"/>
              </a:rPr>
              <a:t>ії</a:t>
            </a:r>
            <a:r>
              <a:rPr lang="de-DE" sz="1600" b="1" smtClean="0">
                <a:latin typeface="Times New Roman" pitchFamily="18" charset="0"/>
              </a:rPr>
              <a:t> </a:t>
            </a:r>
            <a:r>
              <a:rPr lang="uk-UA" sz="1600" b="1" smtClean="0">
                <a:latin typeface="Times New Roman" pitchFamily="18" charset="0"/>
              </a:rPr>
              <a:t>  грунтів   </a:t>
            </a:r>
            <a:r>
              <a:rPr lang="de-DE" sz="1600" b="1" smtClean="0">
                <a:latin typeface="Times New Roman" pitchFamily="18" charset="0"/>
              </a:rPr>
              <a:t> </a:t>
            </a:r>
            <a:r>
              <a:rPr lang="uk-UA" sz="1600" b="1" smtClean="0">
                <a:latin typeface="Times New Roman" pitchFamily="18" charset="0"/>
              </a:rPr>
              <a:t>міських екосистем</a:t>
            </a:r>
            <a:r>
              <a:rPr lang="de-DE" sz="1600" b="1" smtClean="0">
                <a:latin typeface="Times New Roman" pitchFamily="18" charset="0"/>
              </a:rPr>
              <a:t> лежит</a:t>
            </a:r>
            <a:r>
              <a:rPr lang="uk-UA" sz="1600" b="1" smtClean="0">
                <a:latin typeface="Times New Roman" pitchFamily="18" charset="0"/>
              </a:rPr>
              <a:t>ь</a:t>
            </a:r>
            <a:r>
              <a:rPr lang="de-DE" sz="1600" b="1" smtClean="0">
                <a:latin typeface="Times New Roman" pitchFamily="18" charset="0"/>
              </a:rPr>
              <a:t> в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зуальне </a:t>
            </a:r>
            <a:r>
              <a:rPr lang="uk-UA" sz="1600" b="1" smtClean="0">
                <a:latin typeface="Times New Roman" pitchFamily="18" charset="0"/>
              </a:rPr>
              <a:t>   спостереження </a:t>
            </a:r>
            <a:r>
              <a:rPr lang="de-DE" sz="1600" b="1" smtClean="0">
                <a:latin typeface="Times New Roman" pitchFamily="18" charset="0"/>
              </a:rPr>
              <a:t>за зм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н</a:t>
            </a:r>
            <a:r>
              <a:rPr lang="uk-UA" sz="1600" b="1" smtClean="0">
                <a:latin typeface="Times New Roman" pitchFamily="18" charset="0"/>
              </a:rPr>
              <a:t>ами   </a:t>
            </a:r>
            <a:r>
              <a:rPr lang="de-DE" sz="1600" b="1" smtClean="0">
                <a:latin typeface="Times New Roman" pitchFamily="18" charset="0"/>
              </a:rPr>
              <a:t>с</a:t>
            </a:r>
            <a:r>
              <a:rPr lang="uk-UA" sz="1600" b="1" smtClean="0">
                <a:latin typeface="Times New Roman" pitchFamily="18" charset="0"/>
              </a:rPr>
              <a:t>тану </a:t>
            </a:r>
            <a:r>
              <a:rPr lang="de-DE" sz="1600" b="1" smtClean="0">
                <a:latin typeface="Times New Roman" pitchFamily="18" charset="0"/>
              </a:rPr>
              <a:t> показ</a:t>
            </a:r>
            <a:r>
              <a:rPr lang="uk-UA" sz="1600" b="1" smtClean="0">
                <a:latin typeface="Times New Roman" pitchFamily="18" charset="0"/>
              </a:rPr>
              <a:t>ників  </a:t>
            </a:r>
            <a:r>
              <a:rPr lang="de-DE" sz="1600" b="1" smtClean="0">
                <a:latin typeface="Times New Roman" pitchFamily="18" charset="0"/>
              </a:rPr>
              <a:t> жи</a:t>
            </a:r>
            <a:r>
              <a:rPr lang="uk-UA" sz="1600" b="1" smtClean="0">
                <a:latin typeface="Times New Roman" pitchFamily="18" charset="0"/>
              </a:rPr>
              <a:t>ттєдіяльності </a:t>
            </a:r>
            <a:r>
              <a:rPr lang="de-DE" sz="1600" b="1" smtClean="0">
                <a:latin typeface="Times New Roman" pitchFamily="18" charset="0"/>
              </a:rPr>
              <a:t> </a:t>
            </a:r>
            <a:r>
              <a:rPr lang="uk-UA" sz="1600" b="1" smtClean="0">
                <a:latin typeface="Times New Roman" pitchFamily="18" charset="0"/>
              </a:rPr>
              <a:t> грунтових безхребетних</a:t>
            </a:r>
            <a:r>
              <a:rPr lang="de-DE" sz="1600" b="1" smtClean="0">
                <a:latin typeface="Times New Roman" pitchFamily="18" charset="0"/>
              </a:rPr>
              <a:t>– б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о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ндикатор</a:t>
            </a:r>
            <a:r>
              <a:rPr lang="uk-UA" sz="1600" b="1" smtClean="0">
                <a:latin typeface="Times New Roman" pitchFamily="18" charset="0"/>
              </a:rPr>
              <a:t>і</a:t>
            </a:r>
            <a:r>
              <a:rPr lang="de-DE" sz="1600" b="1" smtClean="0">
                <a:latin typeface="Times New Roman" pitchFamily="18" charset="0"/>
              </a:rPr>
              <a:t>в за</a:t>
            </a:r>
            <a:r>
              <a:rPr lang="uk-UA" sz="1600" b="1" smtClean="0">
                <a:latin typeface="Times New Roman" pitchFamily="18" charset="0"/>
              </a:rPr>
              <a:t>бруднення  грунтів</a:t>
            </a:r>
            <a:r>
              <a:rPr lang="de-DE" sz="1600" b="1" smtClean="0">
                <a:latin typeface="Times New Roman" pitchFamily="18" charset="0"/>
              </a:rPr>
              <a:t> </a:t>
            </a:r>
            <a:r>
              <a:rPr lang="uk-UA" sz="1600" b="1" smtClean="0">
                <a:latin typeface="Times New Roman" pitchFamily="18" charset="0"/>
              </a:rPr>
              <a:t>міських екосистем.</a:t>
            </a:r>
            <a:r>
              <a:rPr lang="de-DE" sz="1600" b="1" smtClean="0">
                <a:latin typeface="Times New Roman" pitchFamily="18" charset="0"/>
              </a:rPr>
              <a:t>.</a:t>
            </a:r>
            <a:endParaRPr lang="ru-RU" sz="1600" b="1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60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600" smtClean="0"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45000" y="3505200"/>
            <a:ext cx="312738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57200" indent="-457200" algn="ctr"/>
            <a:r>
              <a:rPr lang="uk-UA">
                <a:latin typeface="Times New Roman" pitchFamily="18" charset="0"/>
              </a:rPr>
              <a:t>  </a:t>
            </a:r>
            <a:endParaRPr lang="uk-UA" b="1">
              <a:latin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4479925" y="292576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4479925" y="2925763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7176" name="Picture 7" descr="Картинки по запросу картинки листьев березы асимметри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836613"/>
            <a:ext cx="252095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rgbClr val="006600"/>
                </a:solidFill>
                <a:latin typeface="Times New Roman" pitchFamily="18" charset="0"/>
              </a:rPr>
              <a:t>Об’єкт дослідження</a:t>
            </a:r>
            <a:endParaRPr lang="ru-RU" sz="36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latin typeface="Times New Roman" pitchFamily="18" charset="0"/>
              </a:rPr>
              <a:t> </a:t>
            </a:r>
            <a:r>
              <a:rPr lang="uk-UA" sz="1800" smtClean="0">
                <a:latin typeface="Times New Roman" pitchFamily="18" charset="0"/>
              </a:rPr>
              <a:t>Популяції квіткових рослин та безхребетних тварин  на різних ділянках</a:t>
            </a: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</a:rPr>
              <a:t> м. Токмак розміщених на різній відстані від основних </a:t>
            </a:r>
          </a:p>
          <a:p>
            <a:pPr>
              <a:buFontTx/>
              <a:buNone/>
            </a:pPr>
            <a:r>
              <a:rPr lang="uk-UA" sz="1800" smtClean="0">
                <a:latin typeface="Times New Roman" pitchFamily="18" charset="0"/>
              </a:rPr>
              <a:t>магістралей.</a:t>
            </a:r>
            <a:endParaRPr lang="ru-RU" sz="180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7" name="Picture 6" descr="Картинки по запросу сальвия  города   токмак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068638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:\Download\20190410_1319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205038"/>
            <a:ext cx="18732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Картинки по запросу рівноногі   мокриці в грунті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652963"/>
            <a:ext cx="2159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Картинки по запросу жуки в грунте  на участке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4868863"/>
            <a:ext cx="21955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smtClean="0">
                <a:solidFill>
                  <a:srgbClr val="006600"/>
                </a:solidFill>
                <a:latin typeface="Times New Roman" pitchFamily="18" charset="0"/>
              </a:rPr>
              <a:t>Методи    дослідження</a:t>
            </a:r>
            <a:endParaRPr lang="ru-RU" sz="40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68313" y="981075"/>
            <a:ext cx="691515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- При дослідженні  флуктруючої  асиметрії листових  пластинок  берези</a:t>
            </a: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повислої та  березки  польової   приміняли систему морфологічних ознак  по методиці"Біотест" Захарова В.М.и Кларк Д М (1993).</a:t>
            </a: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- Система морфологічних   ознак   чорнобривців ,ротиків , петунії </a:t>
            </a: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 гібридної, сальвії  блискучої   ми  використовуємо вперше  для </a:t>
            </a: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біоіндикації.</a:t>
            </a:r>
            <a:endParaRPr lang="ru-RU" sz="1400" b="1">
              <a:latin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Чорнобривці звичайні Tagetes patula L. </a:t>
            </a:r>
            <a:endParaRPr lang="ru-RU" sz="1400" b="1">
              <a:latin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Березка польова Convolvulus arvensis </a:t>
            </a:r>
            <a:endParaRPr lang="ru-RU" sz="1400" b="1">
              <a:latin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Петунія гібриднаPetunia hybnda hort. </a:t>
            </a:r>
            <a:endParaRPr lang="ru-RU" sz="1400" b="1">
              <a:latin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Сальвія блискуча Salvia splendens Ker-Gawl </a:t>
            </a:r>
            <a:endParaRPr lang="ru-RU" sz="1400" b="1">
              <a:latin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Ротики звичайні Antirrhinum majus L. </a:t>
            </a:r>
            <a:endParaRPr lang="ru-RU" sz="1400" b="1">
              <a:latin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Береза повислаBetula pendula Roth. </a:t>
            </a:r>
          </a:p>
          <a:p>
            <a:pPr eaLnBrk="0" hangingPunct="0"/>
            <a:endParaRPr lang="ru-RU" sz="1400" b="1"/>
          </a:p>
        </p:txBody>
      </p:sp>
      <p:pic>
        <p:nvPicPr>
          <p:cNvPr id="9220" name="Picture 6" descr="Картинки по запросу клумбы с цветами   на улицах  города   токмак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508500"/>
            <a:ext cx="3527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3635375" y="350043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latin typeface="Times New Roman" pitchFamily="18" charset="0"/>
              </a:rPr>
              <a:t>Спостереження, експеримент, </a:t>
            </a:r>
            <a:r>
              <a:rPr lang="de-DE" sz="1600" b="1">
                <a:latin typeface="Times New Roman" pitchFamily="18" charset="0"/>
              </a:rPr>
              <a:t>в</a:t>
            </a:r>
            <a:r>
              <a:rPr lang="uk-UA" sz="1600" b="1">
                <a:latin typeface="Times New Roman" pitchFamily="18" charset="0"/>
              </a:rPr>
              <a:t>і</a:t>
            </a:r>
            <a:r>
              <a:rPr lang="de-DE" sz="1600" b="1">
                <a:latin typeface="Times New Roman" pitchFamily="18" charset="0"/>
              </a:rPr>
              <a:t>зуальне </a:t>
            </a:r>
            <a:r>
              <a:rPr lang="uk-UA" sz="1600" b="1">
                <a:latin typeface="Times New Roman" pitchFamily="18" charset="0"/>
              </a:rPr>
              <a:t>   спостереження а д</a:t>
            </a:r>
            <a:r>
              <a:rPr lang="ru-RU" sz="1600" b="1">
                <a:latin typeface="Times New Roman" pitchFamily="18" charset="0"/>
              </a:rPr>
              <a:t>ля обробки отриманих даних був використаний статистично</a:t>
            </a:r>
            <a:r>
              <a:rPr lang="uk-UA" sz="1600" b="1">
                <a:latin typeface="Times New Roman" pitchFamily="18" charset="0"/>
              </a:rPr>
              <a:t>- </a:t>
            </a:r>
            <a:r>
              <a:rPr lang="ru-RU" sz="1600" b="1">
                <a:latin typeface="Times New Roman" pitchFamily="18" charset="0"/>
              </a:rPr>
              <a:t>математичний     метод</a:t>
            </a:r>
            <a:endParaRPr lang="ru-RU" sz="1600"/>
          </a:p>
        </p:txBody>
      </p:sp>
      <p:pic>
        <p:nvPicPr>
          <p:cNvPr id="9222" name="Picture 7" descr="Картинки по запросу картинки листьев березы асимметри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268413"/>
            <a:ext cx="2160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rgbClr val="006600"/>
                </a:solidFill>
                <a:latin typeface="Times New Roman" pitchFamily="18" charset="0"/>
              </a:rPr>
              <a:t>Предмет дослідження</a:t>
            </a:r>
            <a:endParaRPr lang="ru-RU" sz="36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</a:t>
            </a:r>
            <a:r>
              <a:rPr lang="uk-UA" sz="2800" smtClean="0">
                <a:latin typeface="Times New Roman" pitchFamily="18" charset="0"/>
              </a:rPr>
              <a:t>Поширення, еколого  -  ценотичні особливості і фітоіндикаційні властивості квіткових культур та зооындик  зооіндикаційні власти-</a:t>
            </a:r>
          </a:p>
          <a:p>
            <a:pPr>
              <a:buFontTx/>
              <a:buNone/>
            </a:pPr>
            <a:r>
              <a:rPr lang="uk-UA" sz="2800" smtClean="0">
                <a:latin typeface="Times New Roman" pitchFamily="18" charset="0"/>
              </a:rPr>
              <a:t>                       вості безхребетних.</a:t>
            </a:r>
            <a:endParaRPr lang="ru-RU" sz="2800" smtClean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10244" name="Picture 5" descr="Картинки по запросу сальвия  города   токмак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08275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Картинки по запросу львиный  зев города   токмак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781300"/>
            <a:ext cx="250983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Картинки по запросу рівноногі   мокриці в грунті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292600"/>
            <a:ext cx="22336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7" descr="Похожее изображение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31913" y="515778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006600"/>
                </a:solidFill>
                <a:latin typeface="Times New Roman" pitchFamily="18" charset="0"/>
              </a:rPr>
              <a:t>Характеристика району дослідження</a:t>
            </a:r>
            <a:endParaRPr lang="ru-RU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1267" name="Содержимое 3" descr="http://ukrmap.org.ua/Maps/Tokmak/Tokmak_%28627x485%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600200"/>
            <a:ext cx="5851525" cy="4525963"/>
          </a:xfrm>
        </p:spPr>
      </p:pic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smtClean="0">
                <a:solidFill>
                  <a:srgbClr val="006600"/>
                </a:solidFill>
                <a:latin typeface="Times New Roman" pitchFamily="18" charset="0"/>
              </a:rPr>
              <a:t> Об</a:t>
            </a:r>
            <a:r>
              <a:rPr lang="en-US" sz="3600" b="1" smtClean="0">
                <a:solidFill>
                  <a:srgbClr val="006600"/>
                </a:solidFill>
                <a:latin typeface="Times New Roman" pitchFamily="18" charset="0"/>
              </a:rPr>
              <a:t>’</a:t>
            </a:r>
            <a:r>
              <a:rPr lang="uk-UA" sz="3600" b="1" smtClean="0">
                <a:solidFill>
                  <a:srgbClr val="006600"/>
                </a:solidFill>
                <a:latin typeface="Times New Roman" pitchFamily="18" charset="0"/>
              </a:rPr>
              <a:t>єкти   дослідження</a:t>
            </a:r>
            <a:endParaRPr lang="ru-RU" sz="36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-847725" y="968375"/>
            <a:ext cx="108394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/>
              <a:t> </a:t>
            </a:r>
          </a:p>
          <a:p>
            <a:pPr algn="ctr" eaLnBrk="0" hangingPunct="0"/>
            <a:r>
              <a:rPr lang="ru-RU"/>
              <a:t>  </a:t>
            </a:r>
            <a:r>
              <a:rPr lang="ru-RU" sz="28800"/>
              <a:t> </a:t>
            </a:r>
            <a:r>
              <a:rPr lang="ru-RU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2292" name="Picture 7" descr="Картинки по запросу береза повисла  і чорнобривці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268413"/>
            <a:ext cx="24907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Картинки по запросу береза повисла  і чорнобривці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125538"/>
            <a:ext cx="230346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Картинки по запросу сальвія блискуча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292600"/>
            <a:ext cx="244951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 descr="Картинки по запросу березка польова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51200" y="4005263"/>
            <a:ext cx="23622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5" descr="Картинки по запросу ротики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8125" y="4652963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7" descr="Картинки по запросу петунія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747838"/>
            <a:ext cx="21240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850" y="3429000"/>
            <a:ext cx="14398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Петунія гібридна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275" y="3357563"/>
            <a:ext cx="144145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Чорнобривці звичайні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88125" y="4292600"/>
            <a:ext cx="1439863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chemeClr val="tx1"/>
                </a:solidFill>
                <a:latin typeface="Times New Roman" pitchFamily="18" charset="0"/>
              </a:rPr>
              <a:t>Береза повисла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375" y="5949950"/>
            <a:ext cx="144145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000" b="1" dirty="0">
                <a:solidFill>
                  <a:schemeClr val="tx1"/>
                </a:solidFill>
                <a:latin typeface="Times New Roman" pitchFamily="18" charset="0"/>
              </a:rPr>
              <a:t>Березка польова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888" y="6381750"/>
            <a:ext cx="14398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Ротики звичайні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0113" y="6237288"/>
            <a:ext cx="1439862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Сальвія блискуча 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1483</Words>
  <Application>Microsoft Office PowerPoint</Application>
  <PresentationFormat>Экран (4:3)</PresentationFormat>
  <Paragraphs>275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TimesNewRoman</vt:lpstr>
      <vt:lpstr>Andale Sans UI</vt:lpstr>
      <vt:lpstr>Tahoma</vt:lpstr>
      <vt:lpstr>Оформление по умолчанию</vt:lpstr>
      <vt:lpstr>Диаграмма Microsoft Office Excel</vt:lpstr>
      <vt:lpstr>Слайд 1</vt:lpstr>
      <vt:lpstr>Слайд 2</vt:lpstr>
      <vt:lpstr>Слайд 3</vt:lpstr>
      <vt:lpstr>Завдання дослідження:  </vt:lpstr>
      <vt:lpstr>Об’єкт дослідження</vt:lpstr>
      <vt:lpstr>Методи    дослідження</vt:lpstr>
      <vt:lpstr>Предмет дослідження</vt:lpstr>
      <vt:lpstr>Характеристика району дослідження</vt:lpstr>
      <vt:lpstr> Об’єкти   дослідження</vt:lpstr>
      <vt:lpstr>Об’єкти   дослідження</vt:lpstr>
      <vt:lpstr>Хід експерименту</vt:lpstr>
      <vt:lpstr>“Ділянки де проводились дослідження”</vt:lpstr>
      <vt:lpstr>Результати досліджень</vt:lpstr>
      <vt:lpstr>Результати досліджень</vt:lpstr>
      <vt:lpstr>Слайд 15</vt:lpstr>
      <vt:lpstr>Чисельність та видовий склад грунтових безхребетних( на  “чистій території”)</vt:lpstr>
      <vt:lpstr>Чисельність та видовий склад грунтових безхребетних на досліджуваних територіях</vt:lpstr>
      <vt:lpstr>Оцінка екологічного стану грунтового покриву на дослідницькій території</vt:lpstr>
      <vt:lpstr>Висновки</vt:lpstr>
      <vt:lpstr>Висновки (продовження)</vt:lpstr>
    </vt:vector>
  </TitlesOfParts>
  <Company>PhTL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</dc:creator>
  <cp:lastModifiedBy>ИРА</cp:lastModifiedBy>
  <cp:revision>172</cp:revision>
  <dcterms:created xsi:type="dcterms:W3CDTF">2006-08-18T11:17:42Z</dcterms:created>
  <dcterms:modified xsi:type="dcterms:W3CDTF">2019-04-21T00:04:27Z</dcterms:modified>
</cp:coreProperties>
</file>