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ED84D-62A7-49BD-BA1C-53DB95B3B65C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A0446-90A2-4E1F-992D-E0A29821F2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8A799-A2A1-43AA-B20F-B077F16354B6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DFBA7-314D-4C52-BE45-FB89CB5726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32436-1B25-41B2-97F6-FE5E5EED049E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0CB55-38CE-4D6E-BA15-A63A5DFDC5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18211-1A84-417D-8BB8-1551EC4F80CC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F9A60-9283-4F13-92F9-14E1C623EB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4D570-8D30-4967-8FE6-4080E6DAA34A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130BA-72EA-46FF-8EE0-40E78B67FB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D55E-1811-429F-BFAA-29698BCC8256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5F14-EED6-4A6E-B8A6-73237FAD32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241B7-EC5E-4841-9556-014087D37681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DB0C5-F0B1-47DF-B76C-E660D7AFC3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35AF1-FD3F-44B3-841A-769C0C513AB2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58E09-3D5E-49E3-B69E-63E3FED9A5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BCCE0-6D75-4FB4-806A-CD4B0A4A4B27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7DE00-3C1F-4B41-BD53-36C8E94E99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C47A0-D34A-4BF5-9962-8A363B1D9531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D237E-D073-477F-B9EA-1C6DB2331C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D9233-2D9D-41D6-AE03-C22316F3C817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4D39F-0515-420D-BF89-BB055B62FA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7775A1-039A-414A-B4EE-163A4D8956A5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EA25007-EAB4-4E53-BB66-3F008345288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_Microsoft_Office_Excel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17" t="35625" r="-2" b="31837"/>
          <a:stretch>
            <a:fillRect/>
          </a:stretch>
        </p:blipFill>
        <p:spPr bwMode="auto">
          <a:xfrm>
            <a:off x="-57150" y="3905250"/>
            <a:ext cx="92011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1025525" y="876300"/>
            <a:ext cx="6515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sz="2000" b="1">
                <a:latin typeface="Times New Roman" pitchFamily="18" charset="0"/>
                <a:cs typeface="Times New Roman" pitchFamily="18" charset="0"/>
              </a:rPr>
              <a:t>ФОРМУВАННЯ ДУБОВИХ ДЕРЕВОСТАНІВ – 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uk-UA" sz="2000" b="1">
                <a:latin typeface="Times New Roman" pitchFamily="18" charset="0"/>
                <a:cs typeface="Times New Roman" pitchFamily="18" charset="0"/>
              </a:rPr>
              <a:t>ЯК ЕКОЛОГІЧНИЙ ВЕКТОР СТАЛОГО РОЗВИТКУ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 flipH="1">
            <a:off x="4711700" y="1952625"/>
            <a:ext cx="39989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Коршун Марія,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учениця 8 класу Богодухівського ліцею № 3 Богодухівської районної ради Харківської області, </a:t>
            </a:r>
          </a:p>
          <a:p>
            <a:pPr eaLnBrk="1" hangingPunct="1"/>
            <a:r>
              <a:rPr lang="ru-RU">
                <a:latin typeface="Times New Roman" pitchFamily="18" charset="0"/>
                <a:cs typeface="Times New Roman" pitchFamily="18" charset="0"/>
              </a:rPr>
              <a:t>вихованка Комунального закладу «Харківська обласна станція юних туристів» Харківської обласної ради</a:t>
            </a: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633788" y="4406900"/>
            <a:ext cx="158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sz="1600" b="1">
                <a:latin typeface="Times New Roman" pitchFamily="18" charset="0"/>
                <a:cs typeface="Times New Roman" pitchFamily="18" charset="0"/>
              </a:rPr>
              <a:t>Харків</a:t>
            </a:r>
          </a:p>
          <a:p>
            <a:pPr algn="ctr" eaLnBrk="1" hangingPunct="1"/>
            <a:r>
              <a:rPr lang="uk-UA" sz="1600" b="1">
                <a:latin typeface="Times New Roman" pitchFamily="18" charset="0"/>
                <a:cs typeface="Times New Roman" pitchFamily="18" charset="0"/>
              </a:rPr>
              <a:t> 2019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2" y="1953321"/>
            <a:ext cx="3143250" cy="2352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8343900" y="6229350"/>
            <a:ext cx="46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8638" y="2259013"/>
            <a:ext cx="8086725" cy="415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сучасний стан, особливості формування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деревостанів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лісового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масиву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учнівського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лісництва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«Зелена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визначити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типологічну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 та сучасний стан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деревостанів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особливості формування, росту та розвитку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деревостани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учнівського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лісництва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– структура, формування та стан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528638" y="1058863"/>
            <a:ext cx="69723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Важливим аспектом екологічного вектору сталого розвитку є бережливе ставлення до стану лісів, збереження і збагачення ресурсів живої природи.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8670925" y="64579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909" y="801329"/>
            <a:ext cx="558063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склад (</a:t>
            </a: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колекційність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шкільного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лісництва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«Зелена </a:t>
            </a:r>
            <a:r>
              <a:rPr lang="ru-RU" sz="2400" b="1" dirty="0" err="1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sz="2400" b="1" dirty="0">
                <a:ln w="95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ln w="95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4101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 l="2745" r="1944"/>
          <a:stretch>
            <a:fillRect/>
          </a:stretch>
        </p:blipFill>
        <p:spPr bwMode="auto">
          <a:xfrm>
            <a:off x="160338" y="2241550"/>
            <a:ext cx="3119437" cy="401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E8F0FB"/>
              </a:clrFrom>
              <a:clrTo>
                <a:srgbClr val="E8F0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9775" y="1563688"/>
            <a:ext cx="561181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8372475" y="63150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4</a:t>
            </a: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1200150" y="928688"/>
            <a:ext cx="63436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Серед цінних  порід учнівського лісництва -  </a:t>
            </a:r>
          </a:p>
          <a:p>
            <a:pPr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дуб звичайний (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Quercus robur L.). </a:t>
            </a:r>
            <a:endParaRPr lang="uk-UA" sz="24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5" name="Диаграмма 4"/>
          <p:cNvGraphicFramePr>
            <a:graphicFrameLocks/>
          </p:cNvGraphicFramePr>
          <p:nvPr/>
        </p:nvGraphicFramePr>
        <p:xfrm>
          <a:off x="663575" y="1925638"/>
          <a:ext cx="7416800" cy="4776787"/>
        </p:xfrm>
        <a:graphic>
          <a:graphicData uri="http://schemas.openxmlformats.org/presentationml/2006/ole">
            <p:oleObj spid="_x0000_s5125" name="Диаграмма" r:id="rId4" imgW="7425572" imgH="478577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8401050" y="6057900"/>
            <a:ext cx="46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/>
              <a:t>5</a:t>
            </a:r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1057275" y="795338"/>
            <a:ext cx="57007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Будова деревостанів – проста. </a:t>
            </a:r>
          </a:p>
          <a:p>
            <a:pPr eaLnBrk="1" hangingPunct="1"/>
            <a:r>
              <a:rPr lang="uk-UA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Вертикальна структура – спрощена</a:t>
            </a:r>
            <a:r>
              <a:rPr lang="uk-UA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49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" y="1770063"/>
            <a:ext cx="78390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8315325" y="59721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6</a:t>
            </a:r>
          </a:p>
        </p:txBody>
      </p:sp>
      <p:graphicFrame>
        <p:nvGraphicFramePr>
          <p:cNvPr id="7172" name="Диаграмма 4"/>
          <p:cNvGraphicFramePr>
            <a:graphicFrameLocks/>
          </p:cNvGraphicFramePr>
          <p:nvPr/>
        </p:nvGraphicFramePr>
        <p:xfrm>
          <a:off x="606425" y="1277938"/>
          <a:ext cx="7659688" cy="4386262"/>
        </p:xfrm>
        <a:graphic>
          <a:graphicData uri="http://schemas.openxmlformats.org/presentationml/2006/ole">
            <p:oleObj spid="_x0000_s7172" name="Диаграмма" r:id="rId4" imgW="7663336" imgH="439559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8429625" y="63007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7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800100" y="1042988"/>
            <a:ext cx="6929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 умовах переходу лісової галузі до ведення господарства на засадах сталого управління лісами актуальною є проблема підвищення продуктивності дубових лісостанів.</a:t>
            </a:r>
          </a:p>
        </p:txBody>
      </p:sp>
      <p:pic>
        <p:nvPicPr>
          <p:cNvPr id="8197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8438" y="2152650"/>
            <a:ext cx="4910137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413" y="21526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Прямоугольник 6"/>
          <p:cNvSpPr>
            <a:spLocks noChangeArrowheads="1"/>
          </p:cNvSpPr>
          <p:nvPr/>
        </p:nvSpPr>
        <p:spPr bwMode="auto">
          <a:xfrm>
            <a:off x="506413" y="4930775"/>
            <a:ext cx="7996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uk-UA" sz="20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рамках акції «Майбутнє лісу у твоїх руках» юні лісівники -члени ліцейського лісництва  спільно з працівниками ДП «Гутянський держлісгосп» висадили  саджанці молодого дубового лісу</a:t>
            </a:r>
            <a:endParaRPr lang="ru-RU" sz="20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8515350" y="6357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8</a:t>
            </a:r>
          </a:p>
        </p:txBody>
      </p:sp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1028700" y="754063"/>
            <a:ext cx="76438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Учні ліцею регулярно здійснюють ділові </a:t>
            </a:r>
          </a:p>
          <a:p>
            <a:pPr algn="just"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зустрічі  з  спеціалістами ДП «Гутянське</a:t>
            </a:r>
          </a:p>
          <a:p>
            <a:pPr algn="just"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 лісове господарство», під час яких обговорюють питання про співпрацю щодо розвитку природоохоронної діяльності та планів роботи у лісогосподорських заходах. </a:t>
            </a:r>
          </a:p>
        </p:txBody>
      </p:sp>
      <p:pic>
        <p:nvPicPr>
          <p:cNvPr id="9221" name="Рисунок 4" descr="http://bogod-licey.at.ua/5/natali/20181204_1007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3228975"/>
            <a:ext cx="3471863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2175" y="3200400"/>
            <a:ext cx="38830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8386763" y="61579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9</a:t>
            </a:r>
          </a:p>
        </p:txBody>
      </p:sp>
      <p:pic>
        <p:nvPicPr>
          <p:cNvPr id="10244" name="Рисунок 3"/>
          <p:cNvPicPr>
            <a:picLocks noChangeAspect="1"/>
          </p:cNvPicPr>
          <p:nvPr/>
        </p:nvPicPr>
        <p:blipFill>
          <a:blip r:embed="rId3"/>
          <a:srcRect l="24977" t="54222"/>
          <a:stretch>
            <a:fillRect/>
          </a:stretch>
        </p:blipFill>
        <p:spPr bwMode="auto">
          <a:xfrm>
            <a:off x="692150" y="2446338"/>
            <a:ext cx="7845425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Прямоугольник 4"/>
          <p:cNvSpPr>
            <a:spLocks noChangeArrowheads="1"/>
          </p:cNvSpPr>
          <p:nvPr/>
        </p:nvSpPr>
        <p:spPr bwMode="auto">
          <a:xfrm>
            <a:off x="692150" y="904875"/>
            <a:ext cx="7051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sz="2400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Засідання учнівського лісництва «Зелена хвиля» за участі представників ДП «Гутянське лісове господарство». </a:t>
            </a:r>
            <a:endParaRPr lang="ru-RU" sz="2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8443913" y="6272213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/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513" y="942975"/>
            <a:ext cx="77724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використаної літератури: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Бойченко С.В.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основа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розвитку суспільства 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К.: Ун-т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2013. 501 с.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Інструкція з впорядкування лісового фонду України. Польові роботи / С.Д.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Неретін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І.Ф.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Чигляєв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А.Д.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Заремський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Ірпінь, 2006. 75 с.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Ткач В. П.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свіжої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кленово-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діброви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Лівобережного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Лісостепу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В.П. Ткач, В.А.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Лук’янець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М.Г. Румянцев //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Лісівництво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агролісомеліорація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Харків: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УкрНДІЛГА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2014.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124.  С. 47-54.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Тюрин А. В. Сезонное развитие дуба и его спутников в европейской части СССР.  М.-Л.: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Гослесбумиздат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1954. 52 с. 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Швиденко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А.Й. Лісознавство / підручник. Чернівці: Зелена Буковина, 2001. 352 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2441575" y="3111500"/>
            <a:ext cx="42592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 sz="3600" b="1"/>
              <a:t>ДЯКУЮ ЗА УВАГУ</a:t>
            </a:r>
            <a:endParaRPr lang="ru-RU" sz="36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390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Arial</vt:lpstr>
      <vt:lpstr>Calibri Light</vt:lpstr>
      <vt:lpstr>Times New Roman</vt:lpstr>
      <vt:lpstr>Wingdings</vt:lpstr>
      <vt:lpstr>Тема Office</vt:lpstr>
      <vt:lpstr>Диаграмма Microsoft Excel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</dc:creator>
  <cp:lastModifiedBy>ИРА</cp:lastModifiedBy>
  <cp:revision>14</cp:revision>
  <dcterms:created xsi:type="dcterms:W3CDTF">2019-04-14T17:15:11Z</dcterms:created>
  <dcterms:modified xsi:type="dcterms:W3CDTF">2019-04-16T22:55:51Z</dcterms:modified>
</cp:coreProperties>
</file>