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1" r:id="rId4"/>
    <p:sldId id="279" r:id="rId5"/>
    <p:sldId id="262" r:id="rId6"/>
    <p:sldId id="277" r:id="rId7"/>
    <p:sldId id="278" r:id="rId8"/>
    <p:sldId id="281" r:id="rId9"/>
    <p:sldId id="282" r:id="rId10"/>
    <p:sldId id="283" r:id="rId11"/>
    <p:sldId id="273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89DBDBD-72DB-4E95-8F3F-C9841BC921A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6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18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42FE3-D150-4298-BB9B-E8C51FBCA6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603C-6BE9-413D-BCF3-70535604FA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598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F603C-6BE9-413D-BCF3-70535604FAE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547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DA4B92-0511-4ABE-B7B8-818EE8D181FD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FBE9-6161-45F7-BFBC-D99CA420AEBC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D629-FE49-4EA9-A3EA-D1E777798C46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7041BD-4CA5-4260-B173-BDF27219BF5C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FA3B00-69D4-4E26-A3EB-70FEE5CB46A4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1D16-E221-4DDD-BE95-2CB09750B031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8B99-76F5-4250-B3E4-818A88791013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5A4176-B88A-42C8-9EF9-C16D9F6BA727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8B8-9A0B-4289-91AB-8DD2CCF0CA39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D99086-DEDE-4D2F-99CA-88495BBC2AD1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AA7710-5EC1-49DC-8291-90F2E5553243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CB6272-4F38-45E7-B9AA-DD9D87E10E26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76672"/>
            <a:ext cx="6172200" cy="1894362"/>
          </a:xfrm>
        </p:spPr>
        <p:txBody>
          <a:bodyPr>
            <a:normAutofit/>
          </a:bodyPr>
          <a:lstStyle/>
          <a:p>
            <a:r>
              <a:rPr lang="uk-UA" sz="2700" dirty="0" smtClean="0"/>
              <a:t>Порівняння </a:t>
            </a:r>
            <a:r>
              <a:rPr lang="uk-UA" sz="2700" dirty="0" err="1" smtClean="0"/>
              <a:t>освітленності</a:t>
            </a:r>
            <a:r>
              <a:rPr lang="uk-UA" sz="2700" dirty="0" smtClean="0"/>
              <a:t> </a:t>
            </a:r>
            <a:br>
              <a:rPr lang="uk-UA" sz="2700" dirty="0" smtClean="0"/>
            </a:br>
            <a:r>
              <a:rPr lang="uk-UA" sz="2700" dirty="0" smtClean="0"/>
              <a:t>від Місяця на Землі </a:t>
            </a:r>
            <a:br>
              <a:rPr lang="uk-UA" sz="2700" dirty="0" smtClean="0"/>
            </a:br>
            <a:r>
              <a:rPr lang="uk-UA" sz="2700" dirty="0" smtClean="0"/>
              <a:t>та від Землі на  на Місяці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65912" y="2786058"/>
            <a:ext cx="3078088" cy="1371600"/>
          </a:xfrm>
        </p:spPr>
        <p:txBody>
          <a:bodyPr>
            <a:noAutofit/>
          </a:bodyPr>
          <a:lstStyle/>
          <a:p>
            <a:r>
              <a:rPr lang="ru-RU" sz="1200" dirty="0"/>
              <a:t>Роботу </a:t>
            </a:r>
            <a:r>
              <a:rPr lang="ru-RU" sz="1200" dirty="0" smtClean="0"/>
              <a:t>виконав: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Коробов </a:t>
            </a:r>
            <a:r>
              <a:rPr lang="ru-RU" sz="1200" dirty="0" err="1" smtClean="0"/>
              <a:t>Сергій</a:t>
            </a:r>
            <a:r>
              <a:rPr lang="ru-RU" sz="1200" dirty="0" smtClean="0"/>
              <a:t> Всеволодович, 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err="1"/>
              <a:t>учень</a:t>
            </a:r>
            <a:r>
              <a:rPr lang="ru-RU" sz="1200" dirty="0"/>
              <a:t> </a:t>
            </a:r>
            <a:r>
              <a:rPr lang="ru-RU" sz="1200" dirty="0" smtClean="0"/>
              <a:t>8-А класу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 </a:t>
            </a:r>
            <a:r>
              <a:rPr lang="ru-RU" sz="1200" dirty="0"/>
              <a:t>Харківського </a:t>
            </a:r>
            <a:r>
              <a:rPr lang="ru-RU" sz="1200" dirty="0" smtClean="0"/>
              <a:t>ліцею </a:t>
            </a:r>
            <a:r>
              <a:rPr lang="ru-RU" sz="1200" dirty="0"/>
              <a:t>№ </a:t>
            </a:r>
            <a:r>
              <a:rPr lang="ru-RU" sz="1200" dirty="0" smtClean="0"/>
              <a:t>89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 Харківської</a:t>
            </a:r>
            <a:r>
              <a:rPr lang="en-US" sz="1200" dirty="0"/>
              <a:t> </a:t>
            </a:r>
            <a:r>
              <a:rPr lang="ru-RU" sz="1200" dirty="0" smtClean="0"/>
              <a:t>міської </a:t>
            </a:r>
            <a:r>
              <a:rPr lang="ru-RU" sz="1200" dirty="0"/>
              <a:t>ради </a:t>
            </a:r>
            <a:r>
              <a:rPr lang="ru-RU" sz="1200" dirty="0" err="1"/>
              <a:t>Харківської</a:t>
            </a:r>
            <a:r>
              <a:rPr lang="ru-RU" sz="1200" dirty="0"/>
              <a:t> </a:t>
            </a:r>
            <a:r>
              <a:rPr lang="ru-RU" sz="1200" dirty="0" err="1" smtClean="0"/>
              <a:t>області</a:t>
            </a:r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dirty="0"/>
              <a:t>Науковий </a:t>
            </a:r>
            <a:r>
              <a:rPr lang="ru-RU" sz="1200" dirty="0" err="1"/>
              <a:t>керівник</a:t>
            </a:r>
            <a:r>
              <a:rPr lang="ru-RU" sz="1200" dirty="0" smtClean="0"/>
              <a:t>:</a:t>
            </a:r>
            <a:br>
              <a:rPr lang="ru-RU" sz="1200" dirty="0" smtClean="0"/>
            </a:br>
            <a:r>
              <a:rPr lang="ru-RU" sz="1200" dirty="0" err="1"/>
              <a:t>Камін</a:t>
            </a:r>
            <a:r>
              <a:rPr lang="ru-RU" sz="1200" dirty="0"/>
              <a:t> </a:t>
            </a:r>
            <a:r>
              <a:rPr lang="ru-RU" sz="1200" dirty="0" err="1"/>
              <a:t>Олександр</a:t>
            </a:r>
            <a:r>
              <a:rPr lang="ru-RU" sz="1200" dirty="0"/>
              <a:t> </a:t>
            </a:r>
            <a:r>
              <a:rPr lang="ru-RU" sz="1200" dirty="0" err="1" smtClean="0"/>
              <a:t>Олександрович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 </a:t>
            </a:r>
            <a:r>
              <a:rPr lang="ru-RU" sz="1200" dirty="0"/>
              <a:t>Вчитель фізики і </a:t>
            </a:r>
            <a:r>
              <a:rPr lang="ru-RU" sz="1200" dirty="0" smtClean="0"/>
              <a:t>астрономії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 </a:t>
            </a:r>
            <a:r>
              <a:rPr lang="ru-RU" sz="1200" dirty="0"/>
              <a:t>Харківського ліцею № 89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Харківської </a:t>
            </a:r>
            <a:r>
              <a:rPr lang="ru-RU" sz="1200" dirty="0"/>
              <a:t>міської ради Харківської області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500570"/>
            <a:ext cx="268943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071678"/>
            <a:ext cx="1515674" cy="224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056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Чисельні оцінки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600" b="1" i="1" dirty="0" smtClean="0"/>
              <a:t>E</a:t>
            </a:r>
            <a:r>
              <a:rPr lang="uk-UA" sz="3600" b="1" i="1" baseline="-25000" dirty="0" smtClean="0"/>
              <a:t>З</a:t>
            </a:r>
            <a:r>
              <a:rPr lang="ru-RU" sz="3600" b="1" i="1" baseline="-25000" dirty="0" smtClean="0"/>
              <a:t>М</a:t>
            </a:r>
            <a:r>
              <a:rPr lang="uk-UA" sz="3600" b="1" i="1" baseline="-25000" dirty="0" smtClean="0"/>
              <a:t> </a:t>
            </a:r>
            <a:r>
              <a:rPr lang="en-US" sz="3600" dirty="0" smtClean="0"/>
              <a:t>= </a:t>
            </a:r>
            <a:r>
              <a:rPr lang="uk-UA" sz="3600" dirty="0" smtClean="0"/>
              <a:t>28,7</a:t>
            </a:r>
            <a:r>
              <a:rPr lang="en-US" sz="3600" dirty="0" smtClean="0">
                <a:latin typeface="Times New Roman"/>
                <a:cs typeface="Times New Roman"/>
              </a:rPr>
              <a:t>∙</a:t>
            </a:r>
            <a:r>
              <a:rPr lang="uk-UA" sz="3600" dirty="0" smtClean="0"/>
              <a:t>10</a:t>
            </a:r>
            <a:r>
              <a:rPr lang="uk-UA" sz="3600" baseline="30000" dirty="0" smtClean="0"/>
              <a:t>-3</a:t>
            </a:r>
            <a:r>
              <a:rPr lang="en-US" sz="3600" dirty="0" smtClean="0"/>
              <a:t> </a:t>
            </a:r>
            <a:r>
              <a:rPr lang="ru-RU" sz="3600" dirty="0" smtClean="0"/>
              <a:t>Вт/м</a:t>
            </a:r>
            <a:r>
              <a:rPr lang="uk-UA" sz="3600" baseline="30000" dirty="0" smtClean="0"/>
              <a:t>2</a:t>
            </a:r>
            <a:endParaRPr lang="ru-RU" sz="3600" dirty="0" smtClean="0"/>
          </a:p>
          <a:p>
            <a:pPr algn="ctr"/>
            <a:r>
              <a:rPr lang="en-US" sz="3600" b="1" i="1" dirty="0" smtClean="0"/>
              <a:t>E </a:t>
            </a:r>
            <a:r>
              <a:rPr lang="uk-UA" sz="3600" b="1" i="1" baseline="-25000" dirty="0" err="1" smtClean="0"/>
              <a:t>МЗ</a:t>
            </a:r>
            <a:r>
              <a:rPr lang="en-US" sz="3600" dirty="0" smtClean="0"/>
              <a:t>= </a:t>
            </a:r>
            <a:r>
              <a:rPr lang="ru-RU" sz="3600" dirty="0" smtClean="0"/>
              <a:t>0,47</a:t>
            </a:r>
            <a:r>
              <a:rPr lang="en-US" sz="3600" dirty="0" smtClean="0">
                <a:latin typeface="Times New Roman"/>
                <a:cs typeface="Times New Roman"/>
              </a:rPr>
              <a:t> ∙</a:t>
            </a:r>
            <a:r>
              <a:rPr lang="uk-UA" sz="3600" dirty="0" smtClean="0"/>
              <a:t>10</a:t>
            </a:r>
            <a:r>
              <a:rPr lang="uk-UA" sz="3600" baseline="30000" dirty="0" smtClean="0"/>
              <a:t>-3</a:t>
            </a:r>
            <a:r>
              <a:rPr lang="en-US" sz="3600" dirty="0" smtClean="0"/>
              <a:t> </a:t>
            </a:r>
            <a:r>
              <a:rPr lang="ru-RU" sz="3600" dirty="0" smtClean="0"/>
              <a:t>Вт/м</a:t>
            </a:r>
            <a:r>
              <a:rPr lang="uk-UA" sz="3600" baseline="30000" dirty="0" smtClean="0"/>
              <a:t>2</a:t>
            </a:r>
            <a:endParaRPr lang="ru-RU" sz="3600" dirty="0" smtClean="0"/>
          </a:p>
          <a:p>
            <a:pPr algn="ctr"/>
            <a:r>
              <a:rPr lang="en-US" sz="3600" b="1" i="1" dirty="0" smtClean="0"/>
              <a:t>P</a:t>
            </a:r>
            <a:r>
              <a:rPr lang="uk-UA" sz="3600" b="1" i="1" baseline="-25000" dirty="0" smtClean="0"/>
              <a:t>З</a:t>
            </a:r>
            <a:r>
              <a:rPr lang="ru-RU" sz="3600" b="1" i="1" baseline="-25000" dirty="0" smtClean="0"/>
              <a:t>М </a:t>
            </a:r>
            <a:r>
              <a:rPr lang="ru-RU" sz="3600" b="1" i="1" dirty="0" smtClean="0"/>
              <a:t>/</a:t>
            </a:r>
            <a:r>
              <a:rPr lang="en-US" sz="3600" b="1" i="1" dirty="0" smtClean="0"/>
              <a:t> P</a:t>
            </a:r>
            <a:r>
              <a:rPr lang="ru-RU" sz="3600" b="1" i="1" baseline="-25000" dirty="0" smtClean="0"/>
              <a:t>МЗ</a:t>
            </a:r>
            <a:r>
              <a:rPr lang="en-US" sz="3600" dirty="0" smtClean="0"/>
              <a:t> = </a:t>
            </a:r>
            <a:r>
              <a:rPr lang="ru-RU" sz="3600" dirty="0" smtClean="0"/>
              <a:t>61,2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endParaRPr lang="ru-RU" sz="3600" dirty="0" smtClean="0">
              <a:latin typeface="Times New Roman"/>
              <a:cs typeface="Times New Roman"/>
            </a:endParaRPr>
          </a:p>
          <a:p>
            <a:pPr algn="ctr"/>
            <a:r>
              <a:rPr lang="ru-RU" sz="3600" dirty="0" smtClean="0">
                <a:latin typeface="Times New Roman"/>
                <a:cs typeface="Times New Roman"/>
              </a:rPr>
              <a:t>(на М</a:t>
            </a:r>
            <a:r>
              <a:rPr lang="uk-UA" sz="3600" dirty="0" err="1" smtClean="0">
                <a:latin typeface="Times New Roman"/>
                <a:cs typeface="Times New Roman"/>
              </a:rPr>
              <a:t>ісяці</a:t>
            </a:r>
            <a:r>
              <a:rPr lang="uk-UA" sz="3600" dirty="0" smtClean="0">
                <a:latin typeface="Times New Roman"/>
                <a:cs typeface="Times New Roman"/>
              </a:rPr>
              <a:t> від Землі у 61,2 рази світліше, ніж на Землі від Місяця)</a:t>
            </a:r>
            <a:endParaRPr lang="ru-RU" sz="3600" dirty="0" smtClean="0">
              <a:latin typeface="Times New Roman"/>
              <a:cs typeface="Times New Roman"/>
            </a:endParaRPr>
          </a:p>
          <a:p>
            <a:pPr algn="ctr">
              <a:buNone/>
            </a:pPr>
            <a:endParaRPr lang="ru-RU" sz="3600" dirty="0" smtClean="0"/>
          </a:p>
          <a:p>
            <a:pPr algn="ctr"/>
            <a:r>
              <a:rPr lang="uk-UA" sz="3600" smtClean="0"/>
              <a:t>Для </a:t>
            </a:r>
            <a:r>
              <a:rPr lang="uk-UA" sz="3600" smtClean="0"/>
              <a:t>порівняння:</a:t>
            </a:r>
            <a:endParaRPr lang="uk-UA" sz="3600" dirty="0" smtClean="0"/>
          </a:p>
          <a:p>
            <a:pPr algn="ctr"/>
            <a:r>
              <a:rPr lang="uk-UA" sz="3600" dirty="0" err="1" smtClean="0"/>
              <a:t>Осв</a:t>
            </a:r>
            <a:r>
              <a:rPr lang="ru-RU" sz="3600" dirty="0" err="1" smtClean="0"/>
              <a:t>ітлені</a:t>
            </a:r>
            <a:r>
              <a:rPr lang="ru-RU" sz="3600" dirty="0" err="1" smtClean="0"/>
              <a:t>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Сонця</a:t>
            </a:r>
            <a:r>
              <a:rPr lang="ru-RU" sz="3600" dirty="0" smtClean="0"/>
              <a:t> </a:t>
            </a:r>
            <a:r>
              <a:rPr lang="ru-RU" sz="3600" dirty="0" smtClean="0"/>
              <a:t>на </a:t>
            </a:r>
            <a:r>
              <a:rPr lang="ru-RU" sz="3600" dirty="0" err="1" smtClean="0"/>
              <a:t>Землі</a:t>
            </a:r>
            <a:r>
              <a:rPr lang="ru-RU" sz="3600" dirty="0" smtClean="0"/>
              <a:t> </a:t>
            </a:r>
            <a:r>
              <a:rPr lang="ru-RU" sz="3600" dirty="0" smtClean="0"/>
              <a:t>1400Вт/м</a:t>
            </a:r>
            <a:r>
              <a:rPr lang="uk-UA" sz="3600" baseline="30000" dirty="0" smtClean="0"/>
              <a:t>2</a:t>
            </a:r>
            <a:r>
              <a:rPr lang="ru-RU" sz="3600" dirty="0" smtClean="0"/>
              <a:t> </a:t>
            </a:r>
            <a:endParaRPr lang="uk-UA" sz="3600" dirty="0" smtClean="0"/>
          </a:p>
          <a:p>
            <a:pPr algn="ctr"/>
            <a:endParaRPr lang="ru-RU" sz="4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uk-UA" sz="3600" b="1" cap="all" dirty="0"/>
              <a:t>Висновки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467600" cy="54932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uk-UA" sz="1700" dirty="0" smtClean="0"/>
          </a:p>
          <a:p>
            <a:pPr>
              <a:buFont typeface="Wingdings" panose="05000000000000000000" pitchFamily="2" charset="2"/>
              <a:buChar char="ü"/>
            </a:pPr>
            <a:endParaRPr lang="uk-UA" sz="17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1700" dirty="0" smtClean="0"/>
              <a:t>В </a:t>
            </a:r>
            <a:r>
              <a:rPr lang="uk-UA" sz="1700" dirty="0"/>
              <a:t>роботі було </a:t>
            </a:r>
            <a:r>
              <a:rPr lang="uk-UA" sz="1700" dirty="0" smtClean="0"/>
              <a:t>порівняно освітленість від повного Місяця на Землі та від повної Землі на Місяці.</a:t>
            </a:r>
            <a:endParaRPr lang="uk-UA" sz="1700" dirty="0"/>
          </a:p>
          <a:p>
            <a:pPr>
              <a:buFont typeface="Wingdings" panose="05000000000000000000" pitchFamily="2" charset="2"/>
              <a:buChar char="ü"/>
            </a:pPr>
            <a:endParaRPr lang="uk-UA" sz="17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1700" dirty="0" smtClean="0"/>
              <a:t>Відношення </a:t>
            </a:r>
            <a:r>
              <a:rPr lang="uk-UA" sz="1700" dirty="0" err="1" smtClean="0"/>
              <a:t>освітленостей</a:t>
            </a:r>
            <a:r>
              <a:rPr lang="uk-UA" sz="1700" dirty="0" smtClean="0"/>
              <a:t> на планеті та її супутнику обернено пропорційно квадрату відношення радіусів цих небесних тіл та відношенню їхніх альбедо.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17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1700" dirty="0" smtClean="0"/>
              <a:t>Для системи Земля-Місяць те відношення дорівнює 61,2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948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2210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bg2">
                    <a:lumMod val="50000"/>
                  </a:schemeClr>
                </a:solidFill>
              </a:rPr>
              <a:t>Дякую за увагу!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05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/>
              <a:t>Об’єкт</a:t>
            </a:r>
            <a:r>
              <a:rPr lang="en-US" sz="4400" dirty="0" smtClean="0"/>
              <a:t>, </a:t>
            </a:r>
            <a:r>
              <a:rPr lang="uk-UA" sz="4400" dirty="0" smtClean="0"/>
              <a:t>предмет, мета, </a:t>
            </a:r>
            <a:br>
              <a:rPr lang="uk-UA" sz="4400" dirty="0" smtClean="0"/>
            </a:br>
            <a:r>
              <a:rPr lang="uk-UA" sz="4400" dirty="0" smtClean="0"/>
              <a:t>завдання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Об’єктом дослідження є </a:t>
            </a:r>
            <a:r>
              <a:rPr lang="uk-UA" sz="2000" dirty="0" smtClean="0"/>
              <a:t>Система Земля-Місяць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Предмет </a:t>
            </a:r>
            <a:r>
              <a:rPr lang="uk-UA" sz="2000" dirty="0" err="1" smtClean="0"/>
              <a:t>дослидження</a:t>
            </a:r>
            <a:r>
              <a:rPr lang="uk-UA" sz="2000" dirty="0"/>
              <a:t> </a:t>
            </a:r>
            <a:r>
              <a:rPr lang="uk-UA" sz="2000" dirty="0" smtClean="0"/>
              <a:t>– освітленість в місячну ніч на Землі та в </a:t>
            </a:r>
            <a:r>
              <a:rPr lang="uk-UA" sz="2000" dirty="0" err="1" smtClean="0"/>
              <a:t>“земну”</a:t>
            </a:r>
            <a:r>
              <a:rPr lang="uk-UA" sz="2000" dirty="0" smtClean="0"/>
              <a:t> ніч на Місяці..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Метою науково-дослідної </a:t>
            </a:r>
            <a:r>
              <a:rPr lang="uk-UA" sz="2000" dirty="0" smtClean="0"/>
              <a:t>роботи є порівняння освітленості від Місяця на Землі та від Землі на Місяці</a:t>
            </a:r>
          </a:p>
          <a:p>
            <a:pPr marL="0" indent="0">
              <a:buNone/>
            </a:pPr>
            <a:r>
              <a:rPr lang="uk-UA" sz="2000" dirty="0" smtClean="0"/>
              <a:t>Досягнення даної мети безпосередньо пов’язано з розв’язанням наступних задач:</a:t>
            </a:r>
          </a:p>
          <a:p>
            <a:pPr marL="0" lvl="0" indent="0">
              <a:buNone/>
            </a:pPr>
            <a:r>
              <a:rPr lang="uk-UA" sz="2000" dirty="0" smtClean="0"/>
              <a:t>- розв’язати задачу про залежність освітленості від світності Сонця, розмірів Землі й Місяця, відстаней між цими небесними тілами та альбедо цих тіл.</a:t>
            </a:r>
          </a:p>
          <a:p>
            <a:pPr marL="0" lvl="0" indent="0">
              <a:buNone/>
            </a:pPr>
            <a:r>
              <a:rPr lang="uk-UA" sz="2000" dirty="0" err="1" smtClean="0"/>
              <a:t>-обчислити</a:t>
            </a:r>
            <a:r>
              <a:rPr lang="uk-UA" sz="2000" dirty="0" smtClean="0"/>
              <a:t>  освітленість на Землі від повного Місяця та на Місяці від повної Землі.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2000" dirty="0" smtClean="0"/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209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b="1" cap="all" dirty="0" smtClean="0"/>
              <a:t>Постановка задачі</a:t>
            </a:r>
            <a:br>
              <a:rPr lang="uk-UA" b="1" cap="all" dirty="0" smtClean="0"/>
            </a:b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3073" name="Picture 1" descr="Светило Земля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4071966" cy="291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714876" y="2071678"/>
            <a:ext cx="364333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фото, знятому з поверхні Місяця, ви бачите Землю як світило.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Яке світило, за інших рівних умов, дає більше світла: Земля, яку видно з Місяця, або Місяць, який видно з Землі? 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Оцініть, у скільки разів більше світла дає одне з світил.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20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uk-UA" b="1" cap="all" dirty="0" smtClean="0"/>
              <a:t>Енергетична освітленість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71934" y="1071546"/>
            <a:ext cx="3924304" cy="2786082"/>
          </a:xfrm>
        </p:spPr>
        <p:txBody>
          <a:bodyPr>
            <a:normAutofit lnSpcReduction="10000"/>
          </a:bodyPr>
          <a:lstStyle/>
          <a:p>
            <a:r>
              <a:rPr lang="uk-UA" sz="2200" dirty="0" smtClean="0"/>
              <a:t>Оточимо Сонце сферою, радіус якої дорівнює радіусу земної орбіти. </a:t>
            </a:r>
          </a:p>
          <a:p>
            <a:r>
              <a:rPr lang="uk-UA" sz="2200" dirty="0" smtClean="0"/>
              <a:t>Енергія Сонця (або будь-якого сферичного тіла, що світиться, поширюється в усіх напрямках рівномірно.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33798" name="Picture 6" descr="C:\Users\КАА\Downloads\sphe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857232"/>
            <a:ext cx="3095620" cy="306337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2976" y="3786190"/>
            <a:ext cx="65722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Енергетична освітленість (енергія, яка потрапляє на одиницю площі в одиницю часу) обернено пропорційна квадрату відстані до джерела світла </a:t>
            </a:r>
            <a:r>
              <a:rPr lang="en-US" dirty="0" smtClean="0"/>
              <a:t>(L – </a:t>
            </a:r>
            <a:r>
              <a:rPr lang="ru-RU" dirty="0" err="1" smtClean="0"/>
              <a:t>св</a:t>
            </a:r>
            <a:r>
              <a:rPr lang="uk-UA" dirty="0" err="1" smtClean="0"/>
              <a:t>ітність</a:t>
            </a:r>
            <a:r>
              <a:rPr lang="uk-UA" dirty="0" smtClean="0"/>
              <a:t> джерела).</a:t>
            </a:r>
          </a:p>
          <a:p>
            <a:r>
              <a:rPr lang="uk-UA" dirty="0" smtClean="0"/>
              <a:t>Енергія, яка потрапляє в одиницю часу</a:t>
            </a:r>
          </a:p>
          <a:p>
            <a:r>
              <a:rPr lang="uk-UA" dirty="0" smtClean="0"/>
              <a:t>на всю поверхню небесного тіла (</a:t>
            </a:r>
            <a:r>
              <a:rPr lang="en-US" dirty="0" smtClean="0"/>
              <a:t>P)</a:t>
            </a:r>
            <a:r>
              <a:rPr lang="uk-UA" dirty="0" smtClean="0"/>
              <a:t>, обернено пропорційна квадрату відстані та прямо пропорційна квадрату радіуса цього тіла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6286512" y="4714884"/>
          <a:ext cx="1285884" cy="765165"/>
        </p:xfrm>
        <a:graphic>
          <a:graphicData uri="http://schemas.openxmlformats.org/presentationml/2006/ole">
            <p:oleObj spid="_x0000_s33799" name="Equation" r:id="rId4" imgW="634680" imgH="583920" progId="Equation.DSMT4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5476875" y="5864225"/>
          <a:ext cx="1901825" cy="658813"/>
        </p:xfrm>
        <a:graphic>
          <a:graphicData uri="http://schemas.openxmlformats.org/presentationml/2006/ole">
            <p:oleObj spid="_x0000_s33800" name="Equation" r:id="rId5" imgW="147312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71480"/>
            <a:ext cx="7467600" cy="1285884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/>
              <a:t>Скільки енергії за одиницю часу одержують Земля й Місяць від </a:t>
            </a:r>
            <a:r>
              <a:rPr lang="uk-UA" b="1" cap="all" dirty="0" err="1" smtClean="0"/>
              <a:t>СОнця</a:t>
            </a:r>
            <a:r>
              <a:rPr lang="uk-UA" b="1" cap="all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0694" y="2357430"/>
            <a:ext cx="32147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 = </a:t>
            </a:r>
            <a:r>
              <a:rPr lang="uk-UA" dirty="0" smtClean="0"/>
              <a:t>3,86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∙</a:t>
            </a:r>
            <a:r>
              <a:rPr lang="uk-UA" dirty="0" smtClean="0"/>
              <a:t>10</a:t>
            </a:r>
            <a:r>
              <a:rPr lang="uk-UA" baseline="30000" dirty="0" smtClean="0"/>
              <a:t>26</a:t>
            </a:r>
            <a:r>
              <a:rPr lang="en-US" dirty="0" smtClean="0"/>
              <a:t> </a:t>
            </a:r>
            <a:r>
              <a:rPr lang="ru-RU" dirty="0" smtClean="0"/>
              <a:t>Вт – </a:t>
            </a:r>
            <a:r>
              <a:rPr lang="ru-RU" dirty="0" err="1" smtClean="0"/>
              <a:t>св</a:t>
            </a:r>
            <a:r>
              <a:rPr lang="uk-UA" dirty="0" err="1" smtClean="0"/>
              <a:t>ітність</a:t>
            </a:r>
            <a:r>
              <a:rPr lang="uk-UA" dirty="0" smtClean="0"/>
              <a:t> Сонця</a:t>
            </a:r>
          </a:p>
          <a:p>
            <a:r>
              <a:rPr lang="en-US" dirty="0" smtClean="0"/>
              <a:t>r = 1,5</a:t>
            </a:r>
            <a:r>
              <a:rPr lang="en-US" dirty="0" smtClean="0">
                <a:latin typeface="Times New Roman"/>
                <a:cs typeface="Times New Roman"/>
              </a:rPr>
              <a:t>∙</a:t>
            </a:r>
            <a:r>
              <a:rPr lang="uk-UA" dirty="0" smtClean="0"/>
              <a:t>10</a:t>
            </a: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r>
              <a:rPr lang="ru-RU" dirty="0" smtClean="0"/>
              <a:t>м – в</a:t>
            </a:r>
            <a:r>
              <a:rPr lang="uk-UA" dirty="0" err="1" smtClean="0"/>
              <a:t>ідстань</a:t>
            </a:r>
            <a:r>
              <a:rPr lang="uk-UA" dirty="0" smtClean="0"/>
              <a:t> від Сонця до Землі (та до Місяця)</a:t>
            </a:r>
            <a:endParaRPr lang="en-US" dirty="0" smtClean="0"/>
          </a:p>
          <a:p>
            <a:r>
              <a:rPr lang="en-US" b="1" i="1" dirty="0" smtClean="0"/>
              <a:t>R</a:t>
            </a:r>
            <a:r>
              <a:rPr lang="uk-UA" b="1" i="1" baseline="-25000" dirty="0" smtClean="0"/>
              <a:t>З </a:t>
            </a:r>
            <a:r>
              <a:rPr lang="en-US" dirty="0" smtClean="0"/>
              <a:t>= </a:t>
            </a:r>
            <a:r>
              <a:rPr lang="uk-UA" dirty="0" smtClean="0"/>
              <a:t>6,37</a:t>
            </a:r>
            <a:r>
              <a:rPr lang="en-US" dirty="0" smtClean="0">
                <a:latin typeface="Times New Roman"/>
                <a:cs typeface="Times New Roman"/>
              </a:rPr>
              <a:t>∙</a:t>
            </a:r>
            <a:r>
              <a:rPr lang="uk-UA" dirty="0" smtClean="0"/>
              <a:t>10</a:t>
            </a:r>
            <a:r>
              <a:rPr lang="uk-UA" baseline="30000" dirty="0" smtClean="0"/>
              <a:t>6</a:t>
            </a:r>
            <a:r>
              <a:rPr lang="en-US" dirty="0" smtClean="0"/>
              <a:t> </a:t>
            </a:r>
            <a:r>
              <a:rPr lang="ru-RU" dirty="0" smtClean="0"/>
              <a:t>м – </a:t>
            </a:r>
            <a:r>
              <a:rPr lang="ru-RU" dirty="0" err="1" smtClean="0"/>
              <a:t>радіус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endParaRPr lang="ru-RU" dirty="0" smtClean="0"/>
          </a:p>
          <a:p>
            <a:r>
              <a:rPr lang="en-US" b="1" i="1" dirty="0" smtClean="0"/>
              <a:t>R</a:t>
            </a:r>
            <a:r>
              <a:rPr lang="uk-UA" b="1" i="1" baseline="-25000" dirty="0" smtClean="0"/>
              <a:t>М </a:t>
            </a:r>
            <a:r>
              <a:rPr lang="en-US" dirty="0" smtClean="0"/>
              <a:t>= </a:t>
            </a:r>
            <a:r>
              <a:rPr lang="uk-UA" dirty="0" smtClean="0"/>
              <a:t>1,74</a:t>
            </a:r>
            <a:r>
              <a:rPr lang="en-US" dirty="0" smtClean="0">
                <a:latin typeface="Times New Roman"/>
                <a:cs typeface="Times New Roman"/>
              </a:rPr>
              <a:t>∙</a:t>
            </a:r>
            <a:r>
              <a:rPr lang="uk-UA" dirty="0" smtClean="0"/>
              <a:t>10</a:t>
            </a:r>
            <a:r>
              <a:rPr lang="uk-UA" baseline="30000" dirty="0" smtClean="0"/>
              <a:t>6</a:t>
            </a:r>
            <a:r>
              <a:rPr lang="en-US" dirty="0" smtClean="0"/>
              <a:t> </a:t>
            </a:r>
            <a:r>
              <a:rPr lang="ru-RU" dirty="0" smtClean="0"/>
              <a:t>м – </a:t>
            </a:r>
            <a:r>
              <a:rPr lang="ru-RU" dirty="0" err="1" smtClean="0"/>
              <a:t>радіус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11557564"/>
              </p:ext>
            </p:extLst>
          </p:nvPr>
        </p:nvGraphicFramePr>
        <p:xfrm>
          <a:off x="1428728" y="2071678"/>
          <a:ext cx="2054225" cy="1528762"/>
        </p:xfrm>
        <a:graphic>
          <a:graphicData uri="http://schemas.openxmlformats.org/presentationml/2006/ole">
            <p:oleObj spid="_x0000_s2078" name="Equation" r:id="rId3" imgW="685800" imgH="419040" progId="Equation.DSMT4">
              <p:embed/>
            </p:oleObj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929190" y="3214686"/>
            <a:ext cx="720080" cy="50405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(1)</a:t>
            </a:r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2080" name="Object 32"/>
          <p:cNvGraphicFramePr>
            <a:graphicFrameLocks noChangeAspect="1"/>
          </p:cNvGraphicFramePr>
          <p:nvPr/>
        </p:nvGraphicFramePr>
        <p:xfrm>
          <a:off x="1577975" y="4103688"/>
          <a:ext cx="2479675" cy="1079500"/>
        </p:xfrm>
        <a:graphic>
          <a:graphicData uri="http://schemas.openxmlformats.org/presentationml/2006/ole">
            <p:oleObj spid="_x0000_s2080" name="Equation" r:id="rId4" imgW="761760" imgH="419040" progId="Equation.DSMT4">
              <p:embed/>
            </p:oleObj>
          </a:graphicData>
        </a:graphic>
      </p:graphicFrame>
      <p:sp>
        <p:nvSpPr>
          <p:cNvPr id="12" name="Объект 7"/>
          <p:cNvSpPr txBox="1">
            <a:spLocks/>
          </p:cNvSpPr>
          <p:nvPr/>
        </p:nvSpPr>
        <p:spPr>
          <a:xfrm>
            <a:off x="4572000" y="5286388"/>
            <a:ext cx="720080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77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Чисельні оцінки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uk-UA" sz="4800" b="1" i="1" dirty="0" smtClean="0"/>
          </a:p>
          <a:p>
            <a:pPr algn="ctr"/>
            <a:r>
              <a:rPr lang="en-US" sz="4800" b="1" i="1" dirty="0" smtClean="0"/>
              <a:t>P</a:t>
            </a:r>
            <a:r>
              <a:rPr lang="uk-UA" sz="4800" b="1" i="1" baseline="-25000" dirty="0" smtClean="0"/>
              <a:t>З </a:t>
            </a:r>
            <a:r>
              <a:rPr lang="en-US" sz="4800" dirty="0" smtClean="0"/>
              <a:t>= 17,4</a:t>
            </a:r>
            <a:r>
              <a:rPr lang="en-US" sz="4800" dirty="0" smtClean="0">
                <a:latin typeface="Times New Roman"/>
                <a:cs typeface="Times New Roman"/>
              </a:rPr>
              <a:t> ∙</a:t>
            </a:r>
            <a:r>
              <a:rPr lang="uk-UA" sz="4800" dirty="0" smtClean="0"/>
              <a:t>10</a:t>
            </a:r>
            <a:r>
              <a:rPr lang="en-US" sz="4800" baseline="30000" dirty="0" smtClean="0"/>
              <a:t>16</a:t>
            </a:r>
            <a:r>
              <a:rPr lang="en-US" sz="4800" dirty="0" smtClean="0"/>
              <a:t> </a:t>
            </a:r>
            <a:r>
              <a:rPr lang="ru-RU" sz="4800" dirty="0" smtClean="0"/>
              <a:t>Вт</a:t>
            </a:r>
          </a:p>
          <a:p>
            <a:pPr algn="ctr"/>
            <a:endParaRPr lang="ru-RU" sz="4800" dirty="0" smtClean="0"/>
          </a:p>
          <a:p>
            <a:pPr algn="ctr"/>
            <a:r>
              <a:rPr lang="en-US" sz="4800" b="1" i="1" dirty="0" smtClean="0"/>
              <a:t>P</a:t>
            </a:r>
            <a:r>
              <a:rPr lang="uk-UA" sz="4800" b="1" i="1" baseline="-25000" dirty="0" smtClean="0"/>
              <a:t>М </a:t>
            </a:r>
            <a:r>
              <a:rPr lang="en-US" sz="4800" dirty="0" smtClean="0"/>
              <a:t>= 1,3</a:t>
            </a:r>
            <a:r>
              <a:rPr lang="en-US" sz="4800" dirty="0" smtClean="0">
                <a:latin typeface="Times New Roman"/>
                <a:cs typeface="Times New Roman"/>
              </a:rPr>
              <a:t> ∙</a:t>
            </a:r>
            <a:r>
              <a:rPr lang="uk-UA" sz="4800" dirty="0" smtClean="0"/>
              <a:t>10</a:t>
            </a:r>
            <a:r>
              <a:rPr lang="en-US" sz="4800" baseline="30000" dirty="0" smtClean="0"/>
              <a:t>16</a:t>
            </a:r>
            <a:r>
              <a:rPr lang="en-US" sz="4800" dirty="0" smtClean="0"/>
              <a:t> </a:t>
            </a:r>
            <a:r>
              <a:rPr lang="ru-RU" sz="4800" dirty="0" smtClean="0"/>
              <a:t>Вт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Скільки енергії за одиницю часу відбивають Місяць на Землю та Земля на Місяць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14876" y="1600200"/>
            <a:ext cx="3209924" cy="4873752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P</a:t>
            </a:r>
            <a:r>
              <a:rPr lang="uk-UA" b="1" i="1" baseline="-25000" dirty="0" err="1" smtClean="0"/>
              <a:t>МЗ</a:t>
            </a:r>
            <a:r>
              <a:rPr lang="uk-UA" b="1" i="1" baseline="-25000" dirty="0" smtClean="0"/>
              <a:t> </a:t>
            </a:r>
            <a:r>
              <a:rPr lang="en-US" dirty="0" smtClean="0"/>
              <a:t>-  </a:t>
            </a:r>
            <a:r>
              <a:rPr lang="uk-UA" dirty="0" smtClean="0"/>
              <a:t>Енергія, яку відбиває за одиницю часу Місяць на Землю,</a:t>
            </a:r>
            <a:r>
              <a:rPr lang="ru-RU" dirty="0" smtClean="0"/>
              <a:t>Вт</a:t>
            </a:r>
          </a:p>
          <a:p>
            <a:endParaRPr lang="uk-UA" dirty="0" smtClean="0"/>
          </a:p>
          <a:p>
            <a:r>
              <a:rPr lang="en-US" b="1" i="1" dirty="0" smtClean="0"/>
              <a:t>P</a:t>
            </a:r>
            <a:r>
              <a:rPr lang="uk-UA" b="1" i="1" baseline="-25000" smtClean="0"/>
              <a:t>ЗМ </a:t>
            </a:r>
            <a:r>
              <a:rPr lang="uk-UA" smtClean="0"/>
              <a:t> - Енергія</a:t>
            </a:r>
            <a:r>
              <a:rPr lang="uk-UA" dirty="0" smtClean="0"/>
              <a:t>, яку відбиває за одиницю часу Земля на Місяць,</a:t>
            </a:r>
            <a:r>
              <a:rPr lang="ru-RU" dirty="0" smtClean="0"/>
              <a:t>Вт</a:t>
            </a:r>
          </a:p>
          <a:p>
            <a:r>
              <a:rPr lang="en-US" b="1" i="1" dirty="0" smtClean="0"/>
              <a:t>a</a:t>
            </a:r>
            <a:r>
              <a:rPr lang="uk-UA" b="1" i="1" baseline="-25000" dirty="0" smtClean="0"/>
              <a:t>З</a:t>
            </a:r>
            <a:r>
              <a:rPr lang="en-US" b="1" i="1" baseline="-25000" dirty="0" smtClean="0"/>
              <a:t> </a:t>
            </a:r>
            <a:r>
              <a:rPr lang="en-US" i="1" dirty="0" smtClean="0"/>
              <a:t>– </a:t>
            </a:r>
            <a:r>
              <a:rPr lang="uk-UA" i="1" dirty="0" smtClean="0"/>
              <a:t>альбедо Землі</a:t>
            </a:r>
          </a:p>
          <a:p>
            <a:r>
              <a:rPr lang="en-US" b="1" i="1" dirty="0" smtClean="0"/>
              <a:t>a</a:t>
            </a:r>
            <a:r>
              <a:rPr lang="uk-UA" b="1" i="1" baseline="-25000" dirty="0" smtClean="0"/>
              <a:t>М</a:t>
            </a:r>
            <a:r>
              <a:rPr lang="en-US" b="1" i="1" baseline="-25000" dirty="0" smtClean="0"/>
              <a:t> </a:t>
            </a:r>
            <a:r>
              <a:rPr lang="en-US" i="1" dirty="0" smtClean="0"/>
              <a:t>– </a:t>
            </a:r>
            <a:r>
              <a:rPr lang="uk-UA" i="1" dirty="0" smtClean="0"/>
              <a:t>альбедо Місяця</a:t>
            </a:r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536575" y="2274888"/>
          <a:ext cx="3997325" cy="1528762"/>
        </p:xfrm>
        <a:graphic>
          <a:graphicData uri="http://schemas.openxmlformats.org/presentationml/2006/ole">
            <p:oleObj spid="_x0000_s28674" name="Equation" r:id="rId3" imgW="1333440" imgH="419040" progId="Equation.DSMT4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04825" y="4000500"/>
          <a:ext cx="4416425" cy="1528763"/>
        </p:xfrm>
        <a:graphic>
          <a:graphicData uri="http://schemas.openxmlformats.org/presentationml/2006/ole">
            <p:oleObj spid="_x0000_s28675" name="Equation" r:id="rId4" imgW="147312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Чисельні оцінки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uk-UA" sz="4800" b="1" i="1" dirty="0" smtClean="0"/>
          </a:p>
          <a:p>
            <a:pPr algn="ctr"/>
            <a:r>
              <a:rPr lang="en-US" sz="4800" b="1" i="1" dirty="0" smtClean="0"/>
              <a:t>P</a:t>
            </a:r>
            <a:r>
              <a:rPr lang="uk-UA" sz="4800" b="1" i="1" baseline="-25000" dirty="0" smtClean="0"/>
              <a:t>З</a:t>
            </a:r>
            <a:r>
              <a:rPr lang="ru-RU" sz="4800" b="1" i="1" baseline="-25000" dirty="0" smtClean="0"/>
              <a:t>М</a:t>
            </a:r>
            <a:r>
              <a:rPr lang="uk-UA" sz="4800" b="1" i="1" baseline="-25000" dirty="0" smtClean="0"/>
              <a:t> </a:t>
            </a:r>
            <a:r>
              <a:rPr lang="en-US" sz="4800" dirty="0" smtClean="0"/>
              <a:t>= </a:t>
            </a:r>
            <a:r>
              <a:rPr lang="ru-RU" sz="4800" dirty="0" smtClean="0"/>
              <a:t>53,2</a:t>
            </a:r>
            <a:r>
              <a:rPr lang="en-US" sz="4800" dirty="0" smtClean="0">
                <a:latin typeface="Times New Roman"/>
                <a:cs typeface="Times New Roman"/>
              </a:rPr>
              <a:t> ∙</a:t>
            </a:r>
            <a:r>
              <a:rPr lang="uk-UA" sz="4800" dirty="0" smtClean="0"/>
              <a:t>10</a:t>
            </a:r>
            <a:r>
              <a:rPr lang="en-US" sz="4800" baseline="30000" dirty="0" smtClean="0"/>
              <a:t>1</a:t>
            </a:r>
            <a:r>
              <a:rPr lang="ru-RU" sz="4800" baseline="30000" dirty="0" smtClean="0"/>
              <a:t>5</a:t>
            </a:r>
            <a:r>
              <a:rPr lang="en-US" sz="4800" dirty="0" smtClean="0"/>
              <a:t> </a:t>
            </a:r>
            <a:r>
              <a:rPr lang="ru-RU" sz="4800" dirty="0" smtClean="0"/>
              <a:t>Вт</a:t>
            </a:r>
          </a:p>
          <a:p>
            <a:pPr algn="ctr"/>
            <a:endParaRPr lang="ru-RU" sz="4800" dirty="0" smtClean="0"/>
          </a:p>
          <a:p>
            <a:pPr algn="ctr"/>
            <a:r>
              <a:rPr lang="en-US" sz="4800" b="1" i="1" dirty="0" smtClean="0"/>
              <a:t>P</a:t>
            </a:r>
            <a:r>
              <a:rPr lang="uk-UA" sz="4800" b="1" i="1" baseline="-25000" dirty="0" err="1" smtClean="0"/>
              <a:t>МЗ</a:t>
            </a:r>
            <a:r>
              <a:rPr lang="en-US" sz="4800" dirty="0" smtClean="0"/>
              <a:t>= </a:t>
            </a:r>
            <a:r>
              <a:rPr lang="ru-RU" sz="4800" dirty="0" smtClean="0"/>
              <a:t>0,871</a:t>
            </a:r>
            <a:r>
              <a:rPr lang="en-US" sz="4800" dirty="0" smtClean="0">
                <a:latin typeface="Times New Roman"/>
                <a:cs typeface="Times New Roman"/>
              </a:rPr>
              <a:t> ∙</a:t>
            </a:r>
            <a:r>
              <a:rPr lang="uk-UA" sz="4800" dirty="0" smtClean="0"/>
              <a:t>10</a:t>
            </a:r>
            <a:r>
              <a:rPr lang="en-US" sz="4800" baseline="30000" dirty="0" smtClean="0"/>
              <a:t>1</a:t>
            </a:r>
            <a:r>
              <a:rPr lang="ru-RU" sz="4800" baseline="30000" dirty="0" smtClean="0"/>
              <a:t>5</a:t>
            </a:r>
            <a:r>
              <a:rPr lang="en-US" sz="4800" dirty="0" smtClean="0"/>
              <a:t> </a:t>
            </a:r>
            <a:r>
              <a:rPr lang="ru-RU" sz="4800" dirty="0" smtClean="0"/>
              <a:t>Вт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100010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Освітленість Землі від Місяця та Місяця від Землі. Відношення цих величин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14876" y="1600200"/>
            <a:ext cx="3209924" cy="4873752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/>
              <a:t>Е</a:t>
            </a:r>
            <a:r>
              <a:rPr lang="uk-UA" b="1" i="1" baseline="-25000" dirty="0" smtClean="0"/>
              <a:t>ЗМ </a:t>
            </a:r>
            <a:r>
              <a:rPr lang="en-US" dirty="0" smtClean="0"/>
              <a:t>-  </a:t>
            </a:r>
            <a:r>
              <a:rPr lang="uk-UA" dirty="0" smtClean="0"/>
              <a:t>освітленість, яку створює повний диск </a:t>
            </a:r>
            <a:r>
              <a:rPr lang="uk-UA" dirty="0" err="1" smtClean="0"/>
              <a:t>Земліна</a:t>
            </a:r>
            <a:r>
              <a:rPr lang="uk-UA" dirty="0" smtClean="0"/>
              <a:t> Місяця,</a:t>
            </a:r>
            <a:r>
              <a:rPr lang="ru-RU" dirty="0" smtClean="0"/>
              <a:t> Вт/м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uk-UA" b="1" i="1" dirty="0" err="1" smtClean="0"/>
              <a:t>Е</a:t>
            </a:r>
            <a:r>
              <a:rPr lang="uk-UA" b="1" i="1" baseline="-25000" dirty="0" err="1" smtClean="0"/>
              <a:t>МЗ</a:t>
            </a:r>
            <a:r>
              <a:rPr lang="uk-UA" b="1" i="1" baseline="-25000" dirty="0" smtClean="0"/>
              <a:t> </a:t>
            </a:r>
            <a:r>
              <a:rPr lang="en-US" dirty="0" smtClean="0"/>
              <a:t>-  </a:t>
            </a:r>
            <a:r>
              <a:rPr lang="uk-UA" dirty="0" smtClean="0"/>
              <a:t>освітленість, яку створює повний диск Місяця на Землі,</a:t>
            </a:r>
            <a:r>
              <a:rPr lang="ru-RU" dirty="0" smtClean="0"/>
              <a:t>Вт/м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 marL="273050" indent="-273050"/>
            <a:r>
              <a:rPr lang="en-US" b="1" i="1" dirty="0" smtClean="0"/>
              <a:t>r</a:t>
            </a:r>
            <a:r>
              <a:rPr lang="ru-RU" b="1" i="1" baseline="-25000" dirty="0" smtClean="0"/>
              <a:t>ЗМ</a:t>
            </a:r>
            <a:r>
              <a:rPr lang="ru-RU" b="1" i="1" dirty="0" smtClean="0"/>
              <a:t> = </a:t>
            </a:r>
            <a:r>
              <a:rPr lang="uk-UA" dirty="0" smtClean="0"/>
              <a:t>3</a:t>
            </a:r>
            <a:r>
              <a:rPr lang="en-US" dirty="0" smtClean="0"/>
              <a:t>,</a:t>
            </a:r>
            <a:r>
              <a:rPr lang="uk-UA" dirty="0" smtClean="0"/>
              <a:t>84</a:t>
            </a:r>
            <a:r>
              <a:rPr lang="en-US" dirty="0" smtClean="0">
                <a:latin typeface="Times New Roman"/>
                <a:cs typeface="Times New Roman"/>
              </a:rPr>
              <a:t>∙</a:t>
            </a:r>
            <a:r>
              <a:rPr lang="uk-UA" dirty="0" smtClean="0"/>
              <a:t>10</a:t>
            </a:r>
            <a:r>
              <a:rPr lang="uk-UA" baseline="30000" dirty="0" smtClean="0"/>
              <a:t>8</a:t>
            </a:r>
            <a:r>
              <a:rPr lang="en-US" dirty="0" smtClean="0"/>
              <a:t> </a:t>
            </a:r>
            <a:r>
              <a:rPr lang="ru-RU" dirty="0" smtClean="0"/>
              <a:t>м </a:t>
            </a:r>
            <a:r>
              <a:rPr lang="ru-RU" b="1" i="1" dirty="0" smtClean="0"/>
              <a:t>– </a:t>
            </a:r>
            <a:r>
              <a:rPr lang="ru-RU" i="1" dirty="0" smtClean="0"/>
              <a:t>в</a:t>
            </a:r>
            <a:r>
              <a:rPr lang="uk-UA" i="1" dirty="0" err="1" smtClean="0"/>
              <a:t>ідстань</a:t>
            </a:r>
            <a:r>
              <a:rPr lang="uk-UA" i="1" dirty="0" smtClean="0"/>
              <a:t> від Землі до Місяця</a:t>
            </a:r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85720" y="3571876"/>
          <a:ext cx="4489450" cy="1285875"/>
        </p:xfrm>
        <a:graphic>
          <a:graphicData uri="http://schemas.openxmlformats.org/presentationml/2006/ole">
            <p:oleObj spid="_x0000_s35842" name="Equation" r:id="rId3" imgW="1942920" imgH="457200" progId="Equation.DSMT4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85720" y="1857364"/>
          <a:ext cx="4430712" cy="1285875"/>
        </p:xfrm>
        <a:graphic>
          <a:graphicData uri="http://schemas.openxmlformats.org/presentationml/2006/ole">
            <p:oleObj spid="_x0000_s35844" name="Equation" r:id="rId4" imgW="1917360" imgH="457200" progId="Equation.DSMT4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443038" y="4907080"/>
          <a:ext cx="1914516" cy="1165108"/>
        </p:xfrm>
        <a:graphic>
          <a:graphicData uri="http://schemas.openxmlformats.org/presentationml/2006/ole">
            <p:oleObj spid="_x0000_s35845" name="Equation" r:id="rId5" imgW="91440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564</TotalTime>
  <Words>564</Words>
  <Application>Microsoft Office PowerPoint</Application>
  <PresentationFormat>Экран (4:3)</PresentationFormat>
  <Paragraphs>85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Эркер</vt:lpstr>
      <vt:lpstr>Equation</vt:lpstr>
      <vt:lpstr>Порівняння освітленності  від Місяця на Землі  та від Землі на  на Місяці </vt:lpstr>
      <vt:lpstr>Об’єкт, предмет, мета,  завдання </vt:lpstr>
      <vt:lpstr>Постановка задачі </vt:lpstr>
      <vt:lpstr>Енергетична освітленість</vt:lpstr>
      <vt:lpstr>Скільки енергії за одиницю часу одержують Земля й Місяць від СОнця </vt:lpstr>
      <vt:lpstr>Чисельні оцінки</vt:lpstr>
      <vt:lpstr>Скільки енергії за одиницю часу відбивають Місяць на Землю та Земля на Місяць</vt:lpstr>
      <vt:lpstr>Чисельні оцінки</vt:lpstr>
      <vt:lpstr>Освітленість Землі від Місяця та Місяця від Землі. Відношення цих величин</vt:lpstr>
      <vt:lpstr>Чисельні оцінки</vt:lpstr>
      <vt:lpstr>Висновки </vt:lpstr>
      <vt:lpstr>Дякую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ПОЯСНЕННЯ НЕЗВИЧНОЇ ФОРМИ  КАРЛИКОВОЇ ПЛАНЕТИ ХАУМЕА  ПОРІВНЯНО З ІНШИМИ КАРЛИКОВИМИ ПЛАНЕТАМИ  ПОЯСА КОЙПЕРА</dc:title>
  <dc:creator>Пользователь Windows</dc:creator>
  <cp:lastModifiedBy>КАА</cp:lastModifiedBy>
  <cp:revision>26</cp:revision>
  <dcterms:created xsi:type="dcterms:W3CDTF">2019-02-13T14:13:06Z</dcterms:created>
  <dcterms:modified xsi:type="dcterms:W3CDTF">2019-04-22T15:02:41Z</dcterms:modified>
</cp:coreProperties>
</file>