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6" r:id="rId2"/>
    <p:sldId id="257" r:id="rId3"/>
    <p:sldId id="268" r:id="rId4"/>
    <p:sldId id="258" r:id="rId5"/>
    <p:sldId id="269" r:id="rId6"/>
    <p:sldId id="259" r:id="rId7"/>
    <p:sldId id="260" r:id="rId8"/>
    <p:sldId id="264" r:id="rId9"/>
    <p:sldId id="262" r:id="rId10"/>
    <p:sldId id="263" r:id="rId11"/>
    <p:sldId id="261" r:id="rId12"/>
    <p:sldId id="270" r:id="rId13"/>
    <p:sldId id="265" r:id="rId14"/>
    <p:sldId id="271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6"/>
    <a:srgbClr val="E229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722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043D1-28F8-4766-B900-C5B7682490E5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2E22D-2467-4F07-B1E6-0D9D09FA0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59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2E22D-2467-4F07-B1E6-0D9D09FA026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14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21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2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55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0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9812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98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79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2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40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3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66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8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13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09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15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90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5F9B-803F-441D-9875-9ADBA35C3C3B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99B164-D5F6-4F28-A9A6-E31E45D68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12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ru/42570154-Pilotiruemye-polety-v-kosmos.html" TargetMode="External"/><Relationship Id="rId2" Type="http://schemas.openxmlformats.org/officeDocument/2006/relationships/hyperlink" Target="http://www.gct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tificrussia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ºÐ¾ÑÐ¼Ð¾Ð½Ð°Ð²Ñ Ð² ÐºÐ¾ÑÐ¼Ð¾Ñ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128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425" y="1122819"/>
            <a:ext cx="5360635" cy="217499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гіпогравітації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симулятори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856" y="4328830"/>
            <a:ext cx="6394305" cy="190933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Коновченко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Дарина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Євгенівна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чениця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Світлодарського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Бахмутської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Соболєва Ніна Петрівна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4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483" y="198782"/>
            <a:ext cx="8596668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трекінгу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529" t="17742" r="19379" b="8170"/>
          <a:stretch/>
        </p:blipFill>
        <p:spPr>
          <a:xfrm>
            <a:off x="3112604" y="1140129"/>
            <a:ext cx="6533322" cy="49398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6856" y="1347885"/>
            <a:ext cx="2537792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23882" y="1356312"/>
            <a:ext cx="2268118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реальною системами координат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калібруванням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стереопару.</a:t>
            </a:r>
          </a:p>
        </p:txBody>
      </p:sp>
    </p:spTree>
    <p:extLst>
      <p:ext uri="{BB962C8B-B14F-4D97-AF65-F5344CB8AC3E}">
        <p14:creationId xmlns:p14="http://schemas.microsoft.com/office/powerpoint/2010/main" xmlns="" val="40867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895" t="27380" r="28769" b="8800"/>
          <a:stretch/>
        </p:blipFill>
        <p:spPr>
          <a:xfrm>
            <a:off x="2616700" y="1948289"/>
            <a:ext cx="6639340" cy="45519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3580" y="1676615"/>
            <a:ext cx="1095954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мічних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експериментів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Сонокард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«Спрут»,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Пневмокард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Храматомасс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Матрьошка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3032" y="501133"/>
            <a:ext cx="5332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Експерименти на МКС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72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Перспективи створення штучної гравітації на МКС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043" y="2437680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			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даний час стосовно МКС склалися такі концепції створення штучної гравітації:</a:t>
            </a:r>
          </a:p>
          <a:p>
            <a:pPr lvl="1">
              <a:buFont typeface="Wingdings" pitchFamily="2" charset="2"/>
              <a:buChar char="ü"/>
            </a:pP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нової космічної станції замість існуючої, яка буде обертатися навколо своєї осі;</a:t>
            </a:r>
          </a:p>
          <a:p>
            <a:pPr lvl="1">
              <a:buFont typeface="Wingdings" pitchFamily="2" charset="2"/>
              <a:buChar char="ü"/>
            </a:pP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озміщення  на борту МКС центрифуги короткого радіусу (ЦКР) , як профілактичний засіб  несприятливого впливу невагомості на організм людини (Земні прототипи центрифуги знаходяться в Європі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(ESA)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Росії (ИМБП), в США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(NASA)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в Японії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(JAXA)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творення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тренувального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модуля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декількома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центрифугами.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Остання концепція розглядається для реалізації.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26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126" y="49484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126" y="1310813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	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космос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космонавта повинен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противоричиві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 одного боку максимально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невісомості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реадаптації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невагомості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сих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невивчений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Найпереспективніший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допольотного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456" y="3463635"/>
            <a:ext cx="5880880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02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жерела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www.gctc.ru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docplayer.ru/42570154-Pilotiruemye-polety-v-kosmos.html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4"/>
              </a:rPr>
              <a:t>www.scientificrussia.ru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780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723" y="51683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dirty="0" smtClean="0"/>
              <a:t>   </a:t>
            </a:r>
            <a:br>
              <a:rPr lang="uk-UA" sz="7200" dirty="0" smtClean="0"/>
            </a:b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625" y="3714501"/>
            <a:ext cx="7821846" cy="1920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820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373" y="35052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294" y="1010920"/>
            <a:ext cx="11453706" cy="510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1056" y="2225625"/>
            <a:ext cx="39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8766" y="665018"/>
            <a:ext cx="1072582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невагомості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416" y="1537856"/>
            <a:ext cx="1100543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пілотованих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перспектива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невагомості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реадаптуватися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Землю.</a:t>
            </a:r>
          </a:p>
        </p:txBody>
      </p:sp>
      <p:pic>
        <p:nvPicPr>
          <p:cNvPr id="15362" name="Picture 2" descr="ÐÐ°ÑÑÐ¸Ð½ÐºÐ¸ Ð¿Ð¾ Ð·Ð°Ð¿ÑÐ¾ÑÑ Ð²Ð¸Ð´ Ñ Ð¼ÐºÑ Ð½Ð° Ð·ÐµÐ¼Ð»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1855"/>
            <a:ext cx="12191999" cy="379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88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579" y="191052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Небезпечні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космічного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Вплив невагомості на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Імітатори невагомості: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наземні експерименти;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експерименти на МКС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Перспективи вирішення проблеми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гіпогравітіції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47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72816" y="567374"/>
            <a:ext cx="905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 фактори космічного простору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568" y="2393082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польоту;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Невагомість;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 випромінювання;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Довготривала ізоляція;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Метеоритні тіла.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 descr="ÐÐ°ÑÑÐ¸Ð½ÐºÐ¸ Ð¿Ð¾ Ð·Ð°Ð¿ÑÐ¾ÑÑ ÐºÐ¾ÑÐ¼Ð¾Ð½Ð°Ð²Ñ Ð² ÑÐ°Ð±Ð¾Ñ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466" y="2286000"/>
            <a:ext cx="6258072" cy="372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71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177" y="34455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 фактори космічного простору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6131" y="1693147"/>
            <a:ext cx="3126040" cy="4624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795" y="2059305"/>
            <a:ext cx="6393245" cy="4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41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974" y="336075"/>
            <a:ext cx="8596668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невагомості на організм: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1340" y="4426225"/>
            <a:ext cx="33793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99" t="17732" r="530" b="14802"/>
          <a:stretch/>
        </p:blipFill>
        <p:spPr>
          <a:xfrm>
            <a:off x="590367" y="1159410"/>
            <a:ext cx="10305663" cy="508899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0" y="1383349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81171" y="1880814"/>
            <a:ext cx="7714859" cy="3785652"/>
          </a:xfrm>
          <a:prstGeom prst="rect">
            <a:avLst/>
          </a:prstGeom>
          <a:solidFill>
            <a:srgbClr val="000096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</a:rPr>
              <a:t>С</a:t>
            </a:r>
            <a:r>
              <a:rPr lang="ru-RU" sz="2000" dirty="0" err="1" smtClean="0">
                <a:solidFill>
                  <a:schemeClr val="bg1"/>
                </a:solidFill>
              </a:rPr>
              <a:t>тають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невагомі</a:t>
            </a:r>
            <a:r>
              <a:rPr lang="ru-RU" sz="2000" dirty="0">
                <a:solidFill>
                  <a:schemeClr val="bg1"/>
                </a:solidFill>
              </a:rPr>
              <a:t> руки, ноги, кров, і </a:t>
            </a:r>
            <a:r>
              <a:rPr lang="ru-RU" sz="2000" dirty="0" err="1">
                <a:solidFill>
                  <a:schemeClr val="bg1"/>
                </a:solidFill>
              </a:rPr>
              <a:t>всі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внутрішні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органи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bg1"/>
                </a:solidFill>
              </a:rPr>
              <a:t>Відсутнє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навантаження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кістково-м'язову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систему;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Хребет </a:t>
            </a:r>
            <a:r>
              <a:rPr lang="ru-RU" sz="2000" dirty="0" err="1">
                <a:solidFill>
                  <a:schemeClr val="bg1"/>
                </a:solidFill>
              </a:rPr>
              <a:t>подовжується</a:t>
            </a:r>
            <a:r>
              <a:rPr lang="ru-RU" sz="2000" dirty="0">
                <a:solidFill>
                  <a:schemeClr val="bg1"/>
                </a:solidFill>
              </a:rPr>
              <a:t> на 2,5 </a:t>
            </a:r>
            <a:r>
              <a:rPr lang="ru-RU" sz="2000" dirty="0" smtClean="0">
                <a:solidFill>
                  <a:schemeClr val="bg1"/>
                </a:solidFill>
              </a:rPr>
              <a:t>см;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chemeClr val="bg1"/>
                </a:solidFill>
              </a:rPr>
              <a:t>Пульс становиться повільніше;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Через </a:t>
            </a:r>
            <a:r>
              <a:rPr lang="ru-RU" sz="2000" dirty="0" err="1">
                <a:solidFill>
                  <a:schemeClr val="bg1"/>
                </a:solidFill>
              </a:rPr>
              <a:t>відсутність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тяжіння</a:t>
            </a:r>
            <a:r>
              <a:rPr lang="ru-RU" sz="2000" dirty="0">
                <a:solidFill>
                  <a:schemeClr val="bg1"/>
                </a:solidFill>
              </a:rPr>
              <a:t> кров не </a:t>
            </a:r>
            <a:r>
              <a:rPr lang="ru-RU" sz="2000" dirty="0" err="1">
                <a:solidFill>
                  <a:schemeClr val="bg1"/>
                </a:solidFill>
              </a:rPr>
              <a:t>опускається</a:t>
            </a:r>
            <a:r>
              <a:rPr lang="ru-RU" sz="2000" dirty="0">
                <a:solidFill>
                  <a:schemeClr val="bg1"/>
                </a:solidFill>
              </a:rPr>
              <a:t> вниз по </a:t>
            </a:r>
            <a:r>
              <a:rPr lang="ru-RU" sz="2000" dirty="0" err="1">
                <a:solidFill>
                  <a:schemeClr val="bg1"/>
                </a:solidFill>
              </a:rPr>
              <a:t>судинах</a:t>
            </a:r>
            <a:r>
              <a:rPr lang="ru-RU" sz="2000" dirty="0">
                <a:solidFill>
                  <a:schemeClr val="bg1"/>
                </a:solidFill>
              </a:rPr>
              <a:t>, в </a:t>
            </a:r>
            <a:r>
              <a:rPr lang="ru-RU" sz="2000" dirty="0" err="1">
                <a:solidFill>
                  <a:schemeClr val="bg1"/>
                </a:solidFill>
              </a:rPr>
              <a:t>результаті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виникає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задишка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опухає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обличчя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bg1"/>
                </a:solidFill>
              </a:rPr>
              <a:t>М'язи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відповідають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підтримку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тіла</a:t>
            </a:r>
            <a:r>
              <a:rPr lang="ru-RU" sz="2000" dirty="0">
                <a:solidFill>
                  <a:schemeClr val="bg1"/>
                </a:solidFill>
              </a:rPr>
              <a:t> у вертикальному </a:t>
            </a:r>
            <a:r>
              <a:rPr lang="ru-RU" sz="2000" dirty="0" err="1">
                <a:solidFill>
                  <a:schemeClr val="bg1"/>
                </a:solidFill>
              </a:rPr>
              <a:t>положенні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 err="1" smtClean="0">
                <a:solidFill>
                  <a:schemeClr val="bg1"/>
                </a:solidFill>
              </a:rPr>
              <a:t>слабшають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5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6269152"/>
              </p:ext>
            </p:extLst>
          </p:nvPr>
        </p:nvGraphicFramePr>
        <p:xfrm>
          <a:off x="1484244" y="609600"/>
          <a:ext cx="8596312" cy="43011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90377"/>
                <a:gridCol w="4305935"/>
              </a:tblGrid>
              <a:tr h="64357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Наземні експерименти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Експерименти на МКС «БІОН-М»</a:t>
                      </a:r>
                      <a:endParaRPr lang="ru-RU" dirty="0"/>
                    </a:p>
                  </a:txBody>
                  <a:tcPr/>
                </a:tc>
              </a:tr>
              <a:tr h="1167606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uk-UA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Землі проводяться експерименти з пацюками "виживання задніх кінцівок" протягом 35 діб. І було помічено зменшення обсягу поперекового </a:t>
                      </a:r>
                      <a:r>
                        <a:rPr lang="uk-UA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утовщення</a:t>
                      </a:r>
                      <a:r>
                        <a:rPr lang="uk-UA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спинного мозку як білої, так і сірої речовини, починаючи з 7-х діб і зафіксовано кількісні і якісні зміни.</a:t>
                      </a:r>
                    </a:p>
                    <a:p>
                      <a:pPr marL="285750" indent="-28575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uk-UA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делювання</a:t>
                      </a:r>
                      <a:r>
                        <a:rPr lang="uk-UA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uk-UA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Гідроцентріфуга</a:t>
                      </a:r>
                      <a:r>
                        <a:rPr lang="uk-UA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uk-UA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Технології </a:t>
                      </a:r>
                      <a:r>
                        <a:rPr lang="uk-UA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трекінгу</a:t>
                      </a:r>
                      <a:r>
                        <a:rPr lang="uk-UA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Провідною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проблемою при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наукової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досліджень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польоті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«БІОН-М»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No1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космічеського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польоту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клітинному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молекулярному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рівнях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живого.</a:t>
                      </a:r>
                    </a:p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серйозні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</a:p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скоротливості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артерій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показано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суттєвий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космічного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польоту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експресію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генів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контролюють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нейротрофічний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мозку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польотів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серії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«БІОН-М» буде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продовжена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043" y="4386262"/>
            <a:ext cx="3483044" cy="23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1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183" y="485170"/>
            <a:ext cx="8596668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підготовки космонавтів до польоту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760" y="2143658"/>
            <a:ext cx="3332187" cy="392264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нашоломні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Oculus Rift,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перед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космонавта.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Швидкодіюча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трекінгу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ракурси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0606" t="27976" r="29616" b="12055"/>
          <a:stretch/>
        </p:blipFill>
        <p:spPr>
          <a:xfrm>
            <a:off x="4896408" y="2143658"/>
            <a:ext cx="5791200" cy="39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21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932" y="43290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Гідролабораторія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центрифуга центру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космонавтів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5508" t="24229" r="16618" b="14315"/>
          <a:stretch/>
        </p:blipFill>
        <p:spPr>
          <a:xfrm>
            <a:off x="593826" y="1797878"/>
            <a:ext cx="8112852" cy="4505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90991" y="1797878"/>
            <a:ext cx="2875722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входу в атмосферу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ВА. До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2983628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619</TotalTime>
  <Words>495</Words>
  <Application>Microsoft Office PowerPoint</Application>
  <PresentationFormat>Произвольный</PresentationFormat>
  <Paragraphs>79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Адаптація до гіпогравітації або симулятори космосу</vt:lpstr>
      <vt:lpstr>   </vt:lpstr>
      <vt:lpstr>Зміст</vt:lpstr>
      <vt:lpstr>   </vt:lpstr>
      <vt:lpstr>Небезпечні фактори космічного простору</vt:lpstr>
      <vt:lpstr>Вплив невагомості на організм: </vt:lpstr>
      <vt:lpstr>   </vt:lpstr>
      <vt:lpstr>Система підготовки космонавтів до польоту</vt:lpstr>
      <vt:lpstr>Гідролабораторія і центрифуга центру підготовки космонавтів</vt:lpstr>
      <vt:lpstr>Технології трекінгу</vt:lpstr>
      <vt:lpstr>   </vt:lpstr>
      <vt:lpstr>Перспективи створення штучної гравітації на МКС</vt:lpstr>
      <vt:lpstr>Висновки</vt:lpstr>
      <vt:lpstr>Джерела</vt:lpstr>
      <vt:lpstr>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Гипогравитация</dc:title>
  <dc:creator>Дарина</dc:creator>
  <cp:lastModifiedBy>Пользователь Windows</cp:lastModifiedBy>
  <cp:revision>89</cp:revision>
  <dcterms:created xsi:type="dcterms:W3CDTF">2019-03-31T09:27:38Z</dcterms:created>
  <dcterms:modified xsi:type="dcterms:W3CDTF">2019-04-20T10:41:39Z</dcterms:modified>
</cp:coreProperties>
</file>