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74" r:id="rId9"/>
    <p:sldId id="263" r:id="rId10"/>
    <p:sldId id="264" r:id="rId11"/>
    <p:sldId id="271" r:id="rId12"/>
    <p:sldId id="272" r:id="rId13"/>
    <p:sldId id="265" r:id="rId14"/>
    <p:sldId id="27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76200"/>
            <a:ext cx="6172200" cy="1524000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/>
              <a:t>Всеукраїнський інтерактивний конкурс</a:t>
            </a:r>
            <a:br>
              <a:rPr lang="uk-UA" sz="1800" dirty="0" smtClean="0"/>
            </a:br>
            <a:r>
              <a:rPr lang="uk-UA" sz="1800" dirty="0" smtClean="0"/>
              <a:t> «МАН –Юніор-Дослідник»</a:t>
            </a:r>
            <a:br>
              <a:rPr lang="uk-UA" sz="1800" dirty="0" smtClean="0"/>
            </a:br>
            <a:r>
              <a:rPr lang="uk-UA" sz="1800" dirty="0" smtClean="0"/>
              <a:t>номінація «</a:t>
            </a:r>
            <a:r>
              <a:rPr lang="uk-UA" sz="1800" dirty="0" err="1" smtClean="0"/>
              <a:t>Астороном</a:t>
            </a:r>
            <a:r>
              <a:rPr lang="uk-UA" sz="1800" dirty="0" smtClean="0"/>
              <a:t>»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Дивні явища нічного неба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type="subTitle" idx="1"/>
          </p:nvPr>
        </p:nvSpPr>
        <p:spPr>
          <a:xfrm>
            <a:off x="2057400" y="4597878"/>
            <a:ext cx="6705600" cy="226012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b="1" dirty="0" smtClean="0"/>
              <a:t>Роботу виконали:</a:t>
            </a:r>
          </a:p>
          <a:p>
            <a:pPr algn="r"/>
            <a:r>
              <a:rPr lang="uk-UA" b="1" dirty="0" smtClean="0"/>
              <a:t>    </a:t>
            </a:r>
            <a:r>
              <a:rPr lang="uk-UA" dirty="0" smtClean="0"/>
              <a:t>Романенко Дарія Василівна Учениця 10 класу, вихованка гуртка «Наук про Землю» Васильківського міського Центру дитячої та юнацької творчості.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    </a:t>
            </a:r>
            <a:r>
              <a:rPr lang="uk-UA" dirty="0" err="1" smtClean="0"/>
              <a:t>Козачук</a:t>
            </a:r>
            <a:r>
              <a:rPr lang="uk-UA" dirty="0" smtClean="0"/>
              <a:t> Назарій Олександрович. Учень 8 класу, вихованець гуртка «Наук про Землю» Васильківського міського Центру дитячої та  юнацької творчості. </a:t>
            </a:r>
            <a:endParaRPr lang="ru-RU" dirty="0" smtClean="0"/>
          </a:p>
          <a:p>
            <a:pPr algn="r"/>
            <a:r>
              <a:rPr lang="uk-UA" b="1" dirty="0" smtClean="0"/>
              <a:t>Науковий керівник: </a:t>
            </a:r>
            <a:r>
              <a:rPr lang="uk-UA" dirty="0" smtClean="0"/>
              <a:t>Бондар Любов Степанівна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ÐÐ°ÑÑÐ¸Ð½ÐºÐ¸ Ð¿Ð¾ Ð·Ð°Ð¿ÑÐ¾ÑÑ ÑÐ¿Ð¾ÑÑÐµÑÐµÐ¶ÐµÐ½Ð½Ñ Ð´ÑÑÐµÐ¹ Ð½ÐµÐ±Ð°"/>
          <p:cNvPicPr>
            <a:picLocks noChangeAspect="1" noChangeArrowheads="1"/>
          </p:cNvPicPr>
          <p:nvPr/>
        </p:nvPicPr>
        <p:blipFill rotWithShape="1">
          <a:blip r:embed="rId2"/>
          <a:srcRect l="10946"/>
          <a:stretch/>
        </p:blipFill>
        <p:spPr bwMode="auto">
          <a:xfrm>
            <a:off x="2065867" y="1887699"/>
            <a:ext cx="3998677" cy="252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Toshiba\Desktop\фотки\IMG_20190409_1203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25018"/>
          <a:stretch/>
        </p:blipFill>
        <p:spPr bwMode="auto">
          <a:xfrm>
            <a:off x="6629400" y="1836103"/>
            <a:ext cx="2178756" cy="2567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3733800" cy="1143000"/>
          </a:xfrm>
        </p:spPr>
        <p:txBody>
          <a:bodyPr/>
          <a:lstStyle/>
          <a:p>
            <a:r>
              <a:rPr lang="uk-UA" dirty="0" smtClean="0"/>
              <a:t>Місячна веселка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5262" y="1258823"/>
            <a:ext cx="5334000" cy="4492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Місячна</a:t>
            </a:r>
            <a:r>
              <a:rPr lang="ru-RU" dirty="0" smtClean="0"/>
              <a:t> веселка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</a:t>
            </a:r>
            <a:r>
              <a:rPr lang="ru-RU" dirty="0" err="1" smtClean="0"/>
              <a:t>протилежній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</a:t>
            </a:r>
            <a:r>
              <a:rPr lang="ru-RU" dirty="0" err="1" smtClean="0"/>
              <a:t>стороні</a:t>
            </a:r>
            <a:r>
              <a:rPr lang="ru-RU" dirty="0" smtClean="0"/>
              <a:t> </a:t>
            </a:r>
            <a:r>
              <a:rPr lang="ru-RU" dirty="0" err="1" smtClean="0"/>
              <a:t>неба.Вночі</a:t>
            </a:r>
            <a:r>
              <a:rPr lang="ru-RU" dirty="0" smtClean="0"/>
              <a:t> при </a:t>
            </a:r>
            <a:r>
              <a:rPr lang="ru-RU" dirty="0" err="1" smtClean="0"/>
              <a:t>місяці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слабке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порушити</a:t>
            </a:r>
            <a:r>
              <a:rPr lang="ru-RU" dirty="0" smtClean="0"/>
              <a:t> </a:t>
            </a:r>
            <a:r>
              <a:rPr lang="ru-RU" dirty="0" err="1" smtClean="0"/>
              <a:t>чутливі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в наших очах – колбочки,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розгледіти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 </a:t>
            </a:r>
            <a:r>
              <a:rPr lang="ru-RU" dirty="0" err="1" smtClean="0"/>
              <a:t>місячної</a:t>
            </a:r>
            <a:r>
              <a:rPr lang="ru-RU" dirty="0" smtClean="0"/>
              <a:t> веселки  складно.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місячна</a:t>
            </a:r>
            <a:r>
              <a:rPr lang="ru-RU" dirty="0" smtClean="0"/>
              <a:t> веселка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бачиться</a:t>
            </a:r>
            <a:r>
              <a:rPr lang="ru-RU" dirty="0" smtClean="0"/>
              <a:t> </a:t>
            </a:r>
            <a:r>
              <a:rPr lang="ru-RU" dirty="0" err="1" smtClean="0"/>
              <a:t>білою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238" y="685800"/>
            <a:ext cx="3038475" cy="205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ÐÐ°ÑÑÐ¸Ð½ÐºÐ¸ Ð¿Ð¾ Ð·Ð°Ð¿ÑÐ¾ÑÑ Ð¼ÑÑÑÑÐ½Ð° Ð²ÐµÑÐµÐ»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246" y="2971800"/>
            <a:ext cx="2514600" cy="3352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Краса нічного неба</a:t>
            </a:r>
            <a:endParaRPr lang="ru-RU" dirty="0"/>
          </a:p>
        </p:txBody>
      </p:sp>
      <p:pic>
        <p:nvPicPr>
          <p:cNvPr id="5" name="Рисунок 4" descr="C:\Users\Lenovo\AppData\Local\Microsoft\Windows\INetCache\Content.Word\Screenshot_2019-04-08-11-59-10.png"/>
          <p:cNvPicPr/>
          <p:nvPr/>
        </p:nvPicPr>
        <p:blipFill>
          <a:blip/>
          <a:srcRect t="5682" r="-363" b="41667"/>
          <a:stretch>
            <a:fillRect/>
          </a:stretch>
        </p:blipFill>
        <p:spPr bwMode="auto">
          <a:xfrm>
            <a:off x="5943600" y="3810000"/>
            <a:ext cx="2971800" cy="2582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38200" y="1752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Небо.. Воно завжди різне. Те , як воно виглядає , залежить від погоди , від часу доби, від пори року. Небо перевтілюється в найнеймовірніші образи.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47495"/>
            <a:ext cx="2676525" cy="2676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98491"/>
            <a:ext cx="3902475" cy="2602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Нічне небо мого міста </a:t>
            </a:r>
            <a:br>
              <a:rPr lang="uk-UA" dirty="0" smtClean="0"/>
            </a:br>
            <a:r>
              <a:rPr lang="uk-UA" dirty="0" smtClean="0"/>
              <a:t>василькова </a:t>
            </a:r>
            <a:endParaRPr lang="ru-RU" dirty="0"/>
          </a:p>
        </p:txBody>
      </p:sp>
      <p:pic>
        <p:nvPicPr>
          <p:cNvPr id="4" name="Содержимое 3" descr="C:\Users\Lenovo\AppData\Local\Microsoft\Windows\INetCache\Content.Word\Screenshot_2019-04-08-11-58-01.png"/>
          <p:cNvPicPr>
            <a:picLocks noGrp="1"/>
          </p:cNvPicPr>
          <p:nvPr>
            <p:ph sz="quarter" idx="1"/>
          </p:nvPr>
        </p:nvPicPr>
        <p:blipFill>
          <a:blip cstate="print"/>
          <a:srcRect t="6475" r="-472" b="40288"/>
          <a:stretch>
            <a:fillRect/>
          </a:stretch>
        </p:blipFill>
        <p:spPr bwMode="auto">
          <a:xfrm>
            <a:off x="1219200" y="4419600"/>
            <a:ext cx="3581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Астрономія за величчю свого об'єкта  і за досконалості своїх теорій є найпрекраснішим пам'ятником  людського духу і проявом найвищого його інтелекту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95800"/>
            <a:ext cx="38100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06" y="1295400"/>
            <a:ext cx="3210765" cy="212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06" y="4495800"/>
            <a:ext cx="3210765" cy="2017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Висновок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648200" cy="5026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   </a:t>
            </a:r>
            <a:r>
              <a:rPr lang="uk-UA" dirty="0" smtClean="0"/>
              <a:t>Дивні явища нічного неба здаються для нас чимось незвичайним, але якщо поглибитись в науку ми можемо зрозуміти, що це є звичайні природні явища, які оточують</a:t>
            </a:r>
          </a:p>
          <a:p>
            <a:pPr>
              <a:buNone/>
            </a:pPr>
            <a:r>
              <a:rPr lang="uk-UA" dirty="0" smtClean="0"/>
              <a:t>   нас в житті.</a:t>
            </a:r>
            <a:endParaRPr lang="ru-RU" dirty="0"/>
          </a:p>
        </p:txBody>
      </p:sp>
      <p:pic>
        <p:nvPicPr>
          <p:cNvPr id="8" name="Picture 2" descr="ÐÐ°ÑÑÐ¸Ð½ÐºÐ¸ Ð¿Ð¾ Ð·Ð°Ð¿ÑÐ¾ÑÑ Ð¼ÑÑÑÑÐ½Ð° Ð²ÐµÑÐµÐ»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1" y="3985629"/>
            <a:ext cx="3255000" cy="2262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1" y="990600"/>
            <a:ext cx="3095605" cy="2041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1000" y="4876800"/>
            <a:ext cx="7467600" cy="16764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Я люблю ніч, ми б ніколи не побачили зорі, якби не існувало темряви.</a:t>
            </a:r>
          </a:p>
          <a:p>
            <a:pPr marL="0" indent="0">
              <a:buNone/>
            </a:pPr>
            <a:r>
              <a:rPr lang="uk-UA" i="1" dirty="0" smtClean="0"/>
              <a:t>Стефан </a:t>
            </a:r>
            <a:r>
              <a:rPr lang="uk-UA" i="1" dirty="0" err="1" smtClean="0"/>
              <a:t>Майєр</a:t>
            </a:r>
            <a:endParaRPr lang="ru-RU" i="1" dirty="0"/>
          </a:p>
        </p:txBody>
      </p:sp>
      <p:pic>
        <p:nvPicPr>
          <p:cNvPr id="2" name="Picture 2" descr="C:\Users\Toshiba\Desktop\фотки\IMG_20190409_12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4864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276600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>
                <a:solidFill>
                  <a:schemeClr val="bg1"/>
                </a:solidFill>
              </a:rPr>
              <a:t>Дякуємо за увагу!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0"/>
            <a:ext cx="9144000" cy="701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32766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Дякую за увагу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048000" cy="685800"/>
          </a:xfrm>
        </p:spPr>
        <p:txBody>
          <a:bodyPr/>
          <a:lstStyle/>
          <a:p>
            <a:r>
              <a:rPr lang="uk-UA" dirty="0" smtClean="0"/>
              <a:t>Мета роботи: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53622" y="39624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 Предмет дослідження</a:t>
            </a:r>
            <a:r>
              <a:rPr lang="uk-UA" dirty="0" smtClean="0"/>
              <a:t>: природні явища в нічному небі.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    Об’єкт дослідження</a:t>
            </a:r>
            <a:r>
              <a:rPr lang="uk-UA" dirty="0" smtClean="0"/>
              <a:t>: астрономічні спостереження в нічному небі.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800" y="990600"/>
            <a:ext cx="254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sz="2400" dirty="0" smtClean="0"/>
              <a:t>Вивчення </a:t>
            </a:r>
            <a:r>
              <a:rPr lang="uk-UA" sz="2400" dirty="0"/>
              <a:t>дивних астрономічних явищ в нічному небі.</a:t>
            </a:r>
          </a:p>
          <a:p>
            <a:endParaRPr lang="ru-RU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"/>
            <a:ext cx="4272897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4648200" cy="609600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Основні завдання роботи</a:t>
            </a:r>
            <a:r>
              <a:rPr lang="uk-UA" dirty="0" smtClean="0"/>
              <a:t>: </a:t>
            </a:r>
            <a:endParaRPr lang="ru-RU" dirty="0" smtClean="0"/>
          </a:p>
          <a:p>
            <a:pPr lvl="0"/>
            <a:r>
              <a:rPr lang="uk-UA" dirty="0" smtClean="0"/>
              <a:t>Пошук наукової літератури та інформації про астрономічні явища.</a:t>
            </a:r>
            <a:endParaRPr lang="ru-RU" dirty="0" smtClean="0"/>
          </a:p>
          <a:p>
            <a:pPr lvl="0"/>
            <a:r>
              <a:rPr lang="uk-UA" dirty="0" smtClean="0"/>
              <a:t>Наведення відомостей, що дають уявлення про природне виникнення цих явищ.</a:t>
            </a:r>
            <a:endParaRPr lang="ru-RU" dirty="0" smtClean="0"/>
          </a:p>
          <a:p>
            <a:pPr lvl="0"/>
            <a:r>
              <a:rPr lang="uk-UA" dirty="0" smtClean="0"/>
              <a:t>Проаналізувати та надати власну оцінку отриманим результатам на основі світлин та дослідів.</a:t>
            </a:r>
            <a:endParaRPr lang="ru-RU" dirty="0" smtClean="0"/>
          </a:p>
          <a:p>
            <a:pPr lvl="0"/>
            <a:r>
              <a:rPr lang="uk-UA" dirty="0" smtClean="0"/>
              <a:t>Набуття навичок роботи з науковою літературою.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ÐÐ°ÑÑÐ¸Ð½ÐºÐ¸ Ð¿Ð¾ Ð·Ð°Ð¿ÑÐ¾ÑÑ ÑÑÐ½Ñ Ñ Ð»ÑÑÐµÑÐ°ÑÑÑÐ°"/>
          <p:cNvPicPr>
            <a:picLocks noChangeAspect="1" noChangeArrowheads="1"/>
          </p:cNvPicPr>
          <p:nvPr/>
        </p:nvPicPr>
        <p:blipFill>
          <a:blip r:embed="rId2"/>
          <a:srcRect l="5172" r="10345"/>
          <a:stretch>
            <a:fillRect/>
          </a:stretch>
        </p:blipFill>
        <p:spPr bwMode="auto">
          <a:xfrm>
            <a:off x="5176308" y="533400"/>
            <a:ext cx="3191228" cy="1761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19600"/>
            <a:ext cx="3351999" cy="222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ÐÐ°ÑÑÐ¸Ð½ÐºÐ¸ Ð¿Ð¾ Ð·Ð°Ð¿ÑÐ¾ÑÑ ÑÐµÐ»ÐµÑÐºÐ¾Ð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645" y="2450139"/>
            <a:ext cx="1969461" cy="1969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876800" cy="620248"/>
          </a:xfrm>
        </p:spPr>
        <p:txBody>
          <a:bodyPr/>
          <a:lstStyle/>
          <a:p>
            <a:r>
              <a:rPr lang="uk-UA" dirty="0" smtClean="0"/>
              <a:t>Методи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05200"/>
            <a:ext cx="7467600" cy="296875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1. Аналіз, систематизація і узагальнення даних з різних джерел інформації (основні джерела інформації – статті   періодичних видань з астрономії, енциклопедії, Інтернет, </a:t>
            </a:r>
            <a:r>
              <a:rPr lang="uk-UA" dirty="0" err="1" smtClean="0"/>
              <a:t>христоматії</a:t>
            </a:r>
            <a:r>
              <a:rPr lang="uk-UA" dirty="0" smtClean="0"/>
              <a:t>).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Опрацювання матеріалів.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 descr="ÐÐ°ÑÑÐ¸Ð½ÐºÐ¸ Ð¿Ð¾ Ð·Ð°Ð¿ÑÐ¾ÑÑ ÐºÐ¾ÑÐ¼Ð¾Ñ ÐºÐ½Ð¶Ðº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2667000" cy="2671104"/>
          </a:xfrm>
          <a:prstGeom prst="rect">
            <a:avLst/>
          </a:prstGeom>
          <a:noFill/>
        </p:spPr>
      </p:pic>
      <p:pic>
        <p:nvPicPr>
          <p:cNvPr id="8" name="Picture 2" descr="ÐÐ°ÑÑÐ¸Ð½ÐºÐ¸ Ð¿Ð¾ Ð·Ð°Ð¿ÑÐ¾ÑÑ ÐºÐ¾ÑÐ¼Ð¾Ñ ÐºÐ½Ð¶ÐºÑ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70352"/>
            <a:ext cx="24384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1143000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4648200"/>
            <a:ext cx="8153400" cy="22098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Часом ретельні спостереження , зіставлення фактів дозволяють знайти природне пояснення найзагадковішим явищам.</a:t>
            </a:r>
            <a:endParaRPr lang="ru-RU" dirty="0"/>
          </a:p>
        </p:txBody>
      </p:sp>
      <p:pic>
        <p:nvPicPr>
          <p:cNvPr id="6" name="Picture 2" descr="ÐÐ°ÑÑÐ¸Ð½ÐºÐ¸ Ð¿Ð¾ Ð·Ð°Ð¿ÑÐ¾ÑÑ Ð·Ð°Ð³Ð°Ð´ÐºÐ¾Ð²Ñ ÑÐ²Ð¸ÑÐ° Ð² Ð½ÐµÐ±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75922"/>
            <a:ext cx="5181600" cy="3422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81662" y="1318860"/>
            <a:ext cx="34290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txBody>
          <a:bodyPr/>
          <a:lstStyle/>
          <a:p>
            <a:r>
              <a:rPr lang="uk-UA" dirty="0" smtClean="0"/>
              <a:t>Зодіакальне світло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724400" cy="4416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Свічення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екліптики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розсіяння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 </a:t>
            </a:r>
            <a:r>
              <a:rPr lang="ru-RU" b="1" dirty="0" err="1" smtClean="0"/>
              <a:t>світла</a:t>
            </a:r>
            <a:r>
              <a:rPr lang="ru-RU" dirty="0" smtClean="0"/>
              <a:t> </a:t>
            </a:r>
            <a:r>
              <a:rPr lang="ru-RU" dirty="0" err="1" smtClean="0"/>
              <a:t>хмарою</a:t>
            </a:r>
            <a:r>
              <a:rPr lang="ru-RU" dirty="0" smtClean="0"/>
              <a:t> </a:t>
            </a:r>
            <a:r>
              <a:rPr lang="ru-RU" dirty="0" err="1" smtClean="0"/>
              <a:t>пилових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оточують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. Видно, як </a:t>
            </a:r>
            <a:r>
              <a:rPr lang="ru-RU" b="1" dirty="0" err="1" smtClean="0"/>
              <a:t>світлу</a:t>
            </a:r>
            <a:r>
              <a:rPr lang="ru-RU" dirty="0" smtClean="0"/>
              <a:t> </a:t>
            </a:r>
            <a:r>
              <a:rPr lang="ru-RU" dirty="0" err="1" smtClean="0"/>
              <a:t>смугу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простягається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екліптики</a:t>
            </a:r>
            <a:r>
              <a:rPr lang="ru-RU" dirty="0" smtClean="0"/>
              <a:t> (поясу </a:t>
            </a:r>
            <a:r>
              <a:rPr lang="ru-RU" dirty="0" err="1" smtClean="0"/>
              <a:t>зодіаку</a:t>
            </a:r>
            <a:r>
              <a:rPr lang="ru-RU" dirty="0" smtClean="0"/>
              <a:t>), </a:t>
            </a: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ÐÐ°ÑÑÐ¸Ð½ÐºÐ¸ Ð¿Ð¾ Ð·Ð°Ð¿ÑÐ¾ÑÑ Ð·Ð¾Ð´ÑÐ°ÐºÐ°Ð»ÑÐ½Ðµ ÑÐ²ÑÑÐ»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57600"/>
            <a:ext cx="4127982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3578022" cy="2269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67600" cy="1143000"/>
          </a:xfrm>
        </p:spPr>
        <p:txBody>
          <a:bodyPr/>
          <a:lstStyle/>
          <a:p>
            <a:r>
              <a:rPr lang="uk-UA" dirty="0" smtClean="0"/>
              <a:t>Вогні святого </a:t>
            </a:r>
            <a:r>
              <a:rPr lang="uk-UA" dirty="0" err="1" smtClean="0"/>
              <a:t>Ельма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62484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тривалий</a:t>
            </a:r>
            <a:r>
              <a:rPr lang="ru-RU" dirty="0" smtClean="0"/>
              <a:t> </a:t>
            </a:r>
            <a:r>
              <a:rPr lang="ru-RU" dirty="0" err="1" smtClean="0"/>
              <a:t>електричний</a:t>
            </a:r>
            <a:r>
              <a:rPr lang="ru-RU" dirty="0" smtClean="0"/>
              <a:t> </a:t>
            </a:r>
            <a:r>
              <a:rPr lang="ru-RU" dirty="0" err="1" smtClean="0"/>
              <a:t>розряд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при великому </a:t>
            </a:r>
            <a:r>
              <a:rPr lang="ru-RU" dirty="0" err="1" smtClean="0"/>
              <a:t>напруженні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поля в </a:t>
            </a:r>
            <a:r>
              <a:rPr lang="ru-RU" dirty="0" err="1" smtClean="0"/>
              <a:t>атмосфері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сяйливих</a:t>
            </a:r>
            <a:r>
              <a:rPr lang="ru-RU" dirty="0" smtClean="0"/>
              <a:t> </a:t>
            </a:r>
            <a:r>
              <a:rPr lang="ru-RU" dirty="0" err="1" smtClean="0"/>
              <a:t>пучків</a:t>
            </a:r>
            <a:r>
              <a:rPr lang="ru-RU" dirty="0" smtClean="0"/>
              <a:t> на </a:t>
            </a:r>
            <a:r>
              <a:rPr lang="ru-RU" dirty="0" err="1" smtClean="0"/>
              <a:t>гострих</a:t>
            </a:r>
            <a:r>
              <a:rPr lang="ru-RU" dirty="0" smtClean="0"/>
              <a:t> </a:t>
            </a:r>
            <a:r>
              <a:rPr lang="ru-RU" dirty="0" err="1" smtClean="0"/>
              <a:t>кінцях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. </a:t>
            </a:r>
            <a:r>
              <a:rPr lang="ru-RU" dirty="0" err="1" smtClean="0"/>
              <a:t>Блакитне</a:t>
            </a:r>
            <a:r>
              <a:rPr lang="ru-RU" dirty="0" smtClean="0"/>
              <a:t>, </a:t>
            </a:r>
            <a:r>
              <a:rPr lang="ru-RU" dirty="0" err="1" smtClean="0"/>
              <a:t>зелене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фіолетове</a:t>
            </a:r>
            <a:r>
              <a:rPr lang="ru-RU" dirty="0" smtClean="0"/>
              <a:t> </a:t>
            </a:r>
            <a:r>
              <a:rPr lang="ru-RU" dirty="0" err="1" smtClean="0"/>
              <a:t>свічення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потріскуванням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066" y="4648200"/>
            <a:ext cx="2895734" cy="193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0"/>
            <a:ext cx="2476500" cy="5143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724400"/>
            <a:ext cx="1960549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788434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В</a:t>
            </a:r>
            <a:r>
              <a:rPr lang="ru-RU" sz="2400" dirty="0" err="1" smtClean="0"/>
              <a:t>ражаючу</a:t>
            </a:r>
            <a:r>
              <a:rPr lang="ru-RU" sz="2400" dirty="0" smtClean="0"/>
              <a:t> </a:t>
            </a:r>
            <a:r>
              <a:rPr lang="ru-RU" sz="2400" dirty="0"/>
              <a:t>картину </a:t>
            </a:r>
            <a:r>
              <a:rPr lang="ru-RU" sz="2400" dirty="0" err="1"/>
              <a:t>побачили</a:t>
            </a:r>
            <a:r>
              <a:rPr lang="ru-RU" sz="2400" dirty="0"/>
              <a:t> в 1902 </a:t>
            </a:r>
            <a:r>
              <a:rPr lang="ru-RU" sz="2400" dirty="0" err="1"/>
              <a:t>році</a:t>
            </a:r>
            <a:r>
              <a:rPr lang="ru-RU" sz="2400" dirty="0"/>
              <a:t> моряки </a:t>
            </a:r>
            <a:r>
              <a:rPr lang="ru-RU" sz="2400" dirty="0" err="1"/>
              <a:t>пароплава</a:t>
            </a:r>
            <a:r>
              <a:rPr lang="ru-RU" sz="2400" dirty="0"/>
              <a:t> «</a:t>
            </a:r>
            <a:r>
              <a:rPr lang="ru-RU" sz="2400" dirty="0" err="1"/>
              <a:t>Моравія</a:t>
            </a:r>
            <a:r>
              <a:rPr lang="ru-RU" sz="2400" dirty="0"/>
              <a:t>». </a:t>
            </a:r>
            <a:r>
              <a:rPr lang="ru-RU" sz="2400" dirty="0" err="1"/>
              <a:t>Перебуваючи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островів</a:t>
            </a:r>
            <a:r>
              <a:rPr lang="ru-RU" sz="2400" dirty="0"/>
              <a:t> Зеленого </a:t>
            </a:r>
            <a:r>
              <a:rPr lang="ru-RU" sz="2400" dirty="0" err="1" smtClean="0"/>
              <a:t>Мису</a:t>
            </a:r>
            <a:r>
              <a:rPr lang="ru-RU" sz="2400" dirty="0" smtClean="0"/>
              <a:t> .</a:t>
            </a:r>
            <a:r>
              <a:rPr lang="ru-RU" sz="2400" dirty="0" err="1" smtClean="0"/>
              <a:t>Цілу</a:t>
            </a:r>
            <a:r>
              <a:rPr lang="ru-RU" sz="2400" dirty="0" smtClean="0"/>
              <a:t> </a:t>
            </a:r>
            <a:r>
              <a:rPr lang="ru-RU" sz="2400" dirty="0"/>
              <a:t>годину в море </a:t>
            </a:r>
            <a:r>
              <a:rPr lang="ru-RU" sz="2400" dirty="0" err="1"/>
              <a:t>палахкотіли</a:t>
            </a:r>
            <a:r>
              <a:rPr lang="ru-RU" sz="2400" dirty="0"/>
              <a:t> </a:t>
            </a:r>
            <a:r>
              <a:rPr lang="ru-RU" sz="2400" dirty="0" err="1"/>
              <a:t>блискавки</a:t>
            </a:r>
            <a:r>
              <a:rPr lang="ru-RU" sz="2400" dirty="0"/>
              <a:t>. </a:t>
            </a:r>
            <a:r>
              <a:rPr lang="ru-RU" sz="2400" dirty="0" err="1"/>
              <a:t>Сталеві</a:t>
            </a:r>
            <a:r>
              <a:rPr lang="ru-RU" sz="2400" dirty="0"/>
              <a:t> </a:t>
            </a:r>
            <a:r>
              <a:rPr lang="ru-RU" sz="2400" dirty="0" err="1"/>
              <a:t>канати</a:t>
            </a:r>
            <a:r>
              <a:rPr lang="ru-RU" sz="2400" dirty="0"/>
              <a:t>, </a:t>
            </a:r>
            <a:r>
              <a:rPr lang="ru-RU" sz="2400" dirty="0" err="1"/>
              <a:t>верхівки</a:t>
            </a:r>
            <a:r>
              <a:rPr lang="ru-RU" sz="2400" dirty="0"/>
              <a:t> </a:t>
            </a:r>
            <a:r>
              <a:rPr lang="ru-RU" sz="2400" dirty="0" err="1"/>
              <a:t>щогл</a:t>
            </a:r>
            <a:r>
              <a:rPr lang="ru-RU" sz="2400" dirty="0"/>
              <a:t>, </a:t>
            </a:r>
            <a:r>
              <a:rPr lang="ru-RU" sz="2400" dirty="0" err="1"/>
              <a:t>нокреі</a:t>
            </a:r>
            <a:r>
              <a:rPr lang="ru-RU" sz="2400" dirty="0"/>
              <a:t>, ноки </a:t>
            </a:r>
            <a:r>
              <a:rPr lang="ru-RU" sz="2400" dirty="0" err="1"/>
              <a:t>вантажних</a:t>
            </a:r>
            <a:r>
              <a:rPr lang="ru-RU" sz="2400" dirty="0"/>
              <a:t> </a:t>
            </a:r>
            <a:r>
              <a:rPr lang="ru-RU" sz="2400" dirty="0" err="1"/>
              <a:t>стріл</a:t>
            </a:r>
            <a:r>
              <a:rPr lang="ru-RU" sz="2400" dirty="0"/>
              <a:t> - все </a:t>
            </a:r>
            <a:r>
              <a:rPr lang="ru-RU" sz="2400" dirty="0" err="1"/>
              <a:t>світилося</a:t>
            </a:r>
            <a:r>
              <a:rPr lang="ru-RU" sz="2400" dirty="0"/>
              <a:t>. </a:t>
            </a:r>
            <a:r>
              <a:rPr lang="ru-RU" sz="2400" dirty="0" err="1"/>
              <a:t>Здавалося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на шканцах через </a:t>
            </a:r>
            <a:r>
              <a:rPr lang="ru-RU" sz="2400" dirty="0" err="1"/>
              <a:t>кожні</a:t>
            </a:r>
            <a:r>
              <a:rPr lang="ru-RU" sz="2400" dirty="0"/>
              <a:t> </a:t>
            </a:r>
            <a:r>
              <a:rPr lang="ru-RU" sz="2400" dirty="0" err="1"/>
              <a:t>чотири</a:t>
            </a:r>
            <a:r>
              <a:rPr lang="ru-RU" sz="2400" dirty="0"/>
              <a:t> </a:t>
            </a:r>
            <a:r>
              <a:rPr lang="ru-RU" sz="2400" dirty="0" err="1"/>
              <a:t>фути</a:t>
            </a:r>
            <a:r>
              <a:rPr lang="ru-RU" sz="2400" dirty="0"/>
              <a:t> </a:t>
            </a:r>
            <a:r>
              <a:rPr lang="ru-RU" sz="2400" dirty="0" err="1"/>
              <a:t>повісили</a:t>
            </a:r>
            <a:r>
              <a:rPr lang="ru-RU" sz="2400" dirty="0"/>
              <a:t> </a:t>
            </a:r>
            <a:r>
              <a:rPr lang="ru-RU" sz="2400" dirty="0" err="1"/>
              <a:t>запалені</a:t>
            </a:r>
            <a:r>
              <a:rPr lang="ru-RU" sz="2400" dirty="0"/>
              <a:t> </a:t>
            </a:r>
            <a:r>
              <a:rPr lang="ru-RU" sz="2400" dirty="0" err="1"/>
              <a:t>лампи</a:t>
            </a:r>
            <a:r>
              <a:rPr lang="ru-RU" sz="2400" dirty="0"/>
              <a:t>, а на </a:t>
            </a:r>
            <a:r>
              <a:rPr lang="ru-RU" sz="2400" dirty="0" err="1"/>
              <a:t>кінцях</a:t>
            </a:r>
            <a:r>
              <a:rPr lang="ru-RU" sz="2400" dirty="0"/>
              <a:t> </a:t>
            </a:r>
            <a:r>
              <a:rPr lang="ru-RU" sz="2400" dirty="0" err="1"/>
              <a:t>щогл</a:t>
            </a:r>
            <a:r>
              <a:rPr lang="ru-RU" sz="2400" dirty="0"/>
              <a:t> і </a:t>
            </a:r>
            <a:r>
              <a:rPr lang="ru-RU" sz="2400" dirty="0" err="1"/>
              <a:t>нокрей</a:t>
            </a:r>
            <a:r>
              <a:rPr lang="ru-RU" sz="2400" dirty="0"/>
              <a:t> </a:t>
            </a:r>
            <a:r>
              <a:rPr lang="ru-RU" sz="2400" dirty="0" err="1"/>
              <a:t>засвітили</a:t>
            </a:r>
            <a:r>
              <a:rPr lang="ru-RU" sz="2400" dirty="0"/>
              <a:t> </a:t>
            </a:r>
          </a:p>
          <a:p>
            <a:r>
              <a:rPr lang="ru-RU" sz="2400" dirty="0" err="1"/>
              <a:t>яскраві</a:t>
            </a:r>
            <a:r>
              <a:rPr lang="ru-RU" sz="2400" dirty="0"/>
              <a:t> </a:t>
            </a:r>
            <a:r>
              <a:rPr lang="ru-RU" sz="2400" dirty="0" err="1"/>
              <a:t>вогні</a:t>
            </a:r>
            <a:r>
              <a:rPr lang="ru-RU" sz="2400" dirty="0"/>
              <a:t> 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14" y="251500"/>
            <a:ext cx="4676775" cy="3503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18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природного явища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44782"/>
            <a:ext cx="457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Ми </a:t>
            </a:r>
            <a:r>
              <a:rPr lang="ru-RU" sz="2400" dirty="0" err="1"/>
              <a:t>вимкнули</a:t>
            </a:r>
            <a:r>
              <a:rPr lang="ru-RU" sz="2400" dirty="0"/>
              <a:t> в </a:t>
            </a:r>
            <a:r>
              <a:rPr lang="ru-RU" sz="2400" dirty="0" err="1"/>
              <a:t>кімнаті</a:t>
            </a:r>
            <a:r>
              <a:rPr lang="ru-RU" sz="2400" dirty="0"/>
              <a:t> </a:t>
            </a:r>
            <a:r>
              <a:rPr lang="ru-RU" sz="2400" dirty="0" err="1"/>
              <a:t>світло</a:t>
            </a:r>
            <a:r>
              <a:rPr lang="ru-RU" sz="2400" dirty="0"/>
              <a:t>, </a:t>
            </a:r>
            <a:r>
              <a:rPr lang="ru-RU" sz="2400" dirty="0" err="1"/>
              <a:t>гарненько</a:t>
            </a:r>
            <a:r>
              <a:rPr lang="ru-RU" sz="2400" dirty="0"/>
              <a:t> натерли сухою </a:t>
            </a:r>
            <a:r>
              <a:rPr lang="ru-RU" sz="2400" dirty="0" err="1"/>
              <a:t>ганчіркою</a:t>
            </a:r>
            <a:r>
              <a:rPr lang="ru-RU" sz="2400" dirty="0"/>
              <a:t> лист </a:t>
            </a:r>
            <a:r>
              <a:rPr lang="ru-RU" sz="2400" dirty="0" err="1"/>
              <a:t>оргскла</a:t>
            </a:r>
            <a:r>
              <a:rPr lang="ru-RU" sz="2400" dirty="0"/>
              <a:t> і </a:t>
            </a:r>
            <a:r>
              <a:rPr lang="ru-RU" sz="2400" dirty="0" err="1"/>
              <a:t>наблизили</a:t>
            </a:r>
            <a:r>
              <a:rPr lang="ru-RU" sz="2400" dirty="0"/>
              <a:t> до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напіврозкриті</a:t>
            </a:r>
            <a:r>
              <a:rPr lang="ru-RU" sz="2400" dirty="0"/>
              <a:t> </a:t>
            </a:r>
            <a:r>
              <a:rPr lang="ru-RU" sz="2400" dirty="0" err="1"/>
              <a:t>ножиці</a:t>
            </a:r>
            <a:r>
              <a:rPr lang="ru-RU" sz="2400" dirty="0"/>
              <a:t> </a:t>
            </a:r>
            <a:r>
              <a:rPr lang="ru-RU" sz="2400" dirty="0" err="1"/>
              <a:t>вістрями</a:t>
            </a:r>
            <a:r>
              <a:rPr lang="ru-RU" sz="2400" dirty="0"/>
              <a:t> вперед. До листа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далеко, а на </a:t>
            </a:r>
            <a:r>
              <a:rPr lang="ru-RU" sz="2400" dirty="0" err="1"/>
              <a:t>вістрях</a:t>
            </a:r>
            <a:r>
              <a:rPr lang="ru-RU" sz="2400" dirty="0"/>
              <a:t> </a:t>
            </a:r>
            <a:r>
              <a:rPr lang="ru-RU" sz="2400" dirty="0" err="1"/>
              <a:t>ножиць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з'являться</a:t>
            </a:r>
            <a:r>
              <a:rPr lang="ru-RU" sz="2400" dirty="0"/>
              <a:t> </a:t>
            </a:r>
            <a:r>
              <a:rPr lang="ru-RU" sz="2400" dirty="0" err="1"/>
              <a:t>тремтячі</a:t>
            </a:r>
            <a:r>
              <a:rPr lang="ru-RU" sz="2400" dirty="0"/>
              <a:t> пучки ниток,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світяться</a:t>
            </a:r>
            <a:r>
              <a:rPr lang="ru-RU" sz="2400" dirty="0"/>
              <a:t> </a:t>
            </a:r>
            <a:r>
              <a:rPr lang="ru-RU" sz="2400" dirty="0" err="1"/>
              <a:t>лілуватим</a:t>
            </a:r>
            <a:r>
              <a:rPr lang="ru-RU" sz="2400" dirty="0"/>
              <a:t> </a:t>
            </a:r>
            <a:r>
              <a:rPr lang="ru-RU" sz="2400" dirty="0" err="1"/>
              <a:t>полум'ям</a:t>
            </a:r>
            <a:r>
              <a:rPr lang="ru-RU" sz="2400" dirty="0"/>
              <a:t>. </a:t>
            </a:r>
            <a:r>
              <a:rPr lang="ru-RU" sz="2400" dirty="0" err="1"/>
              <a:t>Прислухавшись</a:t>
            </a:r>
            <a:r>
              <a:rPr lang="ru-RU" sz="2400" dirty="0"/>
              <a:t>, ми </a:t>
            </a:r>
            <a:r>
              <a:rPr lang="ru-RU" sz="2400" dirty="0" err="1"/>
              <a:t>почули</a:t>
            </a:r>
            <a:r>
              <a:rPr lang="ru-RU" sz="2400" dirty="0"/>
              <a:t> </a:t>
            </a:r>
            <a:r>
              <a:rPr lang="ru-RU" sz="2400" dirty="0" err="1"/>
              <a:t>легке</a:t>
            </a:r>
            <a:r>
              <a:rPr lang="ru-RU" sz="2400" dirty="0"/>
              <a:t> </a:t>
            </a:r>
            <a:r>
              <a:rPr lang="ru-RU" sz="2400" dirty="0" err="1"/>
              <a:t>шипіння</a:t>
            </a:r>
            <a:r>
              <a:rPr lang="ru-RU" sz="2400" dirty="0"/>
              <a:t>, </a:t>
            </a:r>
            <a:r>
              <a:rPr lang="ru-RU" sz="2400" dirty="0" err="1"/>
              <a:t>дзижчання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403693"/>
            <a:ext cx="2768600" cy="2076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84293"/>
            <a:ext cx="25908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252</TotalTime>
  <Words>433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Всеукраїнський інтерактивний конкурс  «МАН –Юніор-Дослідник» номінація «Астороном» Дивні явища нічного неба</vt:lpstr>
      <vt:lpstr>Мета роботи:</vt:lpstr>
      <vt:lpstr>Презентация PowerPoint</vt:lpstr>
      <vt:lpstr>Методи дослідження</vt:lpstr>
      <vt:lpstr>Презентация PowerPoint</vt:lpstr>
      <vt:lpstr>Зодіакальне світло</vt:lpstr>
      <vt:lpstr>Вогні святого Ельма </vt:lpstr>
      <vt:lpstr>Презентация PowerPoint</vt:lpstr>
      <vt:lpstr>Дослідження природного явища</vt:lpstr>
      <vt:lpstr>Місячна веселка</vt:lpstr>
      <vt:lpstr>Краса нічного неба</vt:lpstr>
      <vt:lpstr>Нічне небо мого міста  василькова </vt:lpstr>
      <vt:lpstr>Висновок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Дивні явища нічного неба</dc:title>
  <dc:creator>Ваня Романенко</dc:creator>
  <cp:lastModifiedBy>Toshiba</cp:lastModifiedBy>
  <cp:revision>23</cp:revision>
  <dcterms:created xsi:type="dcterms:W3CDTF">2019-03-20T17:04:09Z</dcterms:created>
  <dcterms:modified xsi:type="dcterms:W3CDTF">2019-04-09T10:31:22Z</dcterms:modified>
</cp:coreProperties>
</file>