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7" r:id="rId3"/>
    <p:sldId id="264" r:id="rId4"/>
    <p:sldId id="260" r:id="rId5"/>
    <p:sldId id="261" r:id="rId6"/>
    <p:sldId id="262" r:id="rId7"/>
    <p:sldId id="263" r:id="rId8"/>
    <p:sldId id="259" r:id="rId9"/>
    <p:sldId id="265" r:id="rId10"/>
    <p:sldId id="266" r:id="rId11"/>
    <p:sldId id="274" r:id="rId12"/>
    <p:sldId id="275" r:id="rId13"/>
    <p:sldId id="267" r:id="rId14"/>
    <p:sldId id="269" r:id="rId15"/>
    <p:sldId id="271" r:id="rId16"/>
    <p:sldId id="276" r:id="rId17"/>
    <p:sldId id="272" r:id="rId18"/>
    <p:sldId id="273"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8D922-4281-455B-8738-B50D89FC93AD}" type="datetimeFigureOut">
              <a:rPr lang="uk-UA" smtClean="0"/>
              <a:t>18.04.2019</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322C5-C88C-4BFA-8285-A7230D5E4DA2}" type="slidenum">
              <a:rPr lang="uk-UA" smtClean="0"/>
              <a:t>‹#›</a:t>
            </a:fld>
            <a:endParaRPr lang="uk-UA"/>
          </a:p>
        </p:txBody>
      </p:sp>
    </p:spTree>
    <p:extLst>
      <p:ext uri="{BB962C8B-B14F-4D97-AF65-F5344CB8AC3E}">
        <p14:creationId xmlns:p14="http://schemas.microsoft.com/office/powerpoint/2010/main" val="76670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F2B322C5-C88C-4BFA-8285-A7230D5E4DA2}" type="slidenum">
              <a:rPr lang="uk-UA" smtClean="0"/>
              <a:t>13</a:t>
            </a:fld>
            <a:endParaRPr lang="uk-UA"/>
          </a:p>
        </p:txBody>
      </p:sp>
    </p:spTree>
    <p:extLst>
      <p:ext uri="{BB962C8B-B14F-4D97-AF65-F5344CB8AC3E}">
        <p14:creationId xmlns:p14="http://schemas.microsoft.com/office/powerpoint/2010/main" val="177055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AE2D4AE-1037-4C09-9C23-45DB79135EFB}" type="datetimeFigureOut">
              <a:rPr lang="uk-UA" smtClean="0"/>
              <a:t>18.04.2019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11708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AE2D4AE-1037-4C09-9C23-45DB79135EFB}" type="datetimeFigureOut">
              <a:rPr lang="uk-UA" smtClean="0"/>
              <a:t>18.04.2019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75447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AE2D4AE-1037-4C09-9C23-45DB79135EFB}" type="datetimeFigureOut">
              <a:rPr lang="uk-UA" smtClean="0"/>
              <a:t>18.04.2019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161505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AE2D4AE-1037-4C09-9C23-45DB79135EFB}" type="datetimeFigureOut">
              <a:rPr lang="uk-UA" smtClean="0"/>
              <a:t>18.04.2019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190011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E2D4AE-1037-4C09-9C23-45DB79135EFB}" type="datetimeFigureOut">
              <a:rPr lang="uk-UA" smtClean="0"/>
              <a:t>18.04.2019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28733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AE2D4AE-1037-4C09-9C23-45DB79135EFB}" type="datetimeFigureOut">
              <a:rPr lang="uk-UA" smtClean="0"/>
              <a:t>18.04.2019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65433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AE2D4AE-1037-4C09-9C23-45DB79135EFB}" type="datetimeFigureOut">
              <a:rPr lang="uk-UA" smtClean="0"/>
              <a:t>18.04.2019</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351695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AE2D4AE-1037-4C09-9C23-45DB79135EFB}" type="datetimeFigureOut">
              <a:rPr lang="uk-UA" smtClean="0"/>
              <a:t>18.04.2019</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104913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E2D4AE-1037-4C09-9C23-45DB79135EFB}" type="datetimeFigureOut">
              <a:rPr lang="uk-UA" smtClean="0"/>
              <a:t>18.04.2019</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284187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E2D4AE-1037-4C09-9C23-45DB79135EFB}" type="datetimeFigureOut">
              <a:rPr lang="uk-UA" smtClean="0"/>
              <a:t>18.04.2019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204981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E2D4AE-1037-4C09-9C23-45DB79135EFB}" type="datetimeFigureOut">
              <a:rPr lang="uk-UA" smtClean="0"/>
              <a:t>18.04.2019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7CFA4F0-5661-4070-8606-E8C2D6DEB547}" type="slidenum">
              <a:rPr lang="uk-UA" smtClean="0"/>
              <a:t>‹#›</a:t>
            </a:fld>
            <a:endParaRPr lang="uk-UA"/>
          </a:p>
        </p:txBody>
      </p:sp>
    </p:spTree>
    <p:extLst>
      <p:ext uri="{BB962C8B-B14F-4D97-AF65-F5344CB8AC3E}">
        <p14:creationId xmlns:p14="http://schemas.microsoft.com/office/powerpoint/2010/main" val="42539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2D4AE-1037-4C09-9C23-45DB79135EFB}" type="datetimeFigureOut">
              <a:rPr lang="uk-UA" smtClean="0"/>
              <a:t>18.04.2019</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FA4F0-5661-4070-8606-E8C2D6DEB547}" type="slidenum">
              <a:rPr lang="uk-UA" smtClean="0"/>
              <a:t>‹#›</a:t>
            </a:fld>
            <a:endParaRPr lang="uk-UA"/>
          </a:p>
        </p:txBody>
      </p:sp>
    </p:spTree>
    <p:extLst>
      <p:ext uri="{BB962C8B-B14F-4D97-AF65-F5344CB8AC3E}">
        <p14:creationId xmlns:p14="http://schemas.microsoft.com/office/powerpoint/2010/main" val="294054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2.jpeg"/><Relationship Id="rId5" Type="http://schemas.microsoft.com/office/2007/relationships/hdphoto" Target="../media/hdphoto3.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15.jpe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8.wdp"/><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026" y="116632"/>
            <a:ext cx="9252520" cy="2880320"/>
          </a:xfrm>
        </p:spPr>
        <p:txBody>
          <a:bodyPr>
            <a:normAutofit/>
          </a:bodyPr>
          <a:lstStyle/>
          <a:p>
            <a:pPr marL="182880">
              <a:buClr>
                <a:schemeClr val="accent6">
                  <a:lumMod val="75000"/>
                </a:schemeClr>
              </a:buClr>
              <a:defRPr/>
            </a:pPr>
            <a:r>
              <a:rPr lang="ru-RU" sz="1800" dirty="0" err="1">
                <a:solidFill>
                  <a:schemeClr val="tx1"/>
                </a:solidFill>
                <a:latin typeface="Arial" pitchFamily="34" charset="0"/>
                <a:cs typeface="Arial" pitchFamily="34" charset="0"/>
              </a:rPr>
              <a:t>Міністерство</a:t>
            </a:r>
            <a:r>
              <a:rPr lang="ru-RU" sz="1800" dirty="0">
                <a:solidFill>
                  <a:schemeClr val="tx1"/>
                </a:solidFill>
                <a:latin typeface="Arial" pitchFamily="34" charset="0"/>
                <a:cs typeface="Arial" pitchFamily="34" charset="0"/>
              </a:rPr>
              <a:t> </a:t>
            </a:r>
            <a:r>
              <a:rPr lang="ru-RU" sz="1800" dirty="0" err="1">
                <a:solidFill>
                  <a:schemeClr val="tx1"/>
                </a:solidFill>
                <a:latin typeface="Arial" pitchFamily="34" charset="0"/>
                <a:cs typeface="Arial" pitchFamily="34" charset="0"/>
              </a:rPr>
              <a:t>освіти</a:t>
            </a:r>
            <a:r>
              <a:rPr lang="ru-RU" sz="1800" dirty="0">
                <a:solidFill>
                  <a:schemeClr val="tx1"/>
                </a:solidFill>
                <a:latin typeface="Arial" pitchFamily="34" charset="0"/>
                <a:cs typeface="Arial" pitchFamily="34" charset="0"/>
              </a:rPr>
              <a:t> і науки </a:t>
            </a:r>
            <a:r>
              <a:rPr lang="ru-RU" sz="1800" dirty="0" err="1">
                <a:solidFill>
                  <a:schemeClr val="tx1"/>
                </a:solidFill>
                <a:latin typeface="Arial" pitchFamily="34" charset="0"/>
                <a:cs typeface="Arial" pitchFamily="34" charset="0"/>
              </a:rPr>
              <a:t>України</a:t>
            </a:r>
            <a:r>
              <a:rPr lang="ru-RU" sz="1800" dirty="0">
                <a:solidFill>
                  <a:schemeClr val="tx1"/>
                </a:solidFill>
                <a:latin typeface="Arial" pitchFamily="34" charset="0"/>
                <a:cs typeface="Arial" pitchFamily="34" charset="0"/>
              </a:rPr>
              <a:t/>
            </a:r>
            <a:br>
              <a:rPr lang="ru-RU" sz="1800" dirty="0">
                <a:solidFill>
                  <a:schemeClr val="tx1"/>
                </a:solidFill>
                <a:latin typeface="Arial" pitchFamily="34" charset="0"/>
                <a:cs typeface="Arial" pitchFamily="34" charset="0"/>
              </a:rPr>
            </a:br>
            <a:r>
              <a:rPr lang="ru-RU" sz="1800" dirty="0">
                <a:solidFill>
                  <a:schemeClr val="tx1"/>
                </a:solidFill>
                <a:latin typeface="Arial" pitchFamily="34" charset="0"/>
                <a:cs typeface="Arial" pitchFamily="34" charset="0"/>
              </a:rPr>
              <a:t>Департамент </a:t>
            </a:r>
            <a:r>
              <a:rPr lang="ru-RU" sz="1800" dirty="0" err="1">
                <a:solidFill>
                  <a:schemeClr val="tx1"/>
                </a:solidFill>
                <a:latin typeface="Arial" pitchFamily="34" charset="0"/>
                <a:cs typeface="Arial" pitchFamily="34" charset="0"/>
              </a:rPr>
              <a:t>освіти</a:t>
            </a:r>
            <a:r>
              <a:rPr lang="ru-RU" sz="1800" dirty="0">
                <a:solidFill>
                  <a:schemeClr val="tx1"/>
                </a:solidFill>
                <a:latin typeface="Arial" pitchFamily="34" charset="0"/>
                <a:cs typeface="Arial" pitchFamily="34" charset="0"/>
              </a:rPr>
              <a:t> і науки </a:t>
            </a:r>
            <a:r>
              <a:rPr lang="ru-RU" sz="1800" dirty="0" err="1" smtClean="0">
                <a:solidFill>
                  <a:schemeClr val="tx1"/>
                </a:solidFill>
                <a:latin typeface="Arial" pitchFamily="34" charset="0"/>
                <a:cs typeface="Arial" pitchFamily="34" charset="0"/>
              </a:rPr>
              <a:t>Сумської</a:t>
            </a:r>
            <a:r>
              <a:rPr lang="ru-RU" sz="1800" dirty="0" smtClean="0">
                <a:solidFill>
                  <a:schemeClr val="tx1"/>
                </a:solidFill>
                <a:latin typeface="Arial" pitchFamily="34" charset="0"/>
                <a:cs typeface="Arial" pitchFamily="34" charset="0"/>
              </a:rPr>
              <a:t> </a:t>
            </a:r>
            <a:r>
              <a:rPr lang="ru-RU" sz="1800" dirty="0" err="1">
                <a:solidFill>
                  <a:schemeClr val="tx1"/>
                </a:solidFill>
                <a:latin typeface="Arial" pitchFamily="34" charset="0"/>
                <a:cs typeface="Arial" pitchFamily="34" charset="0"/>
              </a:rPr>
              <a:t>обласної</a:t>
            </a:r>
            <a:r>
              <a:rPr lang="ru-RU" sz="1800" dirty="0">
                <a:solidFill>
                  <a:schemeClr val="tx1"/>
                </a:solidFill>
                <a:latin typeface="Arial" pitchFamily="34" charset="0"/>
                <a:cs typeface="Arial" pitchFamily="34" charset="0"/>
              </a:rPr>
              <a:t> </a:t>
            </a:r>
            <a:r>
              <a:rPr lang="ru-RU" sz="1800" dirty="0" err="1">
                <a:solidFill>
                  <a:schemeClr val="tx1"/>
                </a:solidFill>
                <a:latin typeface="Arial" pitchFamily="34" charset="0"/>
                <a:cs typeface="Arial" pitchFamily="34" charset="0"/>
              </a:rPr>
              <a:t>державної</a:t>
            </a:r>
            <a:r>
              <a:rPr lang="ru-RU" sz="1800" dirty="0">
                <a:solidFill>
                  <a:schemeClr val="tx1"/>
                </a:solidFill>
                <a:latin typeface="Arial" pitchFamily="34" charset="0"/>
                <a:cs typeface="Arial" pitchFamily="34" charset="0"/>
              </a:rPr>
              <a:t> </a:t>
            </a:r>
            <a:r>
              <a:rPr lang="ru-RU" sz="1800" dirty="0" err="1">
                <a:solidFill>
                  <a:schemeClr val="tx1"/>
                </a:solidFill>
                <a:latin typeface="Arial" pitchFamily="34" charset="0"/>
                <a:cs typeface="Arial" pitchFamily="34" charset="0"/>
              </a:rPr>
              <a:t>адміністрації</a:t>
            </a:r>
            <a:r>
              <a:rPr lang="ru-RU" sz="1800" dirty="0">
                <a:solidFill>
                  <a:schemeClr val="tx1"/>
                </a:solidFill>
                <a:latin typeface="Arial" pitchFamily="34" charset="0"/>
                <a:cs typeface="Arial" pitchFamily="34" charset="0"/>
              </a:rPr>
              <a:t/>
            </a:r>
            <a:br>
              <a:rPr lang="ru-RU" sz="1800" dirty="0">
                <a:solidFill>
                  <a:schemeClr val="tx1"/>
                </a:solidFill>
                <a:latin typeface="Arial" pitchFamily="34" charset="0"/>
                <a:cs typeface="Arial" pitchFamily="34" charset="0"/>
              </a:rPr>
            </a:br>
            <a:r>
              <a:rPr lang="ru-RU" sz="1800" dirty="0" err="1">
                <a:solidFill>
                  <a:schemeClr val="tx1"/>
                </a:solidFill>
                <a:latin typeface="Arial" pitchFamily="34" charset="0"/>
                <a:cs typeface="Arial" pitchFamily="34" charset="0"/>
              </a:rPr>
              <a:t>Сумське</a:t>
            </a:r>
            <a:r>
              <a:rPr lang="ru-RU" sz="1800" dirty="0">
                <a:solidFill>
                  <a:schemeClr val="tx1"/>
                </a:solidFill>
                <a:latin typeface="Arial" pitchFamily="34" charset="0"/>
                <a:cs typeface="Arial" pitchFamily="34" charset="0"/>
              </a:rPr>
              <a:t> </a:t>
            </a:r>
            <a:r>
              <a:rPr lang="ru-RU" sz="1800" dirty="0" err="1">
                <a:solidFill>
                  <a:schemeClr val="tx1"/>
                </a:solidFill>
                <a:latin typeface="Arial" pitchFamily="34" charset="0"/>
                <a:cs typeface="Arial" pitchFamily="34" charset="0"/>
              </a:rPr>
              <a:t>територіальне</a:t>
            </a:r>
            <a:r>
              <a:rPr lang="ru-RU" sz="1800" dirty="0">
                <a:solidFill>
                  <a:schemeClr val="tx1"/>
                </a:solidFill>
                <a:latin typeface="Arial" pitchFamily="34" charset="0"/>
                <a:cs typeface="Arial" pitchFamily="34" charset="0"/>
              </a:rPr>
              <a:t> </a:t>
            </a:r>
            <a:r>
              <a:rPr lang="ru-RU" sz="1800" dirty="0" err="1">
                <a:solidFill>
                  <a:schemeClr val="tx1"/>
                </a:solidFill>
                <a:latin typeface="Arial" pitchFamily="34" charset="0"/>
                <a:cs typeface="Arial" pitchFamily="34" charset="0"/>
              </a:rPr>
              <a:t>відділення</a:t>
            </a:r>
            <a:r>
              <a:rPr lang="ru-RU" sz="1800" dirty="0">
                <a:solidFill>
                  <a:schemeClr val="tx1"/>
                </a:solidFill>
                <a:latin typeface="Arial" pitchFamily="34" charset="0"/>
                <a:cs typeface="Arial" pitchFamily="34" charset="0"/>
              </a:rPr>
              <a:t> МАН </a:t>
            </a:r>
            <a:r>
              <a:rPr lang="ru-RU" sz="1800" dirty="0" err="1">
                <a:solidFill>
                  <a:schemeClr val="tx1"/>
                </a:solidFill>
                <a:latin typeface="Arial" pitchFamily="34" charset="0"/>
                <a:cs typeface="Arial" pitchFamily="34" charset="0"/>
              </a:rPr>
              <a:t>України</a:t>
            </a:r>
            <a:r>
              <a:rPr lang="ru-RU" sz="1800" dirty="0">
                <a:solidFill>
                  <a:schemeClr val="tx1"/>
                </a:solidFill>
                <a:latin typeface="Arial" pitchFamily="34" charset="0"/>
                <a:cs typeface="Arial" pitchFamily="34" charset="0"/>
              </a:rPr>
              <a:t/>
            </a:r>
            <a:br>
              <a:rPr lang="ru-RU" sz="18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
            </a:r>
            <a:br>
              <a:rPr lang="en-US" sz="1400" dirty="0">
                <a:solidFill>
                  <a:schemeClr val="tx1"/>
                </a:solidFill>
                <a:latin typeface="Arial" pitchFamily="34" charset="0"/>
                <a:cs typeface="Arial" pitchFamily="34" charset="0"/>
              </a:rPr>
            </a:br>
            <a:r>
              <a:rPr lang="en-US" sz="1800" dirty="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                                  </a:t>
            </a:r>
            <a:r>
              <a:rPr lang="uk-UA" sz="1800" dirty="0" smtClean="0">
                <a:solidFill>
                  <a:schemeClr val="tx1"/>
                </a:solidFill>
                <a:latin typeface="Arial" pitchFamily="34" charset="0"/>
                <a:cs typeface="Arial" pitchFamily="34" charset="0"/>
              </a:rPr>
              <a:t>           </a:t>
            </a:r>
            <a:r>
              <a:rPr lang="ru-RU" sz="1400" dirty="0">
                <a:latin typeface="Arial" pitchFamily="34" charset="0"/>
                <a:cs typeface="Arial" pitchFamily="34" charset="0"/>
              </a:rPr>
              <a:t/>
            </a:r>
            <a:br>
              <a:rPr lang="ru-RU" sz="1400" dirty="0">
                <a:latin typeface="Arial" pitchFamily="34" charset="0"/>
                <a:cs typeface="Arial" pitchFamily="34" charset="0"/>
              </a:rPr>
            </a:br>
            <a:r>
              <a:rPr lang="uk-UA" sz="2800" b="1" dirty="0" smtClean="0"/>
              <a:t>ВИКОРИСТАННЯ АНТРОПОМОРФНИХ СИМВОЛІВ </a:t>
            </a:r>
            <a:br>
              <a:rPr lang="uk-UA" sz="2800" b="1" dirty="0" smtClean="0"/>
            </a:br>
            <a:r>
              <a:rPr lang="uk-UA" sz="2800" b="1" dirty="0" smtClean="0"/>
              <a:t>У ОЗДОБЛЕННІ ВИШИТИХ РУШНИКІВ</a:t>
            </a:r>
            <a:r>
              <a:rPr lang="uk-UA" sz="2800" dirty="0" smtClean="0"/>
              <a:t/>
            </a:r>
            <a:br>
              <a:rPr lang="uk-UA" sz="2800" dirty="0" smtClean="0"/>
            </a:br>
            <a:r>
              <a:rPr lang="ru-RU" sz="1400" dirty="0">
                <a:latin typeface="Arial" pitchFamily="34" charset="0"/>
                <a:cs typeface="Arial" pitchFamily="34" charset="0"/>
              </a:rPr>
              <a:t/>
            </a:r>
            <a:br>
              <a:rPr lang="ru-RU" sz="1400" dirty="0">
                <a:latin typeface="Arial" pitchFamily="34" charset="0"/>
                <a:cs typeface="Arial" pitchFamily="34" charset="0"/>
              </a:rPr>
            </a:br>
            <a:r>
              <a:rPr lang="ru-RU" sz="1400" dirty="0" err="1" smtClean="0">
                <a:latin typeface="Arial" pitchFamily="34" charset="0"/>
                <a:cs typeface="Arial" pitchFamily="34" charset="0"/>
              </a:rPr>
              <a:t>науково-дослідницька</a:t>
            </a:r>
            <a:r>
              <a:rPr lang="ru-RU" sz="1400" dirty="0" smtClean="0">
                <a:latin typeface="Arial" pitchFamily="34" charset="0"/>
                <a:cs typeface="Arial" pitchFamily="34" charset="0"/>
              </a:rPr>
              <a:t> робота</a:t>
            </a:r>
            <a:endParaRPr lang="ru-RU" sz="1400" dirty="0">
              <a:latin typeface="Arial" pitchFamily="34" charset="0"/>
              <a:cs typeface="Arial" pitchFamily="34" charset="0"/>
            </a:endParaRPr>
          </a:p>
        </p:txBody>
      </p:sp>
      <p:sp>
        <p:nvSpPr>
          <p:cNvPr id="5124" name="TextBox 4"/>
          <p:cNvSpPr txBox="1">
            <a:spLocks noChangeArrowheads="1"/>
          </p:cNvSpPr>
          <p:nvPr/>
        </p:nvSpPr>
        <p:spPr bwMode="auto">
          <a:xfrm>
            <a:off x="3774008" y="2996952"/>
            <a:ext cx="536999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r>
              <a:rPr lang="ru-RU" dirty="0">
                <a:latin typeface="Arial" charset="0"/>
                <a:cs typeface="Arial" charset="0"/>
              </a:rPr>
              <a:t>Роботу </a:t>
            </a:r>
            <a:r>
              <a:rPr lang="ru-RU" dirty="0" err="1">
                <a:latin typeface="Arial" charset="0"/>
                <a:cs typeface="Arial" charset="0"/>
              </a:rPr>
              <a:t>виконала</a:t>
            </a:r>
            <a:endParaRPr lang="ru-RU" dirty="0">
              <a:latin typeface="Arial" charset="0"/>
              <a:cs typeface="Arial" charset="0"/>
            </a:endParaRPr>
          </a:p>
          <a:p>
            <a:r>
              <a:rPr lang="uk-UA" dirty="0">
                <a:latin typeface="Arial" pitchFamily="34" charset="0"/>
                <a:cs typeface="Arial" pitchFamily="34" charset="0"/>
              </a:rPr>
              <a:t>Ключник </a:t>
            </a:r>
            <a:r>
              <a:rPr lang="uk-UA" dirty="0" err="1">
                <a:latin typeface="Arial" pitchFamily="34" charset="0"/>
                <a:cs typeface="Arial" pitchFamily="34" charset="0"/>
              </a:rPr>
              <a:t>Аріна</a:t>
            </a:r>
            <a:r>
              <a:rPr lang="uk-UA" dirty="0">
                <a:latin typeface="Arial" pitchFamily="34" charset="0"/>
                <a:cs typeface="Arial" pitchFamily="34" charset="0"/>
              </a:rPr>
              <a:t> Олександрівна,</a:t>
            </a:r>
          </a:p>
          <a:p>
            <a:r>
              <a:rPr lang="uk-UA" dirty="0">
                <a:latin typeface="Arial" pitchFamily="34" charset="0"/>
                <a:cs typeface="Arial" pitchFamily="34" charset="0"/>
              </a:rPr>
              <a:t>учениця 8-А </a:t>
            </a:r>
            <a:r>
              <a:rPr lang="ru-RU" dirty="0" err="1">
                <a:latin typeface="Arial" charset="0"/>
                <a:cs typeface="Arial" charset="0"/>
              </a:rPr>
              <a:t>класу</a:t>
            </a:r>
            <a:r>
              <a:rPr lang="ru-RU" dirty="0">
                <a:latin typeface="Arial" charset="0"/>
                <a:cs typeface="Arial" charset="0"/>
              </a:rPr>
              <a:t> Великописарівської </a:t>
            </a:r>
            <a:r>
              <a:rPr lang="ru-RU" dirty="0" err="1">
                <a:latin typeface="Arial" charset="0"/>
                <a:cs typeface="Arial" charset="0"/>
              </a:rPr>
              <a:t>спеціалізованої</a:t>
            </a:r>
            <a:r>
              <a:rPr lang="ru-RU" dirty="0">
                <a:latin typeface="Arial" charset="0"/>
                <a:cs typeface="Arial" charset="0"/>
              </a:rPr>
              <a:t> </a:t>
            </a:r>
            <a:r>
              <a:rPr lang="ru-RU" dirty="0" err="1">
                <a:latin typeface="Arial" charset="0"/>
                <a:cs typeface="Arial" charset="0"/>
              </a:rPr>
              <a:t>школи</a:t>
            </a:r>
            <a:r>
              <a:rPr lang="ru-RU" dirty="0">
                <a:latin typeface="Arial" charset="0"/>
                <a:cs typeface="Arial" charset="0"/>
              </a:rPr>
              <a:t> І-ІІІ </a:t>
            </a:r>
            <a:r>
              <a:rPr lang="ru-RU" dirty="0" err="1">
                <a:latin typeface="Arial" charset="0"/>
                <a:cs typeface="Arial" charset="0"/>
              </a:rPr>
              <a:t>ступенів</a:t>
            </a:r>
            <a:r>
              <a:rPr lang="ru-RU" dirty="0">
                <a:latin typeface="Arial" charset="0"/>
                <a:cs typeface="Arial" charset="0"/>
              </a:rPr>
              <a:t>, </a:t>
            </a:r>
            <a:r>
              <a:rPr lang="ru-RU" dirty="0" err="1">
                <a:latin typeface="Arial" charset="0"/>
                <a:cs typeface="Arial" charset="0"/>
              </a:rPr>
              <a:t>вихованка</a:t>
            </a:r>
            <a:r>
              <a:rPr lang="ru-RU" dirty="0">
                <a:latin typeface="Arial" charset="0"/>
                <a:cs typeface="Arial" charset="0"/>
              </a:rPr>
              <a:t> </a:t>
            </a:r>
            <a:r>
              <a:rPr lang="ru-RU" dirty="0" err="1">
                <a:latin typeface="Arial" charset="0"/>
                <a:cs typeface="Arial" charset="0"/>
              </a:rPr>
              <a:t>гуртка</a:t>
            </a:r>
            <a:r>
              <a:rPr lang="ru-RU" dirty="0">
                <a:latin typeface="Arial" charset="0"/>
                <a:cs typeface="Arial" charset="0"/>
              </a:rPr>
              <a:t> «</a:t>
            </a:r>
            <a:r>
              <a:rPr lang="ru-RU" dirty="0" err="1">
                <a:latin typeface="Arial" charset="0"/>
                <a:cs typeface="Arial" charset="0"/>
              </a:rPr>
              <a:t>Юний</a:t>
            </a:r>
            <a:r>
              <a:rPr lang="ru-RU" dirty="0">
                <a:latin typeface="Arial" charset="0"/>
                <a:cs typeface="Arial" charset="0"/>
              </a:rPr>
              <a:t> </a:t>
            </a:r>
            <a:r>
              <a:rPr lang="ru-RU" dirty="0" err="1">
                <a:latin typeface="Arial" charset="0"/>
                <a:cs typeface="Arial" charset="0"/>
              </a:rPr>
              <a:t>дослідник</a:t>
            </a:r>
            <a:r>
              <a:rPr lang="ru-RU" dirty="0">
                <a:latin typeface="Arial" charset="0"/>
                <a:cs typeface="Arial" charset="0"/>
              </a:rPr>
              <a:t>» Великописарівської </a:t>
            </a:r>
            <a:r>
              <a:rPr lang="ru-RU" dirty="0" err="1">
                <a:latin typeface="Arial" charset="0"/>
                <a:cs typeface="Arial" charset="0"/>
              </a:rPr>
              <a:t>районної</a:t>
            </a:r>
            <a:r>
              <a:rPr lang="ru-RU" dirty="0">
                <a:latin typeface="Arial" charset="0"/>
                <a:cs typeface="Arial" charset="0"/>
              </a:rPr>
              <a:t> </a:t>
            </a:r>
            <a:r>
              <a:rPr lang="ru-RU" dirty="0" err="1">
                <a:latin typeface="Arial" charset="0"/>
                <a:cs typeface="Arial" charset="0"/>
              </a:rPr>
              <a:t>станції</a:t>
            </a:r>
            <a:r>
              <a:rPr lang="ru-RU" dirty="0">
                <a:latin typeface="Arial" charset="0"/>
                <a:cs typeface="Arial" charset="0"/>
              </a:rPr>
              <a:t> </a:t>
            </a:r>
            <a:r>
              <a:rPr lang="ru-RU" dirty="0" err="1">
                <a:latin typeface="Arial" charset="0"/>
                <a:cs typeface="Arial" charset="0"/>
              </a:rPr>
              <a:t>юних</a:t>
            </a:r>
            <a:r>
              <a:rPr lang="ru-RU" dirty="0">
                <a:latin typeface="Arial" charset="0"/>
                <a:cs typeface="Arial" charset="0"/>
              </a:rPr>
              <a:t> </a:t>
            </a:r>
            <a:r>
              <a:rPr lang="ru-RU" dirty="0" err="1">
                <a:latin typeface="Arial" charset="0"/>
                <a:cs typeface="Arial" charset="0"/>
              </a:rPr>
              <a:t>натуралістів</a:t>
            </a:r>
            <a:r>
              <a:rPr lang="ru-RU" dirty="0">
                <a:latin typeface="Arial" charset="0"/>
                <a:cs typeface="Arial" charset="0"/>
              </a:rPr>
              <a:t> </a:t>
            </a:r>
            <a:r>
              <a:rPr lang="ru-RU" dirty="0" err="1" smtClean="0">
                <a:latin typeface="Arial" charset="0"/>
              </a:rPr>
              <a:t>Науковий</a:t>
            </a:r>
            <a:r>
              <a:rPr lang="ru-RU" dirty="0" smtClean="0">
                <a:latin typeface="Arial" charset="0"/>
              </a:rPr>
              <a:t> </a:t>
            </a:r>
            <a:r>
              <a:rPr lang="ru-RU" dirty="0" err="1">
                <a:latin typeface="Arial" charset="0"/>
              </a:rPr>
              <a:t>керівник</a:t>
            </a:r>
            <a:r>
              <a:rPr lang="ru-RU" dirty="0">
                <a:latin typeface="Arial" charset="0"/>
              </a:rPr>
              <a:t>:</a:t>
            </a:r>
          </a:p>
          <a:p>
            <a:r>
              <a:rPr lang="ru-RU" dirty="0">
                <a:latin typeface="Arial" charset="0"/>
              </a:rPr>
              <a:t>Драгун Зоя </a:t>
            </a:r>
            <a:r>
              <a:rPr lang="ru-RU" dirty="0" err="1">
                <a:latin typeface="Arial" charset="0"/>
              </a:rPr>
              <a:t>Петрівна</a:t>
            </a:r>
            <a:r>
              <a:rPr lang="ru-RU" dirty="0">
                <a:latin typeface="Arial" charset="0"/>
              </a:rPr>
              <a:t>,</a:t>
            </a:r>
          </a:p>
          <a:p>
            <a:r>
              <a:rPr lang="ru-RU" dirty="0">
                <a:latin typeface="Arial" charset="0"/>
              </a:rPr>
              <a:t>директор Великописарівської </a:t>
            </a:r>
            <a:r>
              <a:rPr lang="ru-RU" dirty="0" err="1">
                <a:latin typeface="Arial" charset="0"/>
              </a:rPr>
              <a:t>районної</a:t>
            </a:r>
            <a:r>
              <a:rPr lang="ru-RU" dirty="0">
                <a:latin typeface="Arial" charset="0"/>
              </a:rPr>
              <a:t> </a:t>
            </a:r>
            <a:r>
              <a:rPr lang="ru-RU" dirty="0" err="1">
                <a:latin typeface="Arial" charset="0"/>
              </a:rPr>
              <a:t>станції</a:t>
            </a:r>
            <a:r>
              <a:rPr lang="ru-RU" dirty="0">
                <a:latin typeface="Arial" charset="0"/>
              </a:rPr>
              <a:t> </a:t>
            </a:r>
            <a:r>
              <a:rPr lang="ru-RU" dirty="0" err="1">
                <a:latin typeface="Arial" charset="0"/>
              </a:rPr>
              <a:t>юних</a:t>
            </a:r>
            <a:r>
              <a:rPr lang="ru-RU" dirty="0">
                <a:latin typeface="Arial" charset="0"/>
              </a:rPr>
              <a:t> </a:t>
            </a:r>
            <a:r>
              <a:rPr lang="ru-RU" dirty="0" err="1" smtClean="0">
                <a:latin typeface="Arial" charset="0"/>
              </a:rPr>
              <a:t>натуралістів</a:t>
            </a:r>
            <a:r>
              <a:rPr lang="ru-RU" dirty="0" smtClean="0">
                <a:latin typeface="Arial" charset="0"/>
              </a:rPr>
              <a:t> </a:t>
            </a:r>
            <a:r>
              <a:rPr lang="ru-RU" dirty="0">
                <a:latin typeface="Arial" charset="0"/>
              </a:rPr>
              <a:t>Великописарівської </a:t>
            </a:r>
            <a:r>
              <a:rPr lang="ru-RU" dirty="0" err="1">
                <a:latin typeface="Arial" charset="0"/>
              </a:rPr>
              <a:t>районної</a:t>
            </a:r>
            <a:r>
              <a:rPr lang="ru-RU" dirty="0">
                <a:latin typeface="Arial" charset="0"/>
              </a:rPr>
              <a:t> ради, учитель трудового </a:t>
            </a:r>
            <a:r>
              <a:rPr lang="ru-RU" dirty="0" err="1">
                <a:latin typeface="Arial" charset="0"/>
              </a:rPr>
              <a:t>навчання</a:t>
            </a:r>
            <a:r>
              <a:rPr lang="ru-RU" dirty="0">
                <a:latin typeface="Arial" charset="0"/>
              </a:rPr>
              <a:t> Великописарівської </a:t>
            </a:r>
            <a:r>
              <a:rPr lang="ru-RU" dirty="0" err="1">
                <a:latin typeface="Arial" charset="0"/>
              </a:rPr>
              <a:t>спеціалізованої</a:t>
            </a:r>
            <a:r>
              <a:rPr lang="ru-RU" dirty="0">
                <a:latin typeface="Arial" charset="0"/>
              </a:rPr>
              <a:t> </a:t>
            </a:r>
            <a:r>
              <a:rPr lang="ru-RU" dirty="0" err="1">
                <a:latin typeface="Arial" charset="0"/>
              </a:rPr>
              <a:t>школи</a:t>
            </a:r>
            <a:r>
              <a:rPr lang="ru-RU" dirty="0">
                <a:latin typeface="Arial" charset="0"/>
              </a:rPr>
              <a:t> І-ІІІ </a:t>
            </a:r>
            <a:r>
              <a:rPr lang="ru-RU" dirty="0" err="1">
                <a:latin typeface="Arial" charset="0"/>
              </a:rPr>
              <a:t>ступенів</a:t>
            </a:r>
            <a:r>
              <a:rPr lang="ru-RU" dirty="0">
                <a:latin typeface="Arial" charset="0"/>
              </a:rPr>
              <a:t>.</a:t>
            </a:r>
          </a:p>
        </p:txBody>
      </p:sp>
      <p:pic>
        <p:nvPicPr>
          <p:cNvPr id="1026" name="Picture 2" descr="D:\Загрузки\Photos (4)\рушни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56" y="3048343"/>
            <a:ext cx="3037133" cy="364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04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uk-UA" sz="3600" b="1" dirty="0"/>
              <a:t>Р</a:t>
            </a:r>
            <a:r>
              <a:rPr lang="uk-UA" sz="3600" b="1" dirty="0" smtClean="0"/>
              <a:t>ушники </a:t>
            </a:r>
            <a:r>
              <a:rPr lang="uk-UA" sz="3600" b="1" dirty="0"/>
              <a:t>з антропоморфними зображеннями виготовлені у 50-60 роках ХХ століття</a:t>
            </a:r>
            <a:r>
              <a:rPr lang="uk-UA" dirty="0"/>
              <a:t> </a:t>
            </a:r>
          </a:p>
        </p:txBody>
      </p:sp>
      <p:sp>
        <p:nvSpPr>
          <p:cNvPr id="3" name="Прямоугольник 2"/>
          <p:cNvSpPr/>
          <p:nvPr/>
        </p:nvSpPr>
        <p:spPr>
          <a:xfrm>
            <a:off x="3942184" y="5754469"/>
            <a:ext cx="4572000" cy="646331"/>
          </a:xfrm>
          <a:prstGeom prst="rect">
            <a:avLst/>
          </a:prstGeom>
        </p:spPr>
        <p:txBody>
          <a:bodyPr>
            <a:spAutoFit/>
          </a:bodyPr>
          <a:lstStyle/>
          <a:p>
            <a:pPr algn="ctr"/>
            <a:r>
              <a:rPr lang="uk-UA" dirty="0"/>
              <a:t>Рушники Г.</a:t>
            </a:r>
            <a:r>
              <a:rPr lang="uk-UA" dirty="0" err="1"/>
              <a:t>Скоркіної</a:t>
            </a:r>
            <a:r>
              <a:rPr lang="uk-UA" dirty="0"/>
              <a:t> </a:t>
            </a:r>
            <a:r>
              <a:rPr lang="uk-UA" dirty="0" smtClean="0"/>
              <a:t> </a:t>
            </a:r>
            <a:r>
              <a:rPr lang="uk-UA" dirty="0"/>
              <a:t>з селища Велика Писарівка </a:t>
            </a:r>
          </a:p>
        </p:txBody>
      </p:sp>
      <p:pic>
        <p:nvPicPr>
          <p:cNvPr id="8" name="Рисунок 7" descr="D:\МАН\НДР Ключник 2019\Photos (8)\IMG_20181223_182537.jpg"/>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43"/>
          <a:stretch/>
        </p:blipFill>
        <p:spPr bwMode="auto">
          <a:xfrm rot="10800000">
            <a:off x="251520" y="1467483"/>
            <a:ext cx="2520280" cy="4121757"/>
          </a:xfrm>
          <a:prstGeom prst="rect">
            <a:avLst/>
          </a:prstGeom>
          <a:noFill/>
          <a:ln>
            <a:noFill/>
          </a:ln>
          <a:extLst>
            <a:ext uri="{53640926-AAD7-44D8-BBD7-CCE9431645EC}">
              <a14:shadowObscured xmlns:a14="http://schemas.microsoft.com/office/drawing/2010/main"/>
            </a:ext>
          </a:extLst>
        </p:spPr>
      </p:pic>
      <p:pic>
        <p:nvPicPr>
          <p:cNvPr id="9" name="Рисунок 8" descr="D:\МАН\НДР Ключник 2019\Photos (8)\IMG_20181223_182610.jpg"/>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223" r="14287"/>
          <a:stretch/>
        </p:blipFill>
        <p:spPr bwMode="auto">
          <a:xfrm>
            <a:off x="6228184" y="1437097"/>
            <a:ext cx="2317929" cy="4121756"/>
          </a:xfrm>
          <a:prstGeom prst="rect">
            <a:avLst/>
          </a:prstGeom>
          <a:noFill/>
          <a:ln>
            <a:noFill/>
          </a:ln>
          <a:extLst>
            <a:ext uri="{53640926-AAD7-44D8-BBD7-CCE9431645EC}">
              <a14:shadowObscured xmlns:a14="http://schemas.microsoft.com/office/drawing/2010/main"/>
            </a:ext>
          </a:extLst>
        </p:spPr>
      </p:pic>
      <p:pic>
        <p:nvPicPr>
          <p:cNvPr id="10" name="Рисунок 9" descr="D:\МАН\НДР Ключник 2019\Photos (8)\IMG_20181223_182153.jpg"/>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6087" r="15217"/>
          <a:stretch/>
        </p:blipFill>
        <p:spPr bwMode="auto">
          <a:xfrm>
            <a:off x="3779912" y="1437096"/>
            <a:ext cx="2160240" cy="4121757"/>
          </a:xfrm>
          <a:prstGeom prst="rect">
            <a:avLst/>
          </a:prstGeom>
          <a:noFill/>
          <a:ln>
            <a:noFill/>
          </a:ln>
          <a:extLst>
            <a:ext uri="{53640926-AAD7-44D8-BBD7-CCE9431645EC}">
              <a14:shadowObscured xmlns:a14="http://schemas.microsoft.com/office/drawing/2010/main"/>
            </a:ext>
          </a:extLst>
        </p:spPr>
      </p:pic>
      <p:sp>
        <p:nvSpPr>
          <p:cNvPr id="4" name="Прямоугольник 3"/>
          <p:cNvSpPr/>
          <p:nvPr/>
        </p:nvSpPr>
        <p:spPr>
          <a:xfrm>
            <a:off x="87032" y="5793475"/>
            <a:ext cx="3476856" cy="646331"/>
          </a:xfrm>
          <a:prstGeom prst="rect">
            <a:avLst/>
          </a:prstGeom>
        </p:spPr>
        <p:txBody>
          <a:bodyPr wrap="square">
            <a:spAutoFit/>
          </a:bodyPr>
          <a:lstStyle/>
          <a:p>
            <a:pPr algn="ctr"/>
            <a:r>
              <a:rPr lang="uk-UA" dirty="0"/>
              <a:t>Рушник </a:t>
            </a:r>
            <a:r>
              <a:rPr lang="uk-UA" dirty="0" err="1" smtClean="0"/>
              <a:t>.Г.Макакенко</a:t>
            </a:r>
            <a:r>
              <a:rPr lang="uk-UA" dirty="0" smtClean="0"/>
              <a:t>  </a:t>
            </a:r>
            <a:r>
              <a:rPr lang="uk-UA" dirty="0"/>
              <a:t>з селища Велика Писарівка</a:t>
            </a:r>
          </a:p>
        </p:txBody>
      </p:sp>
    </p:spTree>
    <p:extLst>
      <p:ext uri="{BB962C8B-B14F-4D97-AF65-F5344CB8AC3E}">
        <p14:creationId xmlns:p14="http://schemas.microsoft.com/office/powerpoint/2010/main" val="631022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Особливості рушників з антропоморфними мотивами</a:t>
            </a:r>
            <a:endParaRPr lang="uk-UA" dirty="0"/>
          </a:p>
        </p:txBody>
      </p:sp>
      <p:pic>
        <p:nvPicPr>
          <p:cNvPr id="6146" name="Рисунок 12" descr="Описание: C:\Users\User\AppData\Local\Temp\Rar$DIa0.628\IMG_20181227_1904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7" y="1700808"/>
            <a:ext cx="2478486"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575779" y="5107609"/>
            <a:ext cx="3312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Рушник </a:t>
            </a:r>
            <a:r>
              <a:rPr lang="uk-UA" dirty="0" smtClean="0">
                <a:latin typeface="Arial" pitchFamily="34" charset="0"/>
                <a:ea typeface="Times New Roman" pitchFamily="18" charset="0"/>
                <a:cs typeface="Arial" pitchFamily="34" charset="0"/>
              </a:rPr>
              <a:t>П.Приходько</a:t>
            </a:r>
            <a:endPar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 с.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Попівка</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C:\Users\User\AppData\Local\Temp\Rar$DIa0.929\IMG-fa413ae02c475ffb5e5ba819d3e5d5e1-V.jpg"/>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8598" t="10913" b="30048"/>
          <a:stretch/>
        </p:blipFill>
        <p:spPr bwMode="auto">
          <a:xfrm>
            <a:off x="2782337" y="1722592"/>
            <a:ext cx="1789663" cy="3312368"/>
          </a:xfrm>
          <a:prstGeom prst="rect">
            <a:avLst/>
          </a:prstGeom>
          <a:noFill/>
          <a:ln>
            <a:noFill/>
          </a:ln>
          <a:extLst>
            <a:ext uri="{53640926-AAD7-44D8-BBD7-CCE9431645EC}">
              <a14:shadowObscured xmlns:a14="http://schemas.microsoft.com/office/drawing/2010/main"/>
            </a:ext>
          </a:extLst>
        </p:spPr>
      </p:pic>
      <p:pic>
        <p:nvPicPr>
          <p:cNvPr id="9" name="Рисунок 8" descr="D:\Загрузки\IMG_20181224_195306.jpg"/>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7519" r="12458"/>
          <a:stretch/>
        </p:blipFill>
        <p:spPr bwMode="auto">
          <a:xfrm>
            <a:off x="4788024" y="1737828"/>
            <a:ext cx="2074460" cy="3297132"/>
          </a:xfrm>
          <a:prstGeom prst="rect">
            <a:avLst/>
          </a:prstGeom>
          <a:noFill/>
          <a:ln>
            <a:noFill/>
          </a:ln>
        </p:spPr>
      </p:pic>
      <p:sp>
        <p:nvSpPr>
          <p:cNvPr id="6" name="Прямоугольник 5"/>
          <p:cNvSpPr/>
          <p:nvPr/>
        </p:nvSpPr>
        <p:spPr>
          <a:xfrm>
            <a:off x="4608185" y="5088545"/>
            <a:ext cx="2501198" cy="646331"/>
          </a:xfrm>
          <a:prstGeom prst="rect">
            <a:avLst/>
          </a:prstGeom>
        </p:spPr>
        <p:txBody>
          <a:bodyPr wrap="none">
            <a:spAutoFit/>
          </a:bodyPr>
          <a:lstStyle/>
          <a:p>
            <a:r>
              <a:rPr lang="uk-UA" dirty="0">
                <a:latin typeface="Arial" panose="020B0604020202020204" pitchFamily="34" charset="0"/>
                <a:cs typeface="Arial" panose="020B0604020202020204" pitchFamily="34" charset="0"/>
              </a:rPr>
              <a:t>Рушник  </a:t>
            </a:r>
            <a:r>
              <a:rPr lang="uk-UA" dirty="0" smtClean="0">
                <a:latin typeface="Arial" panose="020B0604020202020204" pitchFamily="34" charset="0"/>
                <a:cs typeface="Arial" panose="020B0604020202020204" pitchFamily="34" charset="0"/>
              </a:rPr>
              <a:t>К.Кравченко</a:t>
            </a:r>
          </a:p>
          <a:p>
            <a:pPr algn="ctr"/>
            <a:r>
              <a:rPr lang="uk-UA" dirty="0" smtClean="0">
                <a:latin typeface="Arial" panose="020B0604020202020204" pitchFamily="34" charset="0"/>
                <a:cs typeface="Arial" panose="020B0604020202020204" pitchFamily="34" charset="0"/>
              </a:rPr>
              <a:t>з </a:t>
            </a:r>
            <a:r>
              <a:rPr lang="uk-UA" dirty="0">
                <a:latin typeface="Arial" panose="020B0604020202020204" pitchFamily="34" charset="0"/>
                <a:cs typeface="Arial" panose="020B0604020202020204" pitchFamily="34" charset="0"/>
              </a:rPr>
              <a:t>с. Лугівка</a:t>
            </a:r>
          </a:p>
        </p:txBody>
      </p:sp>
      <p:sp>
        <p:nvSpPr>
          <p:cNvPr id="7" name="Прямоугольник 6"/>
          <p:cNvSpPr/>
          <p:nvPr/>
        </p:nvSpPr>
        <p:spPr>
          <a:xfrm>
            <a:off x="2379429" y="5107609"/>
            <a:ext cx="2408595" cy="646331"/>
          </a:xfrm>
          <a:prstGeom prst="rect">
            <a:avLst/>
          </a:prstGeom>
        </p:spPr>
        <p:txBody>
          <a:bodyPr wrap="square">
            <a:spAutoFit/>
          </a:bodyPr>
          <a:lstStyle/>
          <a:p>
            <a:pPr algn="ctr"/>
            <a:r>
              <a:rPr lang="uk-UA" dirty="0">
                <a:latin typeface="Arial" panose="020B0604020202020204" pitchFamily="34" charset="0"/>
                <a:cs typeface="Arial" panose="020B0604020202020204" pitchFamily="34" charset="0"/>
              </a:rPr>
              <a:t>Рушник </a:t>
            </a:r>
            <a:r>
              <a:rPr lang="uk-UA" dirty="0" smtClean="0">
                <a:latin typeface="Arial" panose="020B0604020202020204" pitchFamily="34" charset="0"/>
                <a:cs typeface="Arial" panose="020B0604020202020204" pitchFamily="34" charset="0"/>
              </a:rPr>
              <a:t>В.</a:t>
            </a:r>
            <a:r>
              <a:rPr lang="uk-UA" dirty="0" err="1" smtClean="0">
                <a:latin typeface="Arial" panose="020B0604020202020204" pitchFamily="34" charset="0"/>
                <a:cs typeface="Arial" panose="020B0604020202020204" pitchFamily="34" charset="0"/>
              </a:rPr>
              <a:t>Шевцової</a:t>
            </a:r>
            <a:r>
              <a:rPr lang="uk-UA" dirty="0" smtClean="0">
                <a:latin typeface="Arial" panose="020B0604020202020204" pitchFamily="34" charset="0"/>
                <a:cs typeface="Arial" panose="020B0604020202020204" pitchFamily="34" charset="0"/>
              </a:rPr>
              <a:t> </a:t>
            </a:r>
          </a:p>
          <a:p>
            <a:pPr algn="ctr"/>
            <a:r>
              <a:rPr lang="uk-UA" dirty="0" smtClean="0">
                <a:latin typeface="Arial" panose="020B0604020202020204" pitchFamily="34" charset="0"/>
                <a:cs typeface="Arial" panose="020B0604020202020204" pitchFamily="34" charset="0"/>
              </a:rPr>
              <a:t>з с</a:t>
            </a:r>
            <a:r>
              <a:rPr lang="uk-UA" dirty="0">
                <a:latin typeface="Arial" panose="020B0604020202020204" pitchFamily="34" charset="0"/>
                <a:cs typeface="Arial" panose="020B0604020202020204" pitchFamily="34" charset="0"/>
              </a:rPr>
              <a:t>. Ямне</a:t>
            </a:r>
          </a:p>
        </p:txBody>
      </p:sp>
      <p:pic>
        <p:nvPicPr>
          <p:cNvPr id="14" name="Рисунок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1482" y="1737828"/>
            <a:ext cx="1833918" cy="3297132"/>
          </a:xfrm>
          <a:prstGeom prst="rect">
            <a:avLst/>
          </a:prstGeom>
          <a:noFill/>
          <a:ln>
            <a:noFill/>
          </a:ln>
        </p:spPr>
      </p:pic>
      <p:sp>
        <p:nvSpPr>
          <p:cNvPr id="11" name="Прямоугольник 10"/>
          <p:cNvSpPr/>
          <p:nvPr/>
        </p:nvSpPr>
        <p:spPr>
          <a:xfrm>
            <a:off x="7081482" y="5088545"/>
            <a:ext cx="1994250" cy="1015663"/>
          </a:xfrm>
          <a:prstGeom prst="rect">
            <a:avLst/>
          </a:prstGeom>
        </p:spPr>
        <p:txBody>
          <a:bodyPr wrap="square">
            <a:spAutoFit/>
          </a:bodyPr>
          <a:lstStyle/>
          <a:p>
            <a:r>
              <a:rPr lang="uk-UA" sz="2000" dirty="0"/>
              <a:t>Рушник Т.</a:t>
            </a:r>
            <a:r>
              <a:rPr lang="uk-UA" sz="2000" dirty="0" err="1"/>
              <a:t>Думчикової</a:t>
            </a:r>
            <a:r>
              <a:rPr lang="uk-UA" sz="2000" dirty="0"/>
              <a:t> </a:t>
            </a:r>
            <a:r>
              <a:rPr lang="uk-UA" sz="2000" dirty="0" smtClean="0"/>
              <a:t>з</a:t>
            </a:r>
          </a:p>
          <a:p>
            <a:r>
              <a:rPr lang="uk-UA" sz="2000" dirty="0" smtClean="0"/>
              <a:t> </a:t>
            </a:r>
            <a:r>
              <a:rPr lang="uk-UA" sz="2000" dirty="0"/>
              <a:t>с. </a:t>
            </a:r>
            <a:r>
              <a:rPr lang="uk-UA" sz="2000" dirty="0" err="1" smtClean="0"/>
              <a:t>Добрянське</a:t>
            </a:r>
            <a:endParaRPr lang="uk-UA" sz="2000" dirty="0"/>
          </a:p>
        </p:txBody>
      </p:sp>
    </p:spTree>
    <p:extLst>
      <p:ext uri="{BB962C8B-B14F-4D97-AF65-F5344CB8AC3E}">
        <p14:creationId xmlns:p14="http://schemas.microsoft.com/office/powerpoint/2010/main" val="425811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Рушник </a:t>
            </a:r>
            <a:r>
              <a:rPr lang="uk-UA" b="1" dirty="0" smtClean="0"/>
              <a:t>М.Кондратенко </a:t>
            </a:r>
            <a:r>
              <a:rPr lang="uk-UA" b="1" dirty="0"/>
              <a:t>з селища Велика </a:t>
            </a:r>
            <a:r>
              <a:rPr lang="uk-UA" b="1" dirty="0" smtClean="0"/>
              <a:t>Писарівка</a:t>
            </a:r>
            <a:endParaRPr lang="uk-UA" b="1" dirty="0"/>
          </a:p>
        </p:txBody>
      </p:sp>
      <p:pic>
        <p:nvPicPr>
          <p:cNvPr id="3" name="Рисунок 2" descr="D:\МАН\НДР Ключник 2019\Photos (8)\IMG_20181223_182250.jp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83768" y="1444556"/>
            <a:ext cx="4104455" cy="5157191"/>
          </a:xfrm>
          <a:prstGeom prst="rect">
            <a:avLst/>
          </a:prstGeom>
          <a:noFill/>
          <a:ln>
            <a:noFill/>
          </a:ln>
        </p:spPr>
      </p:pic>
    </p:spTree>
    <p:extLst>
      <p:ext uri="{BB962C8B-B14F-4D97-AF65-F5344CB8AC3E}">
        <p14:creationId xmlns:p14="http://schemas.microsoft.com/office/powerpoint/2010/main" val="185742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txBody>
          <a:bodyPr>
            <a:normAutofit fontScale="90000"/>
          </a:bodyPr>
          <a:lstStyle/>
          <a:p>
            <a:r>
              <a:rPr lang="uk-UA" dirty="0" smtClean="0"/>
              <a:t>Технологія виготовлення вишитого рушника</a:t>
            </a:r>
            <a:endParaRPr lang="uk-UA" dirty="0"/>
          </a:p>
        </p:txBody>
      </p:sp>
      <p:sp>
        <p:nvSpPr>
          <p:cNvPr id="4" name="Круговая стрелка 3"/>
          <p:cNvSpPr/>
          <p:nvPr/>
        </p:nvSpPr>
        <p:spPr>
          <a:xfrm>
            <a:off x="1809478" y="999293"/>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3" name="Круговая стрелка 12"/>
          <p:cNvSpPr/>
          <p:nvPr/>
        </p:nvSpPr>
        <p:spPr>
          <a:xfrm>
            <a:off x="6283090" y="100258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4" name="Круговая стрелка 13"/>
          <p:cNvSpPr/>
          <p:nvPr/>
        </p:nvSpPr>
        <p:spPr>
          <a:xfrm>
            <a:off x="4052087" y="999293"/>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5" name="Круговая стрелка 14"/>
          <p:cNvSpPr/>
          <p:nvPr/>
        </p:nvSpPr>
        <p:spPr>
          <a:xfrm>
            <a:off x="3999631" y="3350501"/>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5" name="Выгнутая вниз стрелка 4"/>
          <p:cNvSpPr/>
          <p:nvPr/>
        </p:nvSpPr>
        <p:spPr>
          <a:xfrm>
            <a:off x="6283090" y="5733256"/>
            <a:ext cx="1435589" cy="5292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19" name="Рисунок 18" descr="E:\IMG_20181223_184304.jpg"/>
          <p:cNvPicPr/>
          <p:nvPr/>
        </p:nvPicPr>
        <p:blipFill>
          <a:blip r:embed="rId3" cstate="print"/>
          <a:srcRect/>
          <a:stretch>
            <a:fillRect/>
          </a:stretch>
        </p:blipFill>
        <p:spPr bwMode="auto">
          <a:xfrm>
            <a:off x="75649" y="1628800"/>
            <a:ext cx="2223033" cy="1721701"/>
          </a:xfrm>
          <a:prstGeom prst="rect">
            <a:avLst/>
          </a:prstGeom>
          <a:noFill/>
          <a:ln w="9525">
            <a:noFill/>
            <a:miter lim="800000"/>
            <a:headEnd/>
            <a:tailEnd/>
          </a:ln>
        </p:spPr>
      </p:pic>
      <p:pic>
        <p:nvPicPr>
          <p:cNvPr id="20" name="Рисунок 19" descr="E:\IMG_20181224_165907.jpg"/>
          <p:cNvPicPr/>
          <p:nvPr/>
        </p:nvPicPr>
        <p:blipFill>
          <a:blip r:embed="rId4" cstate="print"/>
          <a:srcRect/>
          <a:stretch>
            <a:fillRect/>
          </a:stretch>
        </p:blipFill>
        <p:spPr bwMode="auto">
          <a:xfrm>
            <a:off x="2374732" y="1632087"/>
            <a:ext cx="2166559" cy="1718414"/>
          </a:xfrm>
          <a:prstGeom prst="rect">
            <a:avLst/>
          </a:prstGeom>
          <a:noFill/>
          <a:ln w="9525">
            <a:noFill/>
            <a:miter lim="800000"/>
            <a:headEnd/>
            <a:tailEnd/>
          </a:ln>
        </p:spPr>
      </p:pic>
      <p:pic>
        <p:nvPicPr>
          <p:cNvPr id="21" name="Рисунок 20" descr="C:\Users\User\Pictures\img481.jpg"/>
          <p:cNvPicPr/>
          <p:nvPr/>
        </p:nvPicPr>
        <p:blipFill>
          <a:blip r:embed="rId5" cstate="print">
            <a:extLst>
              <a:ext uri="{BEBA8EAE-BF5A-486C-A8C5-ECC9F3942E4B}">
                <a14:imgProps xmlns:a14="http://schemas.microsoft.com/office/drawing/2010/main">
                  <a14:imgLayer r:embed="rId6">
                    <a14:imgEffect>
                      <a14:artisticLightScreen gridSize="1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53842" y="1628800"/>
            <a:ext cx="2084260" cy="1718414"/>
          </a:xfrm>
          <a:prstGeom prst="rect">
            <a:avLst/>
          </a:prstGeom>
          <a:noFill/>
          <a:ln>
            <a:noFill/>
          </a:ln>
        </p:spPr>
      </p:pic>
      <p:pic>
        <p:nvPicPr>
          <p:cNvPr id="22" name="Рисунок 2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4669" y="1628800"/>
            <a:ext cx="2095547" cy="1721701"/>
          </a:xfrm>
          <a:prstGeom prst="rect">
            <a:avLst/>
          </a:prstGeom>
          <a:noFill/>
          <a:ln>
            <a:noFill/>
          </a:ln>
        </p:spPr>
      </p:pic>
      <p:pic>
        <p:nvPicPr>
          <p:cNvPr id="23" name="Рисунок 22" descr="E:\IMG_20181227_142452.jpg"/>
          <p:cNvPicPr/>
          <p:nvPr/>
        </p:nvPicPr>
        <p:blipFill>
          <a:blip r:embed="rId8" cstate="print"/>
          <a:srcRect/>
          <a:stretch>
            <a:fillRect/>
          </a:stretch>
        </p:blipFill>
        <p:spPr bwMode="auto">
          <a:xfrm>
            <a:off x="35496" y="3950083"/>
            <a:ext cx="2273404" cy="1695344"/>
          </a:xfrm>
          <a:prstGeom prst="rect">
            <a:avLst/>
          </a:prstGeom>
          <a:noFill/>
          <a:ln w="9525">
            <a:noFill/>
            <a:miter lim="800000"/>
            <a:headEnd/>
            <a:tailEnd/>
          </a:ln>
        </p:spPr>
      </p:pic>
      <p:pic>
        <p:nvPicPr>
          <p:cNvPr id="24" name="Рисунок 23" descr="E:\IMG_20181228_093720.jpg"/>
          <p:cNvPicPr/>
          <p:nvPr/>
        </p:nvPicPr>
        <p:blipFill>
          <a:blip r:embed="rId9" cstate="print"/>
          <a:srcRect/>
          <a:stretch>
            <a:fillRect/>
          </a:stretch>
        </p:blipFill>
        <p:spPr bwMode="auto">
          <a:xfrm>
            <a:off x="2376316" y="3950083"/>
            <a:ext cx="2195684" cy="1695343"/>
          </a:xfrm>
          <a:prstGeom prst="rect">
            <a:avLst/>
          </a:prstGeom>
          <a:noFill/>
          <a:ln w="9525">
            <a:noFill/>
            <a:miter lim="800000"/>
            <a:headEnd/>
            <a:tailEnd/>
          </a:ln>
        </p:spPr>
      </p:pic>
      <p:pic>
        <p:nvPicPr>
          <p:cNvPr id="7170" name="Picture 2" descr="D:\Загрузки\IMG_20190102_091410.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901"/>
          <a:stretch/>
        </p:blipFill>
        <p:spPr bwMode="auto">
          <a:xfrm>
            <a:off x="4644008" y="3920107"/>
            <a:ext cx="2125241" cy="171208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Загрузки\IMG_20190103_09591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248" y="3950083"/>
            <a:ext cx="2242807" cy="1682105"/>
          </a:xfrm>
          <a:prstGeom prst="rect">
            <a:avLst/>
          </a:prstGeom>
          <a:noFill/>
          <a:extLst>
            <a:ext uri="{909E8E84-426E-40DD-AFC4-6F175D3DCCD1}">
              <a14:hiddenFill xmlns:a14="http://schemas.microsoft.com/office/drawing/2010/main">
                <a:solidFill>
                  <a:srgbClr val="FFFFFF"/>
                </a:solidFill>
              </a14:hiddenFill>
            </a:ext>
          </a:extLst>
        </p:spPr>
      </p:pic>
      <p:sp>
        <p:nvSpPr>
          <p:cNvPr id="27" name="Выгнутая вниз стрелка 26"/>
          <p:cNvSpPr/>
          <p:nvPr/>
        </p:nvSpPr>
        <p:spPr>
          <a:xfrm>
            <a:off x="1591105" y="5731438"/>
            <a:ext cx="1435589" cy="5292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2836669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Практична </a:t>
            </a:r>
            <a:r>
              <a:rPr lang="ru-RU" b="1" dirty="0" err="1"/>
              <a:t>значущість</a:t>
            </a:r>
            <a:r>
              <a:rPr lang="ru-RU" b="1" dirty="0"/>
              <a:t> </a:t>
            </a:r>
            <a:r>
              <a:rPr lang="ru-RU" b="1" dirty="0" err="1"/>
              <a:t>дослідження</a:t>
            </a:r>
            <a:r>
              <a:rPr lang="ru-RU" b="1" dirty="0"/>
              <a:t> </a:t>
            </a:r>
            <a:endParaRPr lang="uk-UA" dirty="0"/>
          </a:p>
        </p:txBody>
      </p:sp>
      <p:sp>
        <p:nvSpPr>
          <p:cNvPr id="5" name="Прямоугольник 4"/>
          <p:cNvSpPr/>
          <p:nvPr/>
        </p:nvSpPr>
        <p:spPr>
          <a:xfrm>
            <a:off x="467544" y="2136339"/>
            <a:ext cx="8447856" cy="4154984"/>
          </a:xfrm>
          <a:prstGeom prst="rect">
            <a:avLst/>
          </a:prstGeom>
        </p:spPr>
        <p:txBody>
          <a:bodyPr wrap="square">
            <a:spAutoFit/>
          </a:bodyPr>
          <a:lstStyle/>
          <a:p>
            <a:pPr marL="342900" indent="-342900" algn="just">
              <a:buFont typeface="Wingdings" panose="05000000000000000000" pitchFamily="2" charset="2"/>
              <a:buChar char="ü"/>
            </a:pPr>
            <a:r>
              <a:rPr lang="ru-RU" sz="2400" dirty="0" err="1">
                <a:latin typeface="Times New Roman" panose="02020603050405020304" pitchFamily="18" charset="0"/>
                <a:cs typeface="Times New Roman" panose="02020603050405020304" pitchFamily="18" charset="0"/>
              </a:rPr>
              <a:t>зібрана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колекція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рушників</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антропоморфними</a:t>
            </a:r>
            <a:r>
              <a:rPr lang="ru-RU" sz="2400" dirty="0">
                <a:latin typeface="Times New Roman" panose="02020603050405020304" pitchFamily="18" charset="0"/>
                <a:cs typeface="Times New Roman" panose="02020603050405020304" pitchFamily="18" charset="0"/>
              </a:rPr>
              <a:t> символами є </a:t>
            </a:r>
            <a:r>
              <a:rPr lang="ru-RU" sz="2400" dirty="0" err="1">
                <a:latin typeface="Times New Roman" panose="02020603050405020304" pitchFamily="18" charset="0"/>
                <a:cs typeface="Times New Roman" panose="02020603050405020304" pitchFamily="18" charset="0"/>
              </a:rPr>
              <a:t>внеском</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музейну</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справу</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дана </a:t>
            </a:r>
            <a:r>
              <a:rPr lang="ru-RU" sz="2400" dirty="0" err="1">
                <a:latin typeface="Times New Roman" panose="02020603050405020304" pitchFamily="18" charset="0"/>
                <a:cs typeface="Times New Roman" panose="02020603050405020304" pitchFamily="18" charset="0"/>
              </a:rPr>
              <a:t>технологія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виготовлення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оздоблення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вишитого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рушника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бути </a:t>
            </a:r>
            <a:r>
              <a:rPr lang="ru-RU" sz="2400" dirty="0" err="1">
                <a:latin typeface="Times New Roman" panose="02020603050405020304" pitchFamily="18" charset="0"/>
                <a:cs typeface="Times New Roman" panose="02020603050405020304" pitchFamily="18" charset="0"/>
              </a:rPr>
              <a:t>використана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вчителями</a:t>
            </a:r>
            <a:r>
              <a:rPr lang="ru-RU" sz="2400" dirty="0">
                <a:latin typeface="Times New Roman" panose="02020603050405020304" pitchFamily="18" charset="0"/>
                <a:cs typeface="Times New Roman" panose="02020603050405020304" pitchFamily="18" charset="0"/>
              </a:rPr>
              <a:t> трудового </a:t>
            </a:r>
            <a:r>
              <a:rPr lang="ru-RU" sz="2400" dirty="0" err="1">
                <a:latin typeface="Times New Roman" panose="02020603050405020304" pitchFamily="18" charset="0"/>
                <a:cs typeface="Times New Roman" panose="02020603050405020304" pitchFamily="18" charset="0"/>
              </a:rPr>
              <a:t>навчання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керівниками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гурткової</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роботи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освітньому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процесі</a:t>
            </a:r>
            <a:r>
              <a:rPr lang="ru-RU" sz="2400" dirty="0" smtClean="0">
                <a:latin typeface="Times New Roman" panose="02020603050405020304" pitchFamily="18" charset="0"/>
                <a:cs typeface="Times New Roman" panose="02020603050405020304" pitchFamily="18" charset="0"/>
              </a:rPr>
              <a:t>;</a:t>
            </a:r>
          </a:p>
          <a:p>
            <a:pPr algn="just"/>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err="1" smtClean="0">
                <a:latin typeface="Times New Roman" panose="02020603050405020304" pitchFamily="18" charset="0"/>
                <a:cs typeface="Times New Roman" panose="02020603050405020304" pitchFamily="18" charset="0"/>
              </a:rPr>
              <a:t>вишитий</a:t>
            </a:r>
            <a:r>
              <a:rPr lang="ru-RU" sz="2400" dirty="0" smtClean="0">
                <a:latin typeface="Times New Roman" panose="02020603050405020304" pitchFamily="18" charset="0"/>
                <a:cs typeface="Times New Roman" panose="02020603050405020304" pitchFamily="18" charset="0"/>
              </a:rPr>
              <a:t> рушник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слугувати</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оберіг</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містити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собі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сакральний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закодований</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створенні</a:t>
            </a:r>
            <a:r>
              <a:rPr lang="ru-RU" sz="2400" dirty="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232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Семантика сакральних символів </a:t>
            </a:r>
            <a:r>
              <a:rPr lang="uk-UA" dirty="0" smtClean="0"/>
              <a:t/>
            </a:r>
            <a:br>
              <a:rPr lang="uk-UA" dirty="0" smtClean="0"/>
            </a:br>
            <a:endParaRPr lang="uk-UA" dirty="0"/>
          </a:p>
        </p:txBody>
      </p:sp>
      <p:sp>
        <p:nvSpPr>
          <p:cNvPr id="4" name="Прямоугольник 3"/>
          <p:cNvSpPr/>
          <p:nvPr/>
        </p:nvSpPr>
        <p:spPr>
          <a:xfrm>
            <a:off x="179512" y="4601611"/>
            <a:ext cx="8735888" cy="2031325"/>
          </a:xfrm>
          <a:prstGeom prst="rect">
            <a:avLst/>
          </a:prstGeom>
        </p:spPr>
        <p:txBody>
          <a:bodyPr wrap="square">
            <a:spAutoFit/>
          </a:bodyPr>
          <a:lstStyle/>
          <a:p>
            <a:r>
              <a:rPr lang="uk-UA" dirty="0">
                <a:latin typeface="Times New Roman" panose="02020603050405020304" pitchFamily="18" charset="0"/>
                <a:cs typeface="Times New Roman" panose="02020603050405020304" pitchFamily="18" charset="0"/>
              </a:rPr>
              <a:t>Отже, врахувавши всі особливості використання архаїчних антропоморфних символів у орнаментиці вишитих рушників створили ескіз з центричною композицією на якому зобразили Богиню – </a:t>
            </a:r>
            <a:r>
              <a:rPr lang="uk-UA" dirty="0" err="1">
                <a:latin typeface="Times New Roman" panose="02020603050405020304" pitchFamily="18" charset="0"/>
                <a:cs typeface="Times New Roman" panose="02020603050405020304" pitchFamily="18" charset="0"/>
              </a:rPr>
              <a:t>Мокош</a:t>
            </a:r>
            <a:r>
              <a:rPr lang="uk-UA" dirty="0">
                <a:latin typeface="Times New Roman" panose="02020603050405020304" pitchFamily="18" charset="0"/>
                <a:cs typeface="Times New Roman" panose="02020603050405020304" pitchFamily="18" charset="0"/>
              </a:rPr>
              <a:t> з піднятими руками на які посадили стилізованих павичів. Семантика сакральних символів створеного проекту вишитого рушника трактується як животворна жіноча сила, милосердя, працелюбність Богині </a:t>
            </a:r>
            <a:r>
              <a:rPr lang="uk-UA" dirty="0" err="1">
                <a:latin typeface="Times New Roman" panose="02020603050405020304" pitchFamily="18" charset="0"/>
                <a:cs typeface="Times New Roman" panose="02020603050405020304" pitchFamily="18" charset="0"/>
              </a:rPr>
              <a:t>Мокош</a:t>
            </a:r>
            <a:r>
              <a:rPr lang="uk-UA" dirty="0">
                <a:latin typeface="Times New Roman" panose="02020603050405020304" pitchFamily="18" charset="0"/>
                <a:cs typeface="Times New Roman" panose="02020603050405020304" pitchFamily="18" charset="0"/>
              </a:rPr>
              <a:t> у поєднанні з сонячною енергією розвитку павичів, що несе собі позитивну енергію сімейного щастя та достатку.</a:t>
            </a:r>
          </a:p>
        </p:txBody>
      </p:sp>
      <p:pic>
        <p:nvPicPr>
          <p:cNvPr id="1027" name="Picture 3" descr="C:\Users\User\AppData\Local\Temp\Rar$DIa0.171\IMG_20190103_1516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540" y="917646"/>
            <a:ext cx="2549220" cy="33989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539552" y="917646"/>
            <a:ext cx="4912801" cy="3436690"/>
          </a:xfrm>
          <a:prstGeom prst="rect">
            <a:avLst/>
          </a:prstGeom>
          <a:noFill/>
          <a:ln>
            <a:noFill/>
          </a:ln>
        </p:spPr>
      </p:pic>
    </p:spTree>
    <p:extLst>
      <p:ext uri="{BB962C8B-B14F-4D97-AF65-F5344CB8AC3E}">
        <p14:creationId xmlns:p14="http://schemas.microsoft.com/office/powerpoint/2010/main" val="1255256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uk-UA" sz="3200" dirty="0" smtClean="0">
                <a:latin typeface="Times New Roman" panose="02020603050405020304" pitchFamily="18" charset="0"/>
                <a:cs typeface="Times New Roman" panose="02020603050405020304" pitchFamily="18" charset="0"/>
              </a:rPr>
              <a:t>ВИСНОВКИ</a:t>
            </a:r>
            <a:endParaRPr lang="uk-UA"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8721" y="1268760"/>
            <a:ext cx="9036496" cy="5078313"/>
          </a:xfrm>
          <a:prstGeom prst="rect">
            <a:avLst/>
          </a:prstGeom>
        </p:spPr>
        <p:txBody>
          <a:bodyPr wrap="square">
            <a:spAutoFit/>
          </a:bodyPr>
          <a:lstStyle/>
          <a:p>
            <a:pPr marL="285750" indent="-28575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Зібрані рушники на території </a:t>
            </a:r>
            <a:r>
              <a:rPr lang="uk-UA" dirty="0" err="1">
                <a:latin typeface="Times New Roman" panose="02020603050405020304" pitchFamily="18" charset="0"/>
                <a:cs typeface="Times New Roman" panose="02020603050405020304" pitchFamily="18" charset="0"/>
              </a:rPr>
              <a:t>Великописарівщини</a:t>
            </a:r>
            <a:r>
              <a:rPr lang="uk-UA" dirty="0">
                <a:latin typeface="Times New Roman" panose="02020603050405020304" pitchFamily="18" charset="0"/>
                <a:cs typeface="Times New Roman" panose="02020603050405020304" pitchFamily="18" charset="0"/>
              </a:rPr>
              <a:t> з антропоморфними зображеннями виготовлені у 50-60 роках ХХ століття в основному кілкові, які використовувалися для оздоблення картин, фотографій в оселі. Зображення людей розташовуються по центру рушника, серед смуг рослинних орнаментів, мережок, та плетеного гачком мережива. Майже всі антропоморфні мотиви супроводжуються епіграфічною вишивкою. Деякі слова та словосполучення на рушниках мають орфографічні та стилістичні помилки, використання російського гражданського алфавіту та правопису на фонетичному принципі пиши, як чуєш. Також, нашою територіальною особливістю є межування україномовних і російськомовних сіл і селищ. На багатьох рушниках зображена жінка з коромислом, яка йде по воду. На трьох рушниках зображені умовно-реалістичні побутові сцени з «москалями», що свідчить про вплив міграції російського населення.</a:t>
            </a:r>
          </a:p>
          <a:p>
            <a:pPr marL="285750" indent="-28575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Припущення про архаїчність антропоморфного мотиву на рушнику М.Кондратенко виявилося помилковим так як доведено, що орнамент побудований за принципом лінійної композиції, немає давніх коренів. За свідченнями старожилів, майстрині вишивали те, що бачили, без схем, орнаменти запам’ятовували, або перешивали один у одного. Але на рушнику з с. </a:t>
            </a:r>
            <a:r>
              <a:rPr lang="uk-UA" dirty="0" err="1">
                <a:latin typeface="Times New Roman" panose="02020603050405020304" pitchFamily="18" charset="0"/>
                <a:cs typeface="Times New Roman" panose="02020603050405020304" pitchFamily="18" charset="0"/>
              </a:rPr>
              <a:t>Попівка</a:t>
            </a:r>
            <a:r>
              <a:rPr lang="uk-UA" dirty="0">
                <a:latin typeface="Times New Roman" panose="02020603050405020304" pitchFamily="18" charset="0"/>
                <a:cs typeface="Times New Roman" panose="02020603050405020304" pitchFamily="18" charset="0"/>
              </a:rPr>
              <a:t> все ж таки виявили незначну кількість первинних мотивів на вишитих рушниках, що дозволяє говорити про залишки існування архаїчних традицій до середини ХХ століття.</a:t>
            </a:r>
          </a:p>
        </p:txBody>
      </p:sp>
    </p:spTree>
    <p:extLst>
      <p:ext uri="{BB962C8B-B14F-4D97-AF65-F5344CB8AC3E}">
        <p14:creationId xmlns:p14="http://schemas.microsoft.com/office/powerpoint/2010/main" val="68759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t>СПИСОК ВИКОРИСТАНИХ ДЖЕРЕЛ</a:t>
            </a:r>
            <a:endParaRPr lang="uk-UA" sz="4000" dirty="0"/>
          </a:p>
        </p:txBody>
      </p:sp>
      <p:sp>
        <p:nvSpPr>
          <p:cNvPr id="4" name="Прямоугольник 3"/>
          <p:cNvSpPr/>
          <p:nvPr/>
        </p:nvSpPr>
        <p:spPr>
          <a:xfrm>
            <a:off x="0" y="1163232"/>
            <a:ext cx="9144000" cy="5478423"/>
          </a:xfrm>
          <a:prstGeom prst="rect">
            <a:avLst/>
          </a:prstGeom>
        </p:spPr>
        <p:txBody>
          <a:bodyPr wrap="square">
            <a:spAutoFit/>
          </a:bodyPr>
          <a:lstStyle/>
          <a:p>
            <a:pPr lvl="0"/>
            <a:r>
              <a:rPr lang="uk-UA" sz="1400" dirty="0" err="1"/>
              <a:t>Павлуцький</a:t>
            </a:r>
            <a:r>
              <a:rPr lang="uk-UA" sz="1400" dirty="0"/>
              <a:t> Г. Історія українського орнаменту / З передмовою М. Макаренка. – К., 1927.   </a:t>
            </a:r>
          </a:p>
          <a:p>
            <a:pPr lvl="0"/>
            <a:r>
              <a:rPr lang="uk-UA" sz="1400" dirty="0" err="1"/>
              <a:t>Біляшівський</a:t>
            </a:r>
            <a:r>
              <a:rPr lang="uk-UA" sz="1400" dirty="0"/>
              <a:t> М. Про український орнамент // Записки українського наукового товари­ства в Києві. – 1908. – № 3. – С. 40–53.</a:t>
            </a:r>
          </a:p>
          <a:p>
            <a:pPr lvl="0"/>
            <a:r>
              <a:rPr lang="uk-UA" sz="1400" dirty="0"/>
              <a:t>Альбом українських узорів (гладь, вирізування і мережка). Присвячується Занько­вецькому повітові на Полтавщині / Упор. Я. і Г. </a:t>
            </a:r>
            <a:r>
              <a:rPr lang="uk-UA" sz="1400" dirty="0" err="1"/>
              <a:t>Клунними</a:t>
            </a:r>
            <a:r>
              <a:rPr lang="uk-UA" sz="1400" dirty="0"/>
              <a:t>. – К., 1915. – 10 </a:t>
            </a:r>
            <a:r>
              <a:rPr lang="uk-UA" sz="1400" dirty="0" err="1"/>
              <a:t>таб</a:t>
            </a:r>
            <a:r>
              <a:rPr lang="uk-UA" sz="1400" dirty="0"/>
              <a:t>.</a:t>
            </a:r>
          </a:p>
          <a:p>
            <a:pPr lvl="0"/>
            <a:r>
              <a:rPr lang="uk-UA" sz="1400" dirty="0"/>
              <a:t>Альбом українських узорів (гладь, вирізування і мережка). Присвячується Заньковецькому повітові на Полтавщині / Упор. Я. і Г. </a:t>
            </a:r>
            <a:r>
              <a:rPr lang="uk-UA" sz="1400" dirty="0" err="1"/>
              <a:t>Клунними</a:t>
            </a:r>
            <a:r>
              <a:rPr lang="uk-UA" sz="1400" dirty="0"/>
              <a:t>. – К., 1915. – 10 </a:t>
            </a:r>
            <a:r>
              <a:rPr lang="uk-UA" sz="1400" dirty="0" err="1"/>
              <a:t>таб</a:t>
            </a:r>
            <a:r>
              <a:rPr lang="uk-UA" sz="1400" dirty="0"/>
              <a:t>. </a:t>
            </a:r>
          </a:p>
          <a:p>
            <a:pPr lvl="0"/>
            <a:r>
              <a:rPr lang="uk-UA" sz="1400" dirty="0"/>
              <a:t>Пчілка О. Українські узори. Зібрала Олена Пчілка. / О. Пчілка. – К., 1912.</a:t>
            </a:r>
          </a:p>
          <a:p>
            <a:pPr lvl="0"/>
            <a:r>
              <a:rPr lang="uk-UA" sz="1400" dirty="0"/>
              <a:t>Воронов В. О. </a:t>
            </a:r>
            <a:r>
              <a:rPr lang="uk-UA" sz="1400" dirty="0" err="1"/>
              <a:t>крестьянском</a:t>
            </a:r>
            <a:r>
              <a:rPr lang="uk-UA" sz="1400" dirty="0"/>
              <a:t> </a:t>
            </a:r>
            <a:r>
              <a:rPr lang="uk-UA" sz="1400" dirty="0" err="1"/>
              <a:t>исскустве</a:t>
            </a:r>
            <a:r>
              <a:rPr lang="uk-UA" sz="1400" dirty="0"/>
              <a:t>: </a:t>
            </a:r>
            <a:r>
              <a:rPr lang="uk-UA" sz="1400" dirty="0" err="1"/>
              <a:t>Избранные</a:t>
            </a:r>
            <a:r>
              <a:rPr lang="uk-UA" sz="1400" dirty="0"/>
              <a:t> </a:t>
            </a:r>
            <a:r>
              <a:rPr lang="uk-UA" sz="1400" dirty="0" err="1"/>
              <a:t>труды</a:t>
            </a:r>
            <a:r>
              <a:rPr lang="uk-UA" sz="1400" dirty="0"/>
              <a:t>. / В.О. Воронов. – М.: </a:t>
            </a:r>
            <a:r>
              <a:rPr lang="uk-UA" sz="1400" dirty="0" err="1"/>
              <a:t>Советский</a:t>
            </a:r>
            <a:r>
              <a:rPr lang="uk-UA" sz="1400" dirty="0"/>
              <a:t> художник, 1972. </a:t>
            </a:r>
          </a:p>
          <a:p>
            <a:pPr lvl="0"/>
            <a:r>
              <a:rPr lang="uk-UA" sz="1400" dirty="0" err="1"/>
              <a:t>Чистов</a:t>
            </a:r>
            <a:r>
              <a:rPr lang="uk-UA" sz="1400" dirty="0"/>
              <a:t> К. </a:t>
            </a:r>
            <a:r>
              <a:rPr lang="uk-UA" sz="1400" dirty="0" err="1"/>
              <a:t>Народные</a:t>
            </a:r>
            <a:r>
              <a:rPr lang="uk-UA" sz="1400" dirty="0"/>
              <a:t> </a:t>
            </a:r>
            <a:r>
              <a:rPr lang="uk-UA" sz="1400" dirty="0" err="1"/>
              <a:t>традиции</a:t>
            </a:r>
            <a:r>
              <a:rPr lang="uk-UA" sz="1400" dirty="0"/>
              <a:t> и фольклор. /К.</a:t>
            </a:r>
            <a:r>
              <a:rPr lang="uk-UA" sz="1400" dirty="0" err="1"/>
              <a:t>Чистов</a:t>
            </a:r>
            <a:r>
              <a:rPr lang="uk-UA" sz="1400" dirty="0"/>
              <a:t>. – Л.: Наука, 1986.</a:t>
            </a:r>
          </a:p>
          <a:p>
            <a:pPr lvl="0"/>
            <a:r>
              <a:rPr lang="uk-UA" sz="1400" dirty="0" err="1"/>
              <a:t>Станкевич</a:t>
            </a:r>
            <a:r>
              <a:rPr lang="uk-UA" sz="1400" dirty="0"/>
              <a:t> М. Мистецтвознавчі аспекти теорії традиції // НЗ. / М. </a:t>
            </a:r>
            <a:r>
              <a:rPr lang="uk-UA" sz="1400" dirty="0" err="1"/>
              <a:t>Станкевич</a:t>
            </a:r>
            <a:r>
              <a:rPr lang="uk-UA" sz="1400" dirty="0"/>
              <a:t>. – 1997. – № 2</a:t>
            </a:r>
          </a:p>
          <a:p>
            <a:pPr lvl="0"/>
            <a:r>
              <a:rPr lang="uk-UA" sz="1400" dirty="0"/>
              <a:t> Некрасова М. </a:t>
            </a:r>
            <a:r>
              <a:rPr lang="uk-UA" sz="1400" dirty="0" err="1"/>
              <a:t>Народное</a:t>
            </a:r>
            <a:r>
              <a:rPr lang="uk-UA" sz="1400" dirty="0"/>
              <a:t> </a:t>
            </a:r>
            <a:r>
              <a:rPr lang="uk-UA" sz="1400" dirty="0" err="1"/>
              <a:t>исскуство</a:t>
            </a:r>
            <a:r>
              <a:rPr lang="uk-UA" sz="1400" dirty="0"/>
              <a:t> </a:t>
            </a:r>
            <a:r>
              <a:rPr lang="uk-UA" sz="1400" dirty="0" err="1"/>
              <a:t>как</a:t>
            </a:r>
            <a:r>
              <a:rPr lang="uk-UA" sz="1400" dirty="0"/>
              <a:t> </a:t>
            </a:r>
            <a:r>
              <a:rPr lang="uk-UA" sz="1400" dirty="0" err="1"/>
              <a:t>часть</a:t>
            </a:r>
            <a:r>
              <a:rPr lang="uk-UA" sz="1400" dirty="0"/>
              <a:t> </a:t>
            </a:r>
            <a:r>
              <a:rPr lang="uk-UA" sz="1400" dirty="0" err="1"/>
              <a:t>культуры</a:t>
            </a:r>
            <a:r>
              <a:rPr lang="uk-UA" sz="1400" dirty="0"/>
              <a:t>. / М. Некрасова. – М.: </a:t>
            </a:r>
            <a:r>
              <a:rPr lang="uk-UA" sz="1400" dirty="0" err="1"/>
              <a:t>Изобразительное</a:t>
            </a:r>
            <a:r>
              <a:rPr lang="uk-UA" sz="1400" dirty="0"/>
              <a:t> </a:t>
            </a:r>
            <a:r>
              <a:rPr lang="uk-UA" sz="1400" dirty="0" err="1"/>
              <a:t>исскуство</a:t>
            </a:r>
            <a:r>
              <a:rPr lang="uk-UA" sz="1400" dirty="0"/>
              <a:t>, 1983.</a:t>
            </a:r>
          </a:p>
          <a:p>
            <a:pPr lvl="0"/>
            <a:r>
              <a:rPr lang="uk-UA" sz="1400" dirty="0" err="1"/>
              <a:t>Селівачов</a:t>
            </a:r>
            <a:r>
              <a:rPr lang="uk-UA" sz="1400" dirty="0"/>
              <a:t> М. Р. Лексикон української орнаментики. [Текст] / </a:t>
            </a:r>
            <a:r>
              <a:rPr lang="ru-RU" sz="1400" dirty="0"/>
              <a:t>М.Р. </a:t>
            </a:r>
            <a:r>
              <a:rPr lang="ru-RU" sz="1400" dirty="0" err="1"/>
              <a:t>Селывачов</a:t>
            </a:r>
            <a:r>
              <a:rPr lang="ru-RU" sz="1400" dirty="0"/>
              <a:t> </a:t>
            </a:r>
            <a:r>
              <a:rPr lang="uk-UA" sz="1400" dirty="0"/>
              <a:t>– К., 2005</a:t>
            </a:r>
          </a:p>
          <a:p>
            <a:pPr lvl="0"/>
            <a:r>
              <a:rPr lang="uk-UA" sz="1400" dirty="0" err="1"/>
              <a:t>Мовша</a:t>
            </a:r>
            <a:r>
              <a:rPr lang="uk-UA" sz="1400" dirty="0"/>
              <a:t> Т.Г. </a:t>
            </a:r>
            <a:r>
              <a:rPr lang="uk-UA" sz="1400" dirty="0" err="1"/>
              <a:t>Антропоморфные</a:t>
            </a:r>
            <a:r>
              <a:rPr lang="uk-UA" sz="1400" dirty="0"/>
              <a:t> </a:t>
            </a:r>
            <a:r>
              <a:rPr lang="uk-UA" sz="1400" dirty="0" err="1"/>
              <a:t>сюжеты</a:t>
            </a:r>
            <a:r>
              <a:rPr lang="uk-UA" sz="1400" dirty="0"/>
              <a:t> на </a:t>
            </a:r>
            <a:r>
              <a:rPr lang="uk-UA" sz="1400" dirty="0" err="1"/>
              <a:t>керамике</a:t>
            </a:r>
            <a:r>
              <a:rPr lang="uk-UA" sz="1400" dirty="0"/>
              <a:t> культур </a:t>
            </a:r>
            <a:r>
              <a:rPr lang="uk-UA" sz="1400" dirty="0" err="1"/>
              <a:t>трипольско-кукутенской</a:t>
            </a:r>
            <a:r>
              <a:rPr lang="uk-UA" sz="1400" dirty="0"/>
              <a:t> </a:t>
            </a:r>
            <a:r>
              <a:rPr lang="uk-UA" sz="1400" dirty="0" err="1"/>
              <a:t>общности</a:t>
            </a:r>
            <a:r>
              <a:rPr lang="uk-UA" sz="1400" dirty="0"/>
              <a:t> // </a:t>
            </a:r>
            <a:r>
              <a:rPr lang="uk-UA" sz="1400" dirty="0" err="1"/>
              <a:t>Духовная</a:t>
            </a:r>
            <a:r>
              <a:rPr lang="uk-UA" sz="1400" dirty="0"/>
              <a:t> культура </a:t>
            </a:r>
            <a:r>
              <a:rPr lang="uk-UA" sz="1400" dirty="0" err="1"/>
              <a:t>древних</a:t>
            </a:r>
            <a:r>
              <a:rPr lang="uk-UA" sz="1400" dirty="0"/>
              <a:t> </a:t>
            </a:r>
            <a:r>
              <a:rPr lang="uk-UA" sz="1400" dirty="0" err="1"/>
              <a:t>обществ</a:t>
            </a:r>
            <a:r>
              <a:rPr lang="uk-UA" sz="1400" dirty="0"/>
              <a:t> на </a:t>
            </a:r>
            <a:r>
              <a:rPr lang="uk-UA" sz="1400" dirty="0" err="1"/>
              <a:t>территории</a:t>
            </a:r>
            <a:r>
              <a:rPr lang="uk-UA" sz="1400" dirty="0"/>
              <a:t> </a:t>
            </a:r>
            <a:r>
              <a:rPr lang="uk-UA" sz="1400" dirty="0" err="1"/>
              <a:t>Украины</a:t>
            </a:r>
            <a:r>
              <a:rPr lang="uk-UA" sz="1400" dirty="0"/>
              <a:t>. </a:t>
            </a:r>
            <a:r>
              <a:rPr lang="uk-UA" sz="1400" dirty="0" err="1"/>
              <a:t>Сб</a:t>
            </a:r>
            <a:r>
              <a:rPr lang="uk-UA" sz="1400" dirty="0"/>
              <a:t>. </a:t>
            </a:r>
            <a:r>
              <a:rPr lang="uk-UA" sz="1400" dirty="0" err="1"/>
              <a:t>научн</a:t>
            </a:r>
            <a:r>
              <a:rPr lang="uk-UA" sz="1400" dirty="0"/>
              <a:t>. </a:t>
            </a:r>
            <a:r>
              <a:rPr lang="uk-UA" sz="1400" dirty="0" err="1"/>
              <a:t>тр</a:t>
            </a:r>
            <a:r>
              <a:rPr lang="uk-UA" sz="1400" dirty="0"/>
              <a:t>. // </a:t>
            </a:r>
            <a:r>
              <a:rPr lang="uk-UA" sz="1400" dirty="0" err="1"/>
              <a:t>Отв.ред</a:t>
            </a:r>
            <a:r>
              <a:rPr lang="uk-UA" sz="1400" dirty="0"/>
              <a:t>. Ф.В. </a:t>
            </a:r>
            <a:r>
              <a:rPr lang="uk-UA" sz="1400" dirty="0" err="1"/>
              <a:t>Генинг</a:t>
            </a:r>
            <a:r>
              <a:rPr lang="uk-UA" sz="1400" dirty="0"/>
              <a:t>. К., 1991.</a:t>
            </a:r>
          </a:p>
          <a:p>
            <a:pPr lvl="0"/>
            <a:r>
              <a:rPr lang="uk-UA" sz="1400" dirty="0" err="1"/>
              <a:t>Раевский</a:t>
            </a:r>
            <a:r>
              <a:rPr lang="uk-UA" sz="1400" dirty="0"/>
              <a:t> Д.С. Модель мира </a:t>
            </a:r>
            <a:r>
              <a:rPr lang="uk-UA" sz="1400" dirty="0" err="1"/>
              <a:t>скифской</a:t>
            </a:r>
            <a:r>
              <a:rPr lang="uk-UA" sz="1400" dirty="0"/>
              <a:t> </a:t>
            </a:r>
            <a:r>
              <a:rPr lang="uk-UA" sz="1400" dirty="0" err="1"/>
              <a:t>культуры</a:t>
            </a:r>
            <a:r>
              <a:rPr lang="uk-UA" sz="1400" dirty="0"/>
              <a:t>. [Текст] /</a:t>
            </a:r>
            <a:r>
              <a:rPr lang="ru-RU" sz="1400" dirty="0"/>
              <a:t> Д.С. Раевский </a:t>
            </a:r>
            <a:r>
              <a:rPr lang="uk-UA" sz="1400" dirty="0"/>
              <a:t>– М., 1985</a:t>
            </a:r>
          </a:p>
          <a:p>
            <a:pPr lvl="0"/>
            <a:r>
              <a:rPr lang="uk-UA" sz="1400" dirty="0"/>
              <a:t>Кара-Васильєва Т.В. Полтавська народна вишивка. [Текст] /</a:t>
            </a:r>
            <a:r>
              <a:rPr lang="ru-RU" sz="1400" dirty="0"/>
              <a:t> Т.В. Кара-Васильева </a:t>
            </a:r>
            <a:r>
              <a:rPr lang="uk-UA" sz="1400" dirty="0"/>
              <a:t>– К., 1983</a:t>
            </a:r>
          </a:p>
          <a:p>
            <a:pPr lvl="0"/>
            <a:r>
              <a:rPr lang="uk-UA" sz="1400" dirty="0"/>
              <a:t>Коновалова О.В. Антропоморфні мотиви української народної орнаментики: [монографія] / О.В. Коновалова. – К. : Київ. ун-т ім. Б. Грінченка, 2015. – 156 с.</a:t>
            </a:r>
          </a:p>
          <a:p>
            <a:pPr lvl="0"/>
            <a:r>
              <a:rPr lang="uk-UA" sz="1400" dirty="0" err="1"/>
              <a:t>Селівачов</a:t>
            </a:r>
            <a:r>
              <a:rPr lang="uk-UA" sz="1400" dirty="0"/>
              <a:t> М. Антропоморфні сакральні зображення в українській </a:t>
            </a:r>
            <a:r>
              <a:rPr lang="uk-UA" sz="1400" dirty="0" err="1"/>
              <a:t>народніїй</a:t>
            </a:r>
            <a:r>
              <a:rPr lang="uk-UA" sz="1400" dirty="0"/>
              <a:t> орнаментиці // Богородиця і українська культура : статті / Михайло </a:t>
            </a:r>
            <a:r>
              <a:rPr lang="uk-UA" sz="1400" dirty="0" err="1"/>
              <a:t>Селівачов</a:t>
            </a:r>
            <a:r>
              <a:rPr lang="uk-UA" sz="1400" dirty="0"/>
              <a:t> – Львів, 1995. – С. 51 – 52. – Співавтор М.</a:t>
            </a:r>
            <a:r>
              <a:rPr lang="uk-UA" sz="1400" dirty="0" err="1"/>
              <a:t>Келлі</a:t>
            </a:r>
            <a:endParaRPr lang="uk-UA" sz="1400" dirty="0"/>
          </a:p>
          <a:p>
            <a:pPr lvl="0"/>
            <a:r>
              <a:rPr lang="uk-UA" sz="1400" dirty="0"/>
              <a:t>Коновалова О. В. Особливості формування іконографії антропоморфних мотивів української народної орнаментики в ХІХ ст. / О. В. Коновалова // Мистецька освіта : зміст, технології, менеджмент : зб. наук. праць / Ін-т педагогіки АПНУ, Нац. акад. </a:t>
            </a:r>
            <a:r>
              <a:rPr lang="uk-UA" sz="1400" dirty="0" err="1"/>
              <a:t>образотв</a:t>
            </a:r>
            <a:r>
              <a:rPr lang="uk-UA" sz="1400" dirty="0"/>
              <a:t>. </a:t>
            </a:r>
            <a:r>
              <a:rPr lang="uk-UA" sz="1400" dirty="0" err="1"/>
              <a:t>мистец</a:t>
            </a:r>
            <a:r>
              <a:rPr lang="uk-UA" sz="1400" dirty="0"/>
              <a:t>. та </a:t>
            </a:r>
            <a:r>
              <a:rPr lang="uk-UA" sz="1400" dirty="0" err="1"/>
              <a:t>архіт</a:t>
            </a:r>
            <a:r>
              <a:rPr lang="uk-UA" sz="1400" dirty="0"/>
              <a:t>., </a:t>
            </a:r>
            <a:r>
              <a:rPr lang="uk-UA" sz="1400" dirty="0" err="1"/>
              <a:t>Мистец</a:t>
            </a:r>
            <a:r>
              <a:rPr lang="uk-UA" sz="1400" dirty="0"/>
              <a:t>. ін-т художнього моделювання та дизайну. – К. : </a:t>
            </a:r>
            <a:r>
              <a:rPr lang="uk-UA" sz="1400" dirty="0" err="1"/>
              <a:t>Тонар</a:t>
            </a:r>
            <a:r>
              <a:rPr lang="uk-UA" sz="1400" dirty="0"/>
              <a:t>, 2009. – Вип. 4. – С. </a:t>
            </a:r>
            <a:r>
              <a:rPr lang="uk-UA" sz="1400" dirty="0" smtClean="0"/>
              <a:t>75–89</a:t>
            </a:r>
            <a:endParaRPr lang="uk-UA" sz="1400" dirty="0"/>
          </a:p>
        </p:txBody>
      </p:sp>
    </p:spTree>
    <p:extLst>
      <p:ext uri="{BB962C8B-B14F-4D97-AF65-F5344CB8AC3E}">
        <p14:creationId xmlns:p14="http://schemas.microsoft.com/office/powerpoint/2010/main" val="398552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988840"/>
            <a:ext cx="7272808" cy="1292770"/>
          </a:xfrm>
        </p:spPr>
        <p:txBody>
          <a:bodyPr>
            <a:normAutofit/>
          </a:bodyPr>
          <a:lstStyle/>
          <a:p>
            <a:r>
              <a:rPr lang="uk-UA" sz="5400" b="1" dirty="0" smtClean="0"/>
              <a:t>ДЯКУЄМО ЗА УВАГУ!</a:t>
            </a:r>
            <a:endParaRPr lang="uk-UA" sz="5400" b="1" dirty="0"/>
          </a:p>
        </p:txBody>
      </p:sp>
    </p:spTree>
    <p:extLst>
      <p:ext uri="{BB962C8B-B14F-4D97-AF65-F5344CB8AC3E}">
        <p14:creationId xmlns:p14="http://schemas.microsoft.com/office/powerpoint/2010/main" val="4146963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Прямоугольник с двумя скругленными противолежащими углами 3"/>
          <p:cNvSpPr/>
          <p:nvPr/>
        </p:nvSpPr>
        <p:spPr>
          <a:xfrm>
            <a:off x="-16884" y="0"/>
            <a:ext cx="9230604" cy="170080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uk-UA" sz="2400" b="1" dirty="0">
                <a:solidFill>
                  <a:schemeClr val="tx1"/>
                </a:solidFill>
              </a:rPr>
              <a:t>Історія людського досвіду знає багато форм збереження етнічної пам’яті однією з яких є вироби декоративно-ужиткового </a:t>
            </a:r>
            <a:r>
              <a:rPr lang="uk-UA" sz="2400" b="1" dirty="0" smtClean="0">
                <a:solidFill>
                  <a:schemeClr val="tx1"/>
                </a:solidFill>
              </a:rPr>
              <a:t>мистецтва</a:t>
            </a:r>
            <a:endParaRPr lang="uk-UA" sz="2400" b="1" dirty="0">
              <a:solidFill>
                <a:schemeClr val="tx1"/>
              </a:solidFill>
            </a:endParaRPr>
          </a:p>
        </p:txBody>
      </p:sp>
      <p:pic>
        <p:nvPicPr>
          <p:cNvPr id="1026" name="Picture 2" descr="D:\Загрузки\IMG-995bac807ba7b58cbac397c046c8a4dd-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2" y="1700808"/>
            <a:ext cx="9168342"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24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879"/>
            <a:ext cx="9144000" cy="1426170"/>
          </a:xfrm>
        </p:spPr>
        <p:txBody>
          <a:bodyPr>
            <a:noAutofit/>
          </a:bodyPr>
          <a:lstStyle/>
          <a:p>
            <a:r>
              <a:rPr lang="ru-RU" sz="2800" b="1" dirty="0" err="1"/>
              <a:t>Орнаменти</a:t>
            </a:r>
            <a:r>
              <a:rPr lang="ru-RU" sz="2800" b="1" dirty="0"/>
              <a:t> та </a:t>
            </a:r>
            <a:r>
              <a:rPr lang="ru-RU" sz="2800" b="1" dirty="0" err="1"/>
              <a:t>священні</a:t>
            </a:r>
            <a:r>
              <a:rPr lang="ru-RU" sz="2800" b="1" dirty="0"/>
              <a:t> знаки – </a:t>
            </a:r>
            <a:r>
              <a:rPr lang="ru-RU" sz="2800" b="1" dirty="0" err="1"/>
              <a:t>пам’ять</a:t>
            </a:r>
            <a:r>
              <a:rPr lang="ru-RU" sz="2800" b="1" dirty="0"/>
              <a:t> </a:t>
            </a:r>
            <a:r>
              <a:rPr lang="ru-RU" sz="2800" b="1" dirty="0" smtClean="0"/>
              <a:t>народу</a:t>
            </a:r>
            <a:br>
              <a:rPr lang="ru-RU" sz="2800" b="1" dirty="0" smtClean="0"/>
            </a:br>
            <a:r>
              <a:rPr lang="uk-UA" sz="2800" b="1" dirty="0"/>
              <a:t>І</a:t>
            </a:r>
            <a:r>
              <a:rPr lang="ru-RU" sz="2800" b="1" dirty="0" err="1" smtClean="0"/>
              <a:t>дея</a:t>
            </a:r>
            <a:r>
              <a:rPr lang="ru-RU" sz="2800" b="1" dirty="0" smtClean="0"/>
              <a:t> </a:t>
            </a:r>
            <a:r>
              <a:rPr lang="ru-RU" sz="2800" b="1" dirty="0"/>
              <a:t>«</a:t>
            </a:r>
            <a:r>
              <a:rPr lang="ru-RU" sz="2800" b="1" dirty="0" err="1"/>
              <a:t>жінки-богині</a:t>
            </a:r>
            <a:r>
              <a:rPr lang="ru-RU" sz="2800" b="1" dirty="0"/>
              <a:t>» </a:t>
            </a:r>
            <a:r>
              <a:rPr lang="ru-RU" sz="2800" b="1" dirty="0" err="1"/>
              <a:t>зображувалася</a:t>
            </a:r>
            <a:r>
              <a:rPr lang="ru-RU" sz="2800" b="1" dirty="0"/>
              <a:t> в </a:t>
            </a:r>
            <a:r>
              <a:rPr lang="ru-RU" sz="2800" b="1" dirty="0" err="1"/>
              <a:t>різних</a:t>
            </a:r>
            <a:r>
              <a:rPr lang="ru-RU" sz="2800" b="1" dirty="0"/>
              <a:t> </a:t>
            </a:r>
            <a:r>
              <a:rPr lang="ru-RU" sz="2800" b="1" dirty="0" err="1" smtClean="0"/>
              <a:t>іпостасях</a:t>
            </a:r>
            <a:endParaRPr lang="uk-UA" sz="2800" b="1" dirty="0"/>
          </a:p>
        </p:txBody>
      </p:sp>
      <p:sp>
        <p:nvSpPr>
          <p:cNvPr id="3" name="Прямоугольник 2"/>
          <p:cNvSpPr/>
          <p:nvPr/>
        </p:nvSpPr>
        <p:spPr>
          <a:xfrm>
            <a:off x="107504" y="5229200"/>
            <a:ext cx="9144000" cy="369332"/>
          </a:xfrm>
          <a:prstGeom prst="rect">
            <a:avLst/>
          </a:prstGeom>
        </p:spPr>
        <p:txBody>
          <a:bodyPr wrap="square">
            <a:spAutoFit/>
          </a:bodyPr>
          <a:lstStyle/>
          <a:p>
            <a:r>
              <a:rPr lang="ru-RU" dirty="0" err="1"/>
              <a:t>Берегиня</a:t>
            </a:r>
            <a:r>
              <a:rPr lang="ru-RU" dirty="0"/>
              <a:t> на </a:t>
            </a:r>
            <a:r>
              <a:rPr lang="ru-RU" dirty="0" err="1"/>
              <a:t>вишивці</a:t>
            </a:r>
            <a:r>
              <a:rPr lang="ru-RU" dirty="0"/>
              <a:t> XIX—XX ст</a:t>
            </a:r>
            <a:r>
              <a:rPr lang="ru-RU" dirty="0" smtClean="0"/>
              <a:t>.                     </a:t>
            </a:r>
            <a:r>
              <a:rPr lang="uk-UA" dirty="0" smtClean="0"/>
              <a:t>Зображення </a:t>
            </a:r>
            <a:r>
              <a:rPr lang="uk-UA" dirty="0"/>
              <a:t>Великої </a:t>
            </a:r>
            <a:r>
              <a:rPr lang="uk-UA" dirty="0" smtClean="0"/>
              <a:t>Богині </a:t>
            </a:r>
            <a:r>
              <a:rPr lang="uk-UA" dirty="0" err="1" smtClean="0"/>
              <a:t>Мокош</a:t>
            </a:r>
            <a:r>
              <a:rPr lang="uk-UA" dirty="0" smtClean="0"/>
              <a:t>.</a:t>
            </a:r>
            <a:r>
              <a:rPr lang="uk-UA" dirty="0"/>
              <a:t> Вишивка</a:t>
            </a:r>
            <a:r>
              <a:rPr lang="ru-RU" dirty="0" smtClean="0"/>
              <a:t> </a:t>
            </a:r>
            <a:endParaRPr lang="uk-UA" dirty="0"/>
          </a:p>
        </p:txBody>
      </p:sp>
      <p:pic>
        <p:nvPicPr>
          <p:cNvPr id="2050" name="Picture 2" descr="ÐÐµÑÐµÐ³Ð¸Ð½Ñ Ð½Ð° Ð²Ð¸ÑÐ¸Ð²ÑÑ Ð¥ÐÐ¥ - Ð¥Ð¥ 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3168352" cy="35758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6211669"/>
            <a:ext cx="8807896" cy="646331"/>
          </a:xfrm>
          <a:prstGeom prst="rect">
            <a:avLst/>
          </a:prstGeom>
        </p:spPr>
        <p:txBody>
          <a:bodyPr wrap="square">
            <a:spAutoFit/>
          </a:bodyPr>
          <a:lstStyle/>
          <a:p>
            <a:r>
              <a:rPr lang="uk-UA" dirty="0" smtClean="0"/>
              <a:t>Режим доступу: </a:t>
            </a:r>
            <a:r>
              <a:rPr lang="en-US" dirty="0" smtClean="0"/>
              <a:t>https</a:t>
            </a:r>
            <a:r>
              <a:rPr lang="en-US" dirty="0"/>
              <a:t>://</a:t>
            </a:r>
            <a:r>
              <a:rPr lang="en-US" dirty="0" smtClean="0"/>
              <a:t>pidruchniki.com/kulturologiya/perelesnik</a:t>
            </a:r>
            <a:r>
              <a:rPr lang="uk-UA" dirty="0" smtClean="0"/>
              <a:t>; </a:t>
            </a:r>
            <a:r>
              <a:rPr lang="en-US" dirty="0"/>
              <a:t>http://istoryk.at.ua/publ/knigi/ukrajinska_mifologija/mokosh/11-1-0-59</a:t>
            </a:r>
            <a:endParaRPr lang="uk-UA" dirty="0"/>
          </a:p>
        </p:txBody>
      </p:sp>
      <p:pic>
        <p:nvPicPr>
          <p:cNvPr id="2052" name="Picture 4" descr="http://istoryk.at.ua/mokosh.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484784"/>
            <a:ext cx="3477479" cy="357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30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081" y="160338"/>
            <a:ext cx="8686800" cy="1540470"/>
          </a:xfrm>
        </p:spPr>
        <p:txBody>
          <a:bodyPr>
            <a:noAutofit/>
          </a:bodyPr>
          <a:lstStyle/>
          <a:p>
            <a:pPr algn="just"/>
            <a:r>
              <a:rPr lang="ru-RU" sz="2800" b="1" dirty="0" smtClean="0"/>
              <a:t/>
            </a:r>
            <a:br>
              <a:rPr lang="ru-RU" sz="2800" b="1" dirty="0" smtClean="0"/>
            </a:br>
            <a:r>
              <a:rPr lang="ru-RU" sz="2800" b="1" dirty="0" smtClean="0"/>
              <a:t>Мета </a:t>
            </a:r>
            <a:r>
              <a:rPr lang="ru-RU" sz="2800" b="1" dirty="0" err="1" smtClean="0"/>
              <a:t>науково-дослідницької</a:t>
            </a:r>
            <a:r>
              <a:rPr lang="ru-RU" sz="2800" b="1" dirty="0" smtClean="0"/>
              <a:t> </a:t>
            </a:r>
            <a:r>
              <a:rPr lang="ru-RU" sz="2800" b="1" dirty="0" err="1" smtClean="0"/>
              <a:t>роботи</a:t>
            </a:r>
            <a:r>
              <a:rPr lang="ru-RU" sz="2800" b="1" dirty="0" smtClean="0"/>
              <a:t>:</a:t>
            </a:r>
            <a:r>
              <a:rPr lang="ru-RU" sz="2800" dirty="0" smtClean="0"/>
              <a:t> </a:t>
            </a:r>
            <a:br>
              <a:rPr lang="ru-RU" sz="2800" dirty="0" smtClean="0"/>
            </a:br>
            <a:r>
              <a:rPr lang="ru-RU" sz="2800" dirty="0" smtClean="0"/>
              <a:t> </a:t>
            </a:r>
            <a:r>
              <a:rPr lang="ru-RU" sz="2800" dirty="0" err="1"/>
              <a:t>з’ясування</a:t>
            </a:r>
            <a:r>
              <a:rPr lang="ru-RU" sz="2800" dirty="0"/>
              <a:t> </a:t>
            </a:r>
            <a:r>
              <a:rPr lang="ru-RU" sz="2800" dirty="0" err="1"/>
              <a:t>загальної</a:t>
            </a:r>
            <a:r>
              <a:rPr lang="ru-RU" sz="2800" dirty="0"/>
              <a:t> </a:t>
            </a:r>
            <a:r>
              <a:rPr lang="ru-RU" sz="2800" dirty="0" err="1"/>
              <a:t>картини</a:t>
            </a:r>
            <a:r>
              <a:rPr lang="ru-RU" sz="2800" dirty="0"/>
              <a:t> </a:t>
            </a:r>
            <a:r>
              <a:rPr lang="ru-RU" sz="2800" dirty="0" err="1"/>
              <a:t>існування</a:t>
            </a:r>
            <a:r>
              <a:rPr lang="ru-RU" sz="2800" dirty="0"/>
              <a:t> </a:t>
            </a:r>
            <a:r>
              <a:rPr lang="ru-RU" sz="2800" dirty="0" err="1"/>
              <a:t>антропоморфних</a:t>
            </a:r>
            <a:r>
              <a:rPr lang="ru-RU" sz="2800" dirty="0"/>
              <a:t> </a:t>
            </a:r>
            <a:r>
              <a:rPr lang="ru-RU" sz="2800" dirty="0" err="1"/>
              <a:t>мотивів</a:t>
            </a:r>
            <a:r>
              <a:rPr lang="ru-RU" sz="2800" dirty="0"/>
              <a:t> у </a:t>
            </a:r>
            <a:r>
              <a:rPr lang="ru-RU" sz="2800" dirty="0" err="1"/>
              <a:t>народній</a:t>
            </a:r>
            <a:r>
              <a:rPr lang="ru-RU" sz="2800" dirty="0"/>
              <a:t> </a:t>
            </a:r>
            <a:r>
              <a:rPr lang="ru-RU" sz="2800" dirty="0" err="1"/>
              <a:t>орнаментиці</a:t>
            </a:r>
            <a:r>
              <a:rPr lang="ru-RU" sz="2800" dirty="0"/>
              <a:t> ХІХ–ХХ ст. та </a:t>
            </a:r>
            <a:r>
              <a:rPr lang="ru-RU" sz="2800" dirty="0" err="1"/>
              <a:t>їх</a:t>
            </a:r>
            <a:r>
              <a:rPr lang="ru-RU" sz="2800" dirty="0"/>
              <a:t> </a:t>
            </a:r>
            <a:r>
              <a:rPr lang="ru-RU" sz="2800" dirty="0" err="1"/>
              <a:t>використання</a:t>
            </a:r>
            <a:r>
              <a:rPr lang="ru-RU" sz="2800" dirty="0"/>
              <a:t> у </a:t>
            </a:r>
            <a:r>
              <a:rPr lang="ru-RU" sz="2800" dirty="0" err="1"/>
              <a:t>оздобленні</a:t>
            </a:r>
            <a:r>
              <a:rPr lang="ru-RU" sz="2800" dirty="0"/>
              <a:t> </a:t>
            </a:r>
            <a:r>
              <a:rPr lang="ru-RU" sz="2800" dirty="0" err="1"/>
              <a:t>вишитих</a:t>
            </a:r>
            <a:r>
              <a:rPr lang="ru-RU" sz="2800" dirty="0"/>
              <a:t> </a:t>
            </a:r>
            <a:r>
              <a:rPr lang="ru-RU" sz="2800" dirty="0" err="1"/>
              <a:t>рушників</a:t>
            </a:r>
            <a:r>
              <a:rPr lang="ru-RU" sz="2800" dirty="0"/>
              <a:t> на </a:t>
            </a:r>
            <a:r>
              <a:rPr lang="ru-RU" sz="2800" dirty="0" err="1" smtClean="0"/>
              <a:t>Великописарівщині</a:t>
            </a:r>
            <a:endParaRPr lang="uk-UA" sz="2800" dirty="0"/>
          </a:p>
        </p:txBody>
      </p:sp>
      <p:sp>
        <p:nvSpPr>
          <p:cNvPr id="3" name="AutoShape 4" descr="Картинки по запросу словянскі солярні символ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Прямоугольник 3"/>
          <p:cNvSpPr/>
          <p:nvPr/>
        </p:nvSpPr>
        <p:spPr>
          <a:xfrm>
            <a:off x="840073" y="4775262"/>
            <a:ext cx="4536504" cy="1200329"/>
          </a:xfrm>
          <a:prstGeom prst="rect">
            <a:avLst/>
          </a:prstGeom>
        </p:spPr>
        <p:txBody>
          <a:bodyPr wrap="square">
            <a:spAutoFit/>
          </a:bodyPr>
          <a:lstStyle/>
          <a:p>
            <a:r>
              <a:rPr lang="ru-RU" sz="2400" dirty="0" err="1" smtClean="0"/>
              <a:t>Антропоморфні</a:t>
            </a:r>
            <a:r>
              <a:rPr lang="ru-RU" sz="2400" dirty="0" smtClean="0"/>
              <a:t> </a:t>
            </a:r>
            <a:r>
              <a:rPr lang="ru-RU" sz="2400" dirty="0" err="1" smtClean="0"/>
              <a:t>мотиви</a:t>
            </a:r>
            <a:endParaRPr lang="ru-RU" sz="2400" dirty="0" smtClean="0"/>
          </a:p>
          <a:p>
            <a:r>
              <a:rPr lang="ru-RU" sz="2400" dirty="0" err="1"/>
              <a:t>Символічні</a:t>
            </a:r>
            <a:r>
              <a:rPr lang="ru-RU" sz="2400" dirty="0"/>
              <a:t> знаки </a:t>
            </a:r>
            <a:r>
              <a:rPr lang="ru-RU" sz="2400" dirty="0" err="1"/>
              <a:t>Великої</a:t>
            </a:r>
            <a:r>
              <a:rPr lang="ru-RU" sz="2400" dirty="0"/>
              <a:t> </a:t>
            </a:r>
            <a:r>
              <a:rPr lang="ru-RU" sz="2400" dirty="0" err="1" smtClean="0"/>
              <a:t>Богині</a:t>
            </a:r>
            <a:endParaRPr lang="ru-RU" sz="2400" dirty="0" smtClean="0"/>
          </a:p>
          <a:p>
            <a:r>
              <a:rPr lang="ru-RU" sz="2400" dirty="0" err="1" smtClean="0"/>
              <a:t>Скроневі</a:t>
            </a:r>
            <a:r>
              <a:rPr lang="ru-RU" sz="2400" dirty="0" smtClean="0"/>
              <a:t> </a:t>
            </a:r>
            <a:r>
              <a:rPr lang="ru-RU" sz="2400" dirty="0" err="1"/>
              <a:t>кільця</a:t>
            </a:r>
            <a:endParaRPr lang="uk-UA" sz="2400" dirty="0"/>
          </a:p>
        </p:txBody>
      </p:sp>
      <p:sp>
        <p:nvSpPr>
          <p:cNvPr id="5" name="Прямоугольник с двумя скругленными противолежащими углами 4"/>
          <p:cNvSpPr/>
          <p:nvPr/>
        </p:nvSpPr>
        <p:spPr>
          <a:xfrm>
            <a:off x="6156176" y="2060848"/>
            <a:ext cx="2987824" cy="479715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k-UA" b="1" dirty="0"/>
              <a:t>Методи дослідження:</a:t>
            </a:r>
            <a:endParaRPr lang="uk-UA" dirty="0"/>
          </a:p>
          <a:p>
            <a:r>
              <a:rPr lang="uk-UA" dirty="0"/>
              <a:t>1) теоретичні: вивчення та узагальнення наукової літератури та інформації з мережі Internet про українську символіку; </a:t>
            </a:r>
          </a:p>
          <a:p>
            <a:r>
              <a:rPr lang="uk-UA" dirty="0"/>
              <a:t>2) емпіричні: фотографування об’єкту виготовлення; </a:t>
            </a:r>
          </a:p>
          <a:p>
            <a:r>
              <a:rPr lang="uk-UA" dirty="0"/>
              <a:t>3) експериментально-теоретичного рівня: аналіз опрацьованої наукової літератури, виготовлення об’єкту матеріальної </a:t>
            </a:r>
            <a:r>
              <a:rPr lang="uk-UA" dirty="0" smtClean="0"/>
              <a:t>культури</a:t>
            </a:r>
            <a:endParaRPr lang="uk-UA" dirty="0"/>
          </a:p>
        </p:txBody>
      </p:sp>
      <p:pic>
        <p:nvPicPr>
          <p:cNvPr id="3074" name="Picture 2" descr="http://istoryk.at.ua/mokosh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708920"/>
            <a:ext cx="5600700" cy="191452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5934670"/>
            <a:ext cx="6156176" cy="923330"/>
          </a:xfrm>
          <a:prstGeom prst="rect">
            <a:avLst/>
          </a:prstGeom>
        </p:spPr>
        <p:txBody>
          <a:bodyPr wrap="square">
            <a:spAutoFit/>
          </a:bodyPr>
          <a:lstStyle/>
          <a:p>
            <a:r>
              <a:rPr lang="uk-UA" dirty="0"/>
              <a:t>Режим доступу: </a:t>
            </a:r>
            <a:r>
              <a:rPr lang="en-US" dirty="0" smtClean="0"/>
              <a:t>http</a:t>
            </a:r>
            <a:r>
              <a:rPr lang="en-US" dirty="0"/>
              <a:t>://istoryk.at.ua/publ/knigi/ukrajinska_mifologija/mokosh/11-1-0-59</a:t>
            </a:r>
            <a:endParaRPr lang="uk-UA" dirty="0"/>
          </a:p>
        </p:txBody>
      </p:sp>
    </p:spTree>
    <p:extLst>
      <p:ext uri="{BB962C8B-B14F-4D97-AF65-F5344CB8AC3E}">
        <p14:creationId xmlns:p14="http://schemas.microsoft.com/office/powerpoint/2010/main" val="1287158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850" y="27372"/>
            <a:ext cx="9112149" cy="830997"/>
          </a:xfrm>
          <a:prstGeom prst="rect">
            <a:avLst/>
          </a:prstGeom>
        </p:spPr>
        <p:txBody>
          <a:bodyPr wrap="square">
            <a:spAutoFit/>
          </a:bodyPr>
          <a:lstStyle/>
          <a:p>
            <a:r>
              <a:rPr lang="ru-RU" sz="2400" b="1" dirty="0" err="1"/>
              <a:t>Об’єктом</a:t>
            </a:r>
            <a:r>
              <a:rPr lang="ru-RU" sz="2400" b="1" dirty="0"/>
              <a:t> </a:t>
            </a:r>
            <a:r>
              <a:rPr lang="ru-RU" sz="2400" b="1" dirty="0" err="1"/>
              <a:t>дослідження</a:t>
            </a:r>
            <a:r>
              <a:rPr lang="ru-RU" sz="2400" dirty="0"/>
              <a:t> є </a:t>
            </a:r>
            <a:r>
              <a:rPr lang="ru-RU" sz="2400" dirty="0" err="1"/>
              <a:t>українська</a:t>
            </a:r>
            <a:r>
              <a:rPr lang="ru-RU" sz="2400" dirty="0"/>
              <a:t> </a:t>
            </a:r>
            <a:r>
              <a:rPr lang="ru-RU" sz="2400" dirty="0" err="1"/>
              <a:t>символіка</a:t>
            </a:r>
            <a:r>
              <a:rPr lang="ru-RU" sz="2400" dirty="0"/>
              <a:t> в </a:t>
            </a:r>
            <a:r>
              <a:rPr lang="ru-RU" sz="2400" dirty="0" smtClean="0"/>
              <a:t>декоративно-</a:t>
            </a:r>
            <a:r>
              <a:rPr lang="ru-RU" sz="2400" dirty="0" err="1" smtClean="0"/>
              <a:t>ужитковому</a:t>
            </a:r>
            <a:r>
              <a:rPr lang="ru-RU" sz="2400" dirty="0" smtClean="0"/>
              <a:t> </a:t>
            </a:r>
            <a:r>
              <a:rPr lang="ru-RU" sz="2400" dirty="0" err="1" smtClean="0"/>
              <a:t>мистецтві</a:t>
            </a:r>
            <a:endParaRPr lang="uk-UA" sz="2400" dirty="0"/>
          </a:p>
        </p:txBody>
      </p:sp>
      <p:sp>
        <p:nvSpPr>
          <p:cNvPr id="5" name="Прямоугольник 4"/>
          <p:cNvSpPr/>
          <p:nvPr/>
        </p:nvSpPr>
        <p:spPr>
          <a:xfrm>
            <a:off x="5076056" y="2695591"/>
            <a:ext cx="3839344" cy="1569660"/>
          </a:xfrm>
          <a:prstGeom prst="rect">
            <a:avLst/>
          </a:prstGeom>
        </p:spPr>
        <p:txBody>
          <a:bodyPr wrap="square">
            <a:spAutoFit/>
          </a:bodyPr>
          <a:lstStyle/>
          <a:p>
            <a:r>
              <a:rPr lang="ru-RU" sz="2400" b="1" dirty="0"/>
              <a:t>Предмет </a:t>
            </a:r>
            <a:r>
              <a:rPr lang="ru-RU" sz="2400" b="1" dirty="0" err="1"/>
              <a:t>дослідження</a:t>
            </a:r>
            <a:r>
              <a:rPr lang="ru-RU" sz="2400" dirty="0"/>
              <a:t> – </a:t>
            </a:r>
            <a:r>
              <a:rPr lang="ru-RU" sz="2400" dirty="0" err="1"/>
              <a:t>антропоморфні</a:t>
            </a:r>
            <a:r>
              <a:rPr lang="ru-RU" sz="2400" dirty="0"/>
              <a:t> </a:t>
            </a:r>
            <a:r>
              <a:rPr lang="ru-RU" sz="2400" dirty="0" err="1"/>
              <a:t>символи</a:t>
            </a:r>
            <a:r>
              <a:rPr lang="ru-RU" sz="2400" dirty="0"/>
              <a:t> у </a:t>
            </a:r>
            <a:r>
              <a:rPr lang="ru-RU" sz="2400" dirty="0" err="1"/>
              <a:t>оздобленні</a:t>
            </a:r>
            <a:r>
              <a:rPr lang="ru-RU" sz="2400" dirty="0"/>
              <a:t> </a:t>
            </a:r>
            <a:r>
              <a:rPr lang="ru-RU" sz="2400" dirty="0" err="1"/>
              <a:t>вишитих</a:t>
            </a:r>
            <a:r>
              <a:rPr lang="ru-RU" sz="2400" dirty="0"/>
              <a:t> </a:t>
            </a:r>
            <a:r>
              <a:rPr lang="ru-RU" sz="2400" dirty="0" err="1" smtClean="0"/>
              <a:t>рушників</a:t>
            </a:r>
            <a:endParaRPr lang="uk-UA" sz="2400" dirty="0"/>
          </a:p>
        </p:txBody>
      </p:sp>
      <p:pic>
        <p:nvPicPr>
          <p:cNvPr id="4102" name="Picture 6" descr="ÐÐ°ÑÑÐ¸Ð½ÐºÐ¸ Ð¿Ð¾ Ð·Ð°Ð¿ÑÐ¾ÑÑ ÐÐ¾ÐºÐ¾Ñ Ð½Ð° Ð²Ð¸ÑÐ¸Ð²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64545"/>
            <a:ext cx="4119510" cy="53471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6211669"/>
            <a:ext cx="8637846" cy="646331"/>
          </a:xfrm>
          <a:prstGeom prst="rect">
            <a:avLst/>
          </a:prstGeom>
        </p:spPr>
        <p:txBody>
          <a:bodyPr wrap="square">
            <a:spAutoFit/>
          </a:bodyPr>
          <a:lstStyle/>
          <a:p>
            <a:r>
              <a:rPr lang="uk-UA" dirty="0" err="1" smtClean="0"/>
              <a:t>Мокош</a:t>
            </a:r>
            <a:r>
              <a:rPr lang="uk-UA" dirty="0" smtClean="0"/>
              <a:t> – Богиня рукоділля. Режим доступу: </a:t>
            </a:r>
            <a:r>
              <a:rPr lang="en-US" dirty="0" smtClean="0"/>
              <a:t>http</a:t>
            </a:r>
            <a:r>
              <a:rPr lang="en-US" dirty="0"/>
              <a:t>://slavyanskaya-kultura.ru/slavic/rukodelie/makosh-boginja-rukodelija.html</a:t>
            </a:r>
            <a:endParaRPr lang="uk-UA" dirty="0"/>
          </a:p>
        </p:txBody>
      </p:sp>
    </p:spTree>
    <p:extLst>
      <p:ext uri="{BB962C8B-B14F-4D97-AF65-F5344CB8AC3E}">
        <p14:creationId xmlns:p14="http://schemas.microsoft.com/office/powerpoint/2010/main" val="272946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548680"/>
            <a:ext cx="8964488" cy="5878532"/>
          </a:xfrm>
          <a:prstGeom prst="rect">
            <a:avLst/>
          </a:prstGeom>
        </p:spPr>
        <p:txBody>
          <a:bodyPr wrap="square">
            <a:spAutoFit/>
          </a:bodyPr>
          <a:lstStyle/>
          <a:p>
            <a:r>
              <a:rPr lang="uk-UA" sz="3200" b="1" dirty="0"/>
              <a:t>У результаті науково-дослідницької роботи  було:</a:t>
            </a:r>
          </a:p>
          <a:p>
            <a:pPr lvl="0"/>
            <a:endParaRPr lang="uk-UA" sz="3200" dirty="0" smtClean="0"/>
          </a:p>
          <a:p>
            <a:pPr marL="457200" lvl="0" indent="-457200">
              <a:buFont typeface="Wingdings" panose="05000000000000000000" pitchFamily="2" charset="2"/>
              <a:buChar char="ü"/>
            </a:pPr>
            <a:r>
              <a:rPr lang="uk-UA" sz="2800" dirty="0"/>
              <a:t>проаналізовано та </a:t>
            </a:r>
            <a:r>
              <a:rPr lang="uk-UA" sz="2800" dirty="0" smtClean="0"/>
              <a:t>систематизовано </a:t>
            </a:r>
            <a:r>
              <a:rPr lang="uk-UA" sz="2800" dirty="0"/>
              <a:t>загальні відомості про використання української символіки в декоративно-ужитковому мистецтві;</a:t>
            </a:r>
          </a:p>
          <a:p>
            <a:pPr marL="457200" lvl="0" indent="-457200">
              <a:buFont typeface="Wingdings" panose="05000000000000000000" pitchFamily="2" charset="2"/>
              <a:buChar char="ü"/>
            </a:pPr>
            <a:r>
              <a:rPr lang="uk-UA" sz="2800" dirty="0"/>
              <a:t>з’ясовано особливості існування антропоморфних символів та їх використання у сучасному побуті, уточнити поняття «</a:t>
            </a:r>
            <a:r>
              <a:rPr lang="uk-UA" sz="2800" dirty="0" err="1"/>
              <a:t>антропоморфність</a:t>
            </a:r>
            <a:r>
              <a:rPr lang="uk-UA" sz="2800" dirty="0"/>
              <a:t>»;</a:t>
            </a:r>
          </a:p>
          <a:p>
            <a:pPr marL="457200" lvl="0" indent="-457200">
              <a:buFont typeface="Wingdings" panose="05000000000000000000" pitchFamily="2" charset="2"/>
              <a:buChar char="ü"/>
            </a:pPr>
            <a:r>
              <a:rPr lang="uk-UA" sz="2800" dirty="0"/>
              <a:t>уточнено </a:t>
            </a:r>
            <a:r>
              <a:rPr lang="uk-UA" sz="2800" dirty="0" smtClean="0"/>
              <a:t>особливості використання </a:t>
            </a:r>
            <a:r>
              <a:rPr lang="uk-UA" sz="2800" dirty="0"/>
              <a:t>вишитих рушників на </a:t>
            </a:r>
            <a:r>
              <a:rPr lang="uk-UA" sz="2800" dirty="0" err="1"/>
              <a:t>Великописарівщині</a:t>
            </a:r>
            <a:r>
              <a:rPr lang="uk-UA" sz="2800" dirty="0"/>
              <a:t>.</a:t>
            </a:r>
          </a:p>
          <a:p>
            <a:pPr marL="457200" indent="-457200">
              <a:buFont typeface="Wingdings" panose="05000000000000000000" pitchFamily="2" charset="2"/>
              <a:buChar char="ü"/>
            </a:pPr>
            <a:r>
              <a:rPr lang="ru-RU" sz="2800" dirty="0" err="1"/>
              <a:t>виготлено</a:t>
            </a:r>
            <a:r>
              <a:rPr lang="ru-RU" sz="2800" dirty="0"/>
              <a:t> </a:t>
            </a:r>
            <a:r>
              <a:rPr lang="ru-RU" sz="2800" dirty="0" err="1" smtClean="0"/>
              <a:t>авторський</a:t>
            </a:r>
            <a:r>
              <a:rPr lang="ru-RU" sz="2800" dirty="0" smtClean="0"/>
              <a:t> проект </a:t>
            </a:r>
            <a:r>
              <a:rPr lang="ru-RU" sz="2800" dirty="0" err="1" smtClean="0"/>
              <a:t>вишитого</a:t>
            </a:r>
            <a:r>
              <a:rPr lang="ru-RU" sz="2800" dirty="0" smtClean="0"/>
              <a:t> рушника </a:t>
            </a:r>
            <a:r>
              <a:rPr lang="ru-RU" sz="2800" dirty="0" err="1"/>
              <a:t>оздобленого</a:t>
            </a:r>
            <a:r>
              <a:rPr lang="ru-RU" sz="2800" dirty="0"/>
              <a:t> </a:t>
            </a:r>
            <a:r>
              <a:rPr lang="ru-RU" sz="2800" dirty="0" err="1"/>
              <a:t>антропоморфними</a:t>
            </a:r>
            <a:r>
              <a:rPr lang="ru-RU" sz="2800" dirty="0"/>
              <a:t> символами</a:t>
            </a:r>
            <a:endParaRPr lang="uk-UA" sz="2800" dirty="0"/>
          </a:p>
        </p:txBody>
      </p:sp>
    </p:spTree>
    <p:extLst>
      <p:ext uri="{BB962C8B-B14F-4D97-AF65-F5344CB8AC3E}">
        <p14:creationId xmlns:p14="http://schemas.microsoft.com/office/powerpoint/2010/main" val="1953342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52" y="1000200"/>
            <a:ext cx="8943244" cy="5400600"/>
          </a:xfrm>
        </p:spPr>
        <p:txBody>
          <a:bodyPr>
            <a:normAutofit fontScale="90000"/>
          </a:bodyPr>
          <a:lstStyle/>
          <a:p>
            <a:pPr lvl="0" algn="just"/>
            <a:r>
              <a:rPr lang="ru-RU" sz="3200" dirty="0" smtClean="0"/>
              <a:t>- </a:t>
            </a:r>
            <a:r>
              <a:rPr lang="ru-RU" sz="3200" dirty="0" err="1" smtClean="0"/>
              <a:t>вперше</a:t>
            </a:r>
            <a:r>
              <a:rPr lang="ru-RU" sz="3200" dirty="0" smtClean="0"/>
              <a:t> </a:t>
            </a:r>
            <a:r>
              <a:rPr lang="ru-RU" sz="3200" dirty="0" err="1"/>
              <a:t>зібрано</a:t>
            </a:r>
            <a:r>
              <a:rPr lang="ru-RU" sz="3200" dirty="0"/>
              <a:t> </a:t>
            </a:r>
            <a:r>
              <a:rPr lang="ru-RU" sz="3200" dirty="0" err="1"/>
              <a:t>колекцію</a:t>
            </a:r>
            <a:r>
              <a:rPr lang="ru-RU" sz="3200" dirty="0"/>
              <a:t> </a:t>
            </a:r>
            <a:r>
              <a:rPr lang="ru-RU" sz="3200" dirty="0" err="1"/>
              <a:t>рушників</a:t>
            </a:r>
            <a:r>
              <a:rPr lang="ru-RU" sz="3200" dirty="0"/>
              <a:t> </a:t>
            </a:r>
            <a:r>
              <a:rPr lang="ru-RU" sz="3200" dirty="0" err="1"/>
              <a:t>оздоблених</a:t>
            </a:r>
            <a:r>
              <a:rPr lang="ru-RU" sz="3200" dirty="0"/>
              <a:t> </a:t>
            </a:r>
            <a:r>
              <a:rPr lang="ru-RU" sz="3200" dirty="0" err="1"/>
              <a:t>антропоморфними</a:t>
            </a:r>
            <a:r>
              <a:rPr lang="ru-RU" sz="3200" dirty="0"/>
              <a:t> символами, </a:t>
            </a:r>
            <a:r>
              <a:rPr lang="ru-RU" sz="3200" dirty="0" err="1"/>
              <a:t>вишитими</a:t>
            </a:r>
            <a:r>
              <a:rPr lang="ru-RU" sz="3200" dirty="0"/>
              <a:t> </a:t>
            </a:r>
            <a:r>
              <a:rPr lang="ru-RU" sz="3200" dirty="0" err="1"/>
              <a:t>майстринями</a:t>
            </a:r>
            <a:r>
              <a:rPr lang="ru-RU" sz="3200" dirty="0"/>
              <a:t> у </a:t>
            </a:r>
            <a:r>
              <a:rPr lang="ru-RU" sz="3200" dirty="0" err="1"/>
              <a:t>середені</a:t>
            </a:r>
            <a:r>
              <a:rPr lang="ru-RU" sz="3200" dirty="0"/>
              <a:t> ХХ </a:t>
            </a:r>
            <a:r>
              <a:rPr lang="ru-RU" sz="3200" dirty="0" err="1"/>
              <a:t>століття</a:t>
            </a:r>
            <a:r>
              <a:rPr lang="ru-RU" sz="3200" dirty="0"/>
              <a:t>, селища Велика Писарівка, </a:t>
            </a:r>
            <a:r>
              <a:rPr lang="ru-RU" sz="3200" dirty="0" err="1"/>
              <a:t>сіл</a:t>
            </a:r>
            <a:r>
              <a:rPr lang="ru-RU" sz="3200" dirty="0"/>
              <a:t>: </a:t>
            </a:r>
            <a:r>
              <a:rPr lang="ru-RU" sz="3200" dirty="0" err="1"/>
              <a:t>Попівка</a:t>
            </a:r>
            <a:r>
              <a:rPr lang="ru-RU" sz="3200" dirty="0"/>
              <a:t>, </a:t>
            </a:r>
            <a:r>
              <a:rPr lang="ru-RU" sz="3200" dirty="0" err="1"/>
              <a:t>Ямне</a:t>
            </a:r>
            <a:r>
              <a:rPr lang="ru-RU" sz="3200" dirty="0"/>
              <a:t>, </a:t>
            </a:r>
            <a:r>
              <a:rPr lang="ru-RU" sz="3200" dirty="0" err="1"/>
              <a:t>Вільне</a:t>
            </a:r>
            <a:r>
              <a:rPr lang="ru-RU" sz="3200" dirty="0"/>
              <a:t>, </a:t>
            </a:r>
            <a:r>
              <a:rPr lang="ru-RU" sz="3200" dirty="0" err="1"/>
              <a:t>Лугівка</a:t>
            </a:r>
            <a:r>
              <a:rPr lang="ru-RU" sz="3200" dirty="0"/>
              <a:t> </a:t>
            </a:r>
            <a:r>
              <a:rPr lang="ru-RU" sz="3200" dirty="0" err="1"/>
              <a:t>Добрянське</a:t>
            </a:r>
            <a:r>
              <a:rPr lang="ru-RU" sz="3200" dirty="0"/>
              <a:t>; </a:t>
            </a:r>
            <a:r>
              <a:rPr lang="ru-RU" sz="3200" dirty="0" err="1"/>
              <a:t>зібрано</a:t>
            </a:r>
            <a:r>
              <a:rPr lang="ru-RU" sz="3200" dirty="0"/>
              <a:t> </a:t>
            </a:r>
            <a:r>
              <a:rPr lang="ru-RU" sz="3200" dirty="0" err="1"/>
              <a:t>відомості</a:t>
            </a:r>
            <a:r>
              <a:rPr lang="ru-RU" sz="3200" dirty="0"/>
              <a:t> про рушники </a:t>
            </a:r>
            <a:r>
              <a:rPr lang="ru-RU" sz="3200" dirty="0" err="1" smtClean="0"/>
              <a:t>с.Солдатського</a:t>
            </a:r>
            <a:r>
              <a:rPr lang="ru-RU" sz="3200" dirty="0" smtClean="0"/>
              <a:t>;</a:t>
            </a:r>
            <a:r>
              <a:rPr lang="uk-UA" sz="3200" dirty="0"/>
              <a:t/>
            </a:r>
            <a:br>
              <a:rPr lang="uk-UA" sz="3200" dirty="0"/>
            </a:br>
            <a:r>
              <a:rPr lang="uk-UA" sz="3200" dirty="0"/>
              <a:t/>
            </a:r>
            <a:br>
              <a:rPr lang="uk-UA" sz="3200" dirty="0"/>
            </a:br>
            <a:r>
              <a:rPr lang="uk-UA" sz="3200" dirty="0" smtClean="0"/>
              <a:t>- </a:t>
            </a:r>
            <a:r>
              <a:rPr lang="uk-UA" sz="3200" dirty="0" err="1" smtClean="0"/>
              <a:t>розроб</a:t>
            </a:r>
            <a:r>
              <a:rPr lang="ru-RU" sz="3200" dirty="0" err="1"/>
              <a:t>лено</a:t>
            </a:r>
            <a:r>
              <a:rPr lang="ru-RU" sz="3200" dirty="0"/>
              <a:t> </a:t>
            </a:r>
            <a:r>
              <a:rPr lang="uk-UA" sz="3200" dirty="0"/>
              <a:t>авторський проект вишитого рушника, тлумачення символічного значення його оздоблення.</a:t>
            </a:r>
            <a:br>
              <a:rPr lang="uk-UA" sz="3200" dirty="0"/>
            </a:br>
            <a:endParaRPr lang="uk-UA" sz="3200" b="1" dirty="0"/>
          </a:p>
        </p:txBody>
      </p:sp>
      <p:sp>
        <p:nvSpPr>
          <p:cNvPr id="3" name="Прямоугольник 2"/>
          <p:cNvSpPr/>
          <p:nvPr/>
        </p:nvSpPr>
        <p:spPr>
          <a:xfrm>
            <a:off x="93252" y="158005"/>
            <a:ext cx="8727219" cy="646331"/>
          </a:xfrm>
          <a:prstGeom prst="rect">
            <a:avLst/>
          </a:prstGeom>
        </p:spPr>
        <p:txBody>
          <a:bodyPr wrap="square">
            <a:spAutoFit/>
          </a:bodyPr>
          <a:lstStyle/>
          <a:p>
            <a:pPr algn="ctr"/>
            <a:r>
              <a:rPr lang="ru-RU" sz="3600" b="1" dirty="0" err="1"/>
              <a:t>Наукова</a:t>
            </a:r>
            <a:r>
              <a:rPr lang="ru-RU" sz="3600" b="1" dirty="0"/>
              <a:t> новизна </a:t>
            </a:r>
            <a:r>
              <a:rPr lang="ru-RU" sz="3600" b="1" dirty="0" err="1"/>
              <a:t>дослідження</a:t>
            </a:r>
            <a:endParaRPr lang="uk-UA" sz="3600" dirty="0"/>
          </a:p>
        </p:txBody>
      </p:sp>
    </p:spTree>
    <p:extLst>
      <p:ext uri="{BB962C8B-B14F-4D97-AF65-F5344CB8AC3E}">
        <p14:creationId xmlns:p14="http://schemas.microsoft.com/office/powerpoint/2010/main" val="290591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err="1" smtClean="0"/>
              <a:t>Групи</a:t>
            </a:r>
            <a:r>
              <a:rPr lang="ru-RU" sz="2800" dirty="0" smtClean="0"/>
              <a:t> </a:t>
            </a:r>
            <a:r>
              <a:rPr lang="ru-RU" sz="2800" dirty="0" err="1" smtClean="0"/>
              <a:t>антропоморфних</a:t>
            </a:r>
            <a:r>
              <a:rPr lang="ru-RU" sz="2800" dirty="0" smtClean="0"/>
              <a:t> </a:t>
            </a:r>
            <a:r>
              <a:rPr lang="ru-RU" sz="2800" dirty="0" err="1" smtClean="0"/>
              <a:t>зображень</a:t>
            </a:r>
            <a:endParaRPr lang="uk-UA" sz="2800" dirty="0"/>
          </a:p>
        </p:txBody>
      </p:sp>
      <p:sp>
        <p:nvSpPr>
          <p:cNvPr id="3" name="Rectangle 3"/>
          <p:cNvSpPr>
            <a:spLocks noChangeArrowheads="1"/>
          </p:cNvSpPr>
          <p:nvPr/>
        </p:nvSpPr>
        <p:spPr bwMode="auto">
          <a:xfrm>
            <a:off x="388266"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4"/>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3342441"/>
            <a:ext cx="18473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sz="1400"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244955" y="5085184"/>
            <a:ext cx="3462950" cy="1015663"/>
          </a:xfrm>
          <a:prstGeom prst="rect">
            <a:avLst/>
          </a:prstGeom>
        </p:spPr>
        <p:txBody>
          <a:bodyPr wrap="square">
            <a:spAutoFit/>
          </a:bodyPr>
          <a:lstStyle/>
          <a:p>
            <a:pPr algn="ctr" eaLnBrk="0" fontAlgn="base" hangingPunct="0">
              <a:spcBef>
                <a:spcPct val="0"/>
              </a:spcBef>
              <a:spcAft>
                <a:spcPct val="0"/>
              </a:spcAft>
            </a:pPr>
            <a:r>
              <a:rPr lang="uk-UA" sz="2000" dirty="0"/>
              <a:t>Схема слов’янської архаїчної вишивки, що зображає богиню </a:t>
            </a:r>
            <a:r>
              <a:rPr lang="uk-UA" sz="2000" dirty="0" err="1" smtClean="0"/>
              <a:t>Мокош</a:t>
            </a:r>
            <a:endParaRPr lang="uk-UA" sz="2000" dirty="0"/>
          </a:p>
        </p:txBody>
      </p:sp>
      <p:pic>
        <p:nvPicPr>
          <p:cNvPr id="11" name="Рисунок 10" descr="https://allatravesti.com/assets/uploads/images/photos/74bfe-Makos.JPG"/>
          <p:cNvPicPr/>
          <p:nvPr/>
        </p:nvPicPr>
        <p:blipFill rotWithShape="1">
          <a:blip r:embed="rId2">
            <a:extLst>
              <a:ext uri="{28A0092B-C50C-407E-A947-70E740481C1C}">
                <a14:useLocalDpi xmlns:a14="http://schemas.microsoft.com/office/drawing/2010/main" val="0"/>
              </a:ext>
            </a:extLst>
          </a:blip>
          <a:srcRect b="13936"/>
          <a:stretch/>
        </p:blipFill>
        <p:spPr bwMode="auto">
          <a:xfrm>
            <a:off x="459845" y="1484784"/>
            <a:ext cx="3248060" cy="3211874"/>
          </a:xfrm>
          <a:prstGeom prst="rect">
            <a:avLst/>
          </a:prstGeom>
          <a:noFill/>
          <a:ln>
            <a:noFill/>
          </a:ln>
          <a:extLst>
            <a:ext uri="{53640926-AAD7-44D8-BBD7-CCE9431645EC}">
              <a14:shadowObscured xmlns:a14="http://schemas.microsoft.com/office/drawing/2010/main"/>
            </a:ext>
          </a:extLst>
        </p:spPr>
      </p:pic>
      <p:pic>
        <p:nvPicPr>
          <p:cNvPr id="12" name="Рисунок 1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02892" y="1536587"/>
            <a:ext cx="3185531" cy="3108267"/>
          </a:xfrm>
          <a:prstGeom prst="rect">
            <a:avLst/>
          </a:prstGeom>
          <a:noFill/>
          <a:ln>
            <a:noFill/>
          </a:ln>
        </p:spPr>
      </p:pic>
      <p:sp>
        <p:nvSpPr>
          <p:cNvPr id="7" name="Прямоугольник 6"/>
          <p:cNvSpPr/>
          <p:nvPr/>
        </p:nvSpPr>
        <p:spPr>
          <a:xfrm>
            <a:off x="5202891" y="5085184"/>
            <a:ext cx="3483909" cy="707886"/>
          </a:xfrm>
          <a:prstGeom prst="rect">
            <a:avLst/>
          </a:prstGeom>
        </p:spPr>
        <p:txBody>
          <a:bodyPr wrap="square">
            <a:spAutoFit/>
          </a:bodyPr>
          <a:lstStyle/>
          <a:p>
            <a:pPr algn="ctr"/>
            <a:r>
              <a:rPr lang="uk-UA" sz="2000" dirty="0"/>
              <a:t>Вишивка з умовно-реалістичною фігурою жінки</a:t>
            </a:r>
          </a:p>
        </p:txBody>
      </p:sp>
    </p:spTree>
    <p:extLst>
      <p:ext uri="{BB962C8B-B14F-4D97-AF65-F5344CB8AC3E}">
        <p14:creationId xmlns:p14="http://schemas.microsoft.com/office/powerpoint/2010/main" val="2279726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Поняття </a:t>
            </a:r>
            <a:r>
              <a:rPr lang="uk-UA" b="1" dirty="0" err="1"/>
              <a:t>антропоморфності</a:t>
            </a:r>
            <a:endParaRPr lang="uk-UA"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AutoShape 2" descr="ÐÐ°ÑÑÐ¸Ð½ÐºÐ¸ Ð¿Ð¾ Ð·Ð°Ð¿ÑÐ¾ÑÑ Ð°Ð½ÑÑÐ¾Ð¿Ð¾Ð¼Ð¾ÑÑÐ½ÑÑÑÑ Ð²Ð¸ÑÐ¸Ð²Ðº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14" y="1302325"/>
            <a:ext cx="4920481" cy="462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8328" y="6094247"/>
            <a:ext cx="8690694" cy="646331"/>
          </a:xfrm>
          <a:prstGeom prst="rect">
            <a:avLst/>
          </a:prstGeom>
        </p:spPr>
        <p:txBody>
          <a:bodyPr wrap="square">
            <a:spAutoFit/>
          </a:bodyPr>
          <a:lstStyle/>
          <a:p>
            <a:pPr lvl="0"/>
            <a:r>
              <a:rPr lang="uk-UA" dirty="0"/>
              <a:t>Коновалова О.В. Антропоморфні мотиви української народної орнаментики: [монографія] / О.В. Коновалова. – К. : Київ. ун-т ім. Б. Грінченка, 2015. – 156 с.</a:t>
            </a:r>
          </a:p>
        </p:txBody>
      </p:sp>
      <p:sp>
        <p:nvSpPr>
          <p:cNvPr id="4" name="Прямоугольник 3"/>
          <p:cNvSpPr/>
          <p:nvPr/>
        </p:nvSpPr>
        <p:spPr>
          <a:xfrm>
            <a:off x="5058924" y="1902298"/>
            <a:ext cx="4057904" cy="1754326"/>
          </a:xfrm>
          <a:prstGeom prst="rect">
            <a:avLst/>
          </a:prstGeom>
        </p:spPr>
        <p:txBody>
          <a:bodyPr wrap="square">
            <a:spAutoFit/>
          </a:bodyPr>
          <a:lstStyle/>
          <a:p>
            <a:r>
              <a:rPr lang="uk-UA" sz="3600" dirty="0" smtClean="0"/>
              <a:t>з </a:t>
            </a:r>
            <a:r>
              <a:rPr lang="uk-UA" sz="3600" dirty="0" err="1"/>
              <a:t>грец</a:t>
            </a:r>
            <a:r>
              <a:rPr lang="uk-UA" sz="3600" dirty="0"/>
              <a:t>. </a:t>
            </a:r>
            <a:r>
              <a:rPr lang="ru-RU" sz="3600" dirty="0" err="1"/>
              <a:t>anthropos</a:t>
            </a:r>
            <a:r>
              <a:rPr lang="uk-UA" sz="3600" dirty="0"/>
              <a:t> – «людина», </a:t>
            </a:r>
            <a:r>
              <a:rPr lang="ru-RU" sz="3600" dirty="0" err="1"/>
              <a:t>morphe</a:t>
            </a:r>
            <a:r>
              <a:rPr lang="uk-UA" sz="3600" dirty="0"/>
              <a:t> – «вигляд, форма</a:t>
            </a:r>
            <a:r>
              <a:rPr lang="uk-UA" sz="3600" dirty="0" smtClean="0"/>
              <a:t>»</a:t>
            </a:r>
            <a:endParaRPr lang="uk-UA" sz="3600" dirty="0"/>
          </a:p>
        </p:txBody>
      </p:sp>
    </p:spTree>
    <p:extLst>
      <p:ext uri="{BB962C8B-B14F-4D97-AF65-F5344CB8AC3E}">
        <p14:creationId xmlns:p14="http://schemas.microsoft.com/office/powerpoint/2010/main" val="1190131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1216</Words>
  <Application>Microsoft Office PowerPoint</Application>
  <PresentationFormat>Экран (4:3)</PresentationFormat>
  <Paragraphs>86</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Міністерство освіти і науки України Департамент освіти і науки Сумської обласної державної адміністрації Сумське територіальне відділення МАН України                                                 ВИКОРИСТАННЯ АНТРОПОМОРФНИХ СИМВОЛІВ  У ОЗДОБЛЕННІ ВИШИТИХ РУШНИКІВ  науково-дослідницька робота</vt:lpstr>
      <vt:lpstr>Презентация PowerPoint</vt:lpstr>
      <vt:lpstr>Орнаменти та священні знаки – пам’ять народу Ідея «жінки-богині» зображувалася в різних іпостасях</vt:lpstr>
      <vt:lpstr> Мета науково-дослідницької роботи:   з’ясування загальної картини існування антропоморфних мотивів у народній орнаментиці ХІХ–ХХ ст. та їх використання у оздобленні вишитих рушників на Великописарівщині</vt:lpstr>
      <vt:lpstr>Презентация PowerPoint</vt:lpstr>
      <vt:lpstr>Презентация PowerPoint</vt:lpstr>
      <vt:lpstr>- вперше зібрано колекцію рушників оздоблених антропоморфними символами, вишитими майстринями у середені ХХ століття, селища Велика Писарівка, сіл: Попівка, Ямне, Вільне, Лугівка Добрянське; зібрано відомості про рушники с.Солдатського;  - розроблено авторський проект вишитого рушника, тлумачення символічного значення його оздоблення. </vt:lpstr>
      <vt:lpstr>Групи антропоморфних зображень</vt:lpstr>
      <vt:lpstr>Поняття антропоморфності</vt:lpstr>
      <vt:lpstr>Рушники з антропоморфними зображеннями виготовлені у 50-60 роках ХХ століття </vt:lpstr>
      <vt:lpstr>Особливості рушників з антропоморфними мотивами</vt:lpstr>
      <vt:lpstr>Рушник М.Кондратенко з селища Велика Писарівка</vt:lpstr>
      <vt:lpstr>Технологія виготовлення вишитого рушника</vt:lpstr>
      <vt:lpstr>Практична значущість дослідження </vt:lpstr>
      <vt:lpstr>Семантика сакральних символів  </vt:lpstr>
      <vt:lpstr>ВИСНОВКИ</vt:lpstr>
      <vt:lpstr>СПИСОК ВИКОРИСТАНИХ ДЖЕРЕЛ</vt:lpstr>
      <vt:lpstr>ДЯКУЄМО ЗА УВАГУ!</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і науки України Департамент освіти і науки Сумської обласної державної адміністрації Сумське територіальне відділення МАН України                                                Відділення: літературознавства,                                                           фольклористики та  мистецтвознавства                                    Секція: мистецтвознавство    Використання СОЛЯРНИХ  СИМВОЛІВ у оздобленні ляльки-мотанки  науково-дослідницька робота</dc:title>
  <dc:creator>User</dc:creator>
  <cp:lastModifiedBy>User</cp:lastModifiedBy>
  <cp:revision>59</cp:revision>
  <dcterms:created xsi:type="dcterms:W3CDTF">2018-01-09T14:25:27Z</dcterms:created>
  <dcterms:modified xsi:type="dcterms:W3CDTF">2019-04-18T06:03:27Z</dcterms:modified>
</cp:coreProperties>
</file>