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4"/>
  </p:sldMasterIdLst>
  <p:notesMasterIdLst>
    <p:notesMasterId r:id="rId21"/>
  </p:notesMasterIdLst>
  <p:handoutMasterIdLst>
    <p:handoutMasterId r:id="rId22"/>
  </p:handoutMasterIdLst>
  <p:sldIdLst>
    <p:sldId id="265" r:id="rId5"/>
    <p:sldId id="283" r:id="rId6"/>
    <p:sldId id="269" r:id="rId7"/>
    <p:sldId id="267" r:id="rId8"/>
    <p:sldId id="268" r:id="rId9"/>
    <p:sldId id="270" r:id="rId10"/>
    <p:sldId id="271" r:id="rId11"/>
    <p:sldId id="273" r:id="rId12"/>
    <p:sldId id="272" r:id="rId13"/>
    <p:sldId id="274" r:id="rId14"/>
    <p:sldId id="280" r:id="rId15"/>
    <p:sldId id="281" r:id="rId16"/>
    <p:sldId id="275" r:id="rId17"/>
    <p:sldId id="276" r:id="rId18"/>
    <p:sldId id="282" r:id="rId19"/>
    <p:sldId id="278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843" autoAdjust="0"/>
  </p:normalViewPr>
  <p:slideViewPr>
    <p:cSldViewPr snapToGrid="0" showGuides="1">
      <p:cViewPr varScale="1">
        <p:scale>
          <a:sx n="75" d="100"/>
          <a:sy n="75" d="100"/>
        </p:scale>
        <p:origin x="54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"/>
      <c:depthPercent val="100"/>
      <c:rAngAx val="0"/>
      <c:perspective val="20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6.6600867599883345E-2"/>
          <c:y val="4.0627885503231764E-2"/>
          <c:w val="0.91256579906678337"/>
          <c:h val="0.769417991726103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Централізоване водопостачання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6D4-40F2-9F45-1FEC8DCA526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6D4-40F2-9F45-1FEC8DCA526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D6D4-40F2-9F45-1FEC8DCA5266}"/>
              </c:ext>
            </c:extLst>
          </c:dPt>
          <c:dLbls>
            <c:spPr>
              <a:noFill/>
              <a:ln w="2535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рік</c:v>
                </c:pt>
                <c:pt idx="1">
                  <c:v>2017 рік</c:v>
                </c:pt>
                <c:pt idx="2">
                  <c:v>2018 рік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0.7</c:v>
                </c:pt>
                <c:pt idx="1">
                  <c:v>4.9000000000000004</c:v>
                </c:pt>
                <c:pt idx="2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D4-40F2-9F45-1FEC8DCA52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Нецентралізоване водопостачання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 w="2535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рік</c:v>
                </c:pt>
                <c:pt idx="1">
                  <c:v>2017 рік</c:v>
                </c:pt>
                <c:pt idx="2">
                  <c:v>2018 рік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8.9</c:v>
                </c:pt>
                <c:pt idx="1">
                  <c:v>11.4</c:v>
                </c:pt>
                <c:pt idx="2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6D4-40F2-9F45-1FEC8DCA5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4615424"/>
        <c:axId val="264616960"/>
        <c:axId val="0"/>
      </c:bar3DChart>
      <c:catAx>
        <c:axId val="264615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8" b="1" i="0" baseline="0">
                <a:latin typeface="Times New Roman" panose="02020603050405020304" pitchFamily="18" charset="0"/>
              </a:defRPr>
            </a:pPr>
            <a:endParaRPr lang="ru-RU"/>
          </a:p>
        </c:txPr>
        <c:crossAx val="264616960"/>
        <c:crosses val="autoZero"/>
        <c:auto val="1"/>
        <c:lblAlgn val="ctr"/>
        <c:lblOffset val="100"/>
        <c:noMultiLvlLbl val="0"/>
      </c:catAx>
      <c:valAx>
        <c:axId val="264616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4615424"/>
        <c:crosses val="autoZero"/>
        <c:crossBetween val="between"/>
      </c:valAx>
      <c:spPr>
        <a:noFill/>
        <a:ln w="25356">
          <a:noFill/>
        </a:ln>
      </c:spPr>
    </c:plotArea>
    <c:legend>
      <c:legendPos val="b"/>
      <c:overlay val="0"/>
      <c:txPr>
        <a:bodyPr/>
        <a:lstStyle/>
        <a:p>
          <a:pPr>
            <a:defRPr sz="1098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"/>
      <c:depthPercent val="100"/>
      <c:rAngAx val="0"/>
      <c:perspective val="20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Централізоване водопостачання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4D3-465C-9F3F-EB01DCE4504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4D3-465C-9F3F-EB01DCE4504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4D3-465C-9F3F-EB01DCE45045}"/>
              </c:ext>
            </c:extLst>
          </c:dPt>
          <c:dLbls>
            <c:spPr>
              <a:noFill/>
              <a:ln w="2535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рік</c:v>
                </c:pt>
                <c:pt idx="1">
                  <c:v>2017 рік</c:v>
                </c:pt>
                <c:pt idx="2">
                  <c:v>2018 рік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0.8</c:v>
                </c:pt>
                <c:pt idx="1">
                  <c:v>0.9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D3-465C-9F3F-EB01DCE4504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Нецентралізоване водопостачання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 w="2535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рік</c:v>
                </c:pt>
                <c:pt idx="1">
                  <c:v>2017 рік</c:v>
                </c:pt>
                <c:pt idx="2">
                  <c:v>2018 рік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5.6</c:v>
                </c:pt>
                <c:pt idx="1">
                  <c:v>2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D3-465C-9F3F-EB01DCE450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9134464"/>
        <c:axId val="269148544"/>
        <c:axId val="0"/>
      </c:bar3DChart>
      <c:catAx>
        <c:axId val="26913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8" b="1" i="0" baseline="0">
                <a:latin typeface="Times New Roman" panose="02020603050405020304" pitchFamily="18" charset="0"/>
              </a:defRPr>
            </a:pPr>
            <a:endParaRPr lang="ru-RU"/>
          </a:p>
        </c:txPr>
        <c:crossAx val="269148544"/>
        <c:crosses val="autoZero"/>
        <c:auto val="1"/>
        <c:lblAlgn val="ctr"/>
        <c:lblOffset val="100"/>
        <c:noMultiLvlLbl val="0"/>
      </c:catAx>
      <c:valAx>
        <c:axId val="269148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9134464"/>
        <c:crosses val="autoZero"/>
        <c:crossBetween val="between"/>
      </c:valAx>
      <c:spPr>
        <a:noFill/>
        <a:ln w="25356">
          <a:noFill/>
        </a:ln>
      </c:spPr>
    </c:plotArea>
    <c:legend>
      <c:legendPos val="b"/>
      <c:overlay val="0"/>
      <c:txPr>
        <a:bodyPr/>
        <a:lstStyle/>
        <a:p>
          <a:pPr>
            <a:defRPr sz="1098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DCB7EC-CEDA-42D5-8A0A-747B258F7B12}" type="datetime1">
              <a:rPr lang="ru-RU" smtClean="0"/>
              <a:t>15.04.2019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BBAA-8962-46BE-8131-E6CE08071E10}" type="datetime1">
              <a:rPr lang="ru-RU" smtClean="0"/>
              <a:pPr/>
              <a:t>15.04.2019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188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51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682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A2AAF71-7088-4082-A4B5-5D2286FF71AE}" type="datetime1">
              <a:rPr lang="ru-RU" noProof="0" smtClean="0"/>
              <a:t>15.04.2019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64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15.04.2019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5284274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15.04.2019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544351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15.04.2019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786680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15.04.2019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5970169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15.04.2019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903167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15.04.2019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150191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A05DDED-C00D-420D-BCCC-88709E63D747}" type="datetime1">
              <a:rPr lang="ru-RU" noProof="0" smtClean="0"/>
              <a:t>15.04.2019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203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DCCF59-F12C-4B22-A0B5-0569E7EBF814}" type="datetime1">
              <a:rPr lang="ru-RU" noProof="0" smtClean="0"/>
              <a:t>15.04.2019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1838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30E92-8550-4A93-A5ED-7A5CF78928CB}" type="datetime1">
              <a:rPr lang="ru-RU" noProof="0" smtClean="0"/>
              <a:t>15.04.2019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50B887-75E0-4C5B-AF37-E33049182621}" type="datetime1">
              <a:rPr lang="ru-RU" noProof="0" smtClean="0"/>
              <a:t>15.04.2019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1545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379668-2161-488D-96B8-6A859D0F15B4}" type="datetime1">
              <a:rPr lang="ru-RU" noProof="0" smtClean="0"/>
              <a:t>15.04.2019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088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939C50-7762-4792-95E1-E7874CF6E4AE}" type="datetime1">
              <a:rPr lang="ru-RU" noProof="0" smtClean="0"/>
              <a:t>15.04.2019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0049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F901220-6B3C-4719-8281-16AA8BA3EF64}" type="datetime1">
              <a:rPr lang="ru-RU" noProof="0" smtClean="0"/>
              <a:t>15.04.2019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8837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D7245F-B3C7-4358-926A-1EE496656B67}" type="datetime1">
              <a:rPr lang="ru-RU" noProof="0" smtClean="0"/>
              <a:t>15.04.2019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465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D0A9D0-FD05-4374-8990-9A13D81CB546}" type="datetime1">
              <a:rPr lang="ru-RU" noProof="0" smtClean="0"/>
              <a:t>15.04.2019</a:t>
            </a:fld>
            <a:endParaRPr lang="ru-R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7135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970C57-C6EC-43E3-AE3A-40D83CDB2BD6}" type="datetime1">
              <a:rPr lang="ru-RU" noProof="0" smtClean="0"/>
              <a:t>15.04.2019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658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724B01-8CDF-43F1-A896-03E2F79CCBAE}" type="datetime1">
              <a:rPr lang="ru-RU" noProof="0" smtClean="0"/>
              <a:t>15.04.2019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333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C3194B10-7A25-4893-8C5C-B707DE59842E}" type="datetime1">
              <a:rPr lang="ru-RU" noProof="0" smtClean="0"/>
              <a:t>15.04.2019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71B7BAC7-FE87-40F6-AA24-4F4685D1B0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42245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681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464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pos="984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763748"/>
          </a:xfrm>
        </p:spPr>
        <p:txBody>
          <a:bodyPr rtlCol="0">
            <a:normAutofit/>
          </a:bodyPr>
          <a:lstStyle/>
          <a:p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  <a:t>Науково-Дослідницька робота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uk-UA" sz="1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uk-UA" sz="1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0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0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ЕКОЛОГІЧНІ ПРОБЛЕМИ ХАРЧУВАННЯ ЛЮДИНИ  В УМОВАХ ЗАБРУДНЕННЯ НАВКОЛИШНЬОГО СЕРЕДОВИЩА</a:t>
            </a:r>
          </a:p>
        </p:txBody>
      </p:sp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191910" y="3386280"/>
            <a:ext cx="5000090" cy="337411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    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Роботу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виконав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:      </a:t>
            </a:r>
          </a:p>
          <a:p>
            <a:pPr algn="l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Кайнара Вадим Максимович</a:t>
            </a:r>
          </a:p>
          <a:p>
            <a:pPr algn="l"/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учень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9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класу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l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КЗ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”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НВК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С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ватівська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ЗОШ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 ст.-гімназія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”</a:t>
            </a:r>
          </a:p>
          <a:p>
            <a:pPr algn="l"/>
            <a:endParaRPr lang="en-U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l"/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К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ерівник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algn="l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Кайнара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Оксана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Василівна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l"/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вчитель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біології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КЗ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”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НВК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Сватівська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ЗОШ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 ст.-гімназія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”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ÐÐ°ÑÑÐ¸Ð½ÐºÐ¸ Ð¿Ð¾ Ð·Ð°Ð¿ÑÐ¾ÑÑ ÐµÐºÐ¾Ð»Ð¾Ð³Ð¸ÑÐ½Ð¸ Ð¿ÑÐ¾Ð±Ð»ÐµÐ¼Ð¸ ÑÐ°ÑÑÑÐ²Ð°Ð½Ð½Ñ Ð»ÑÐ´Ð¸Ð½Ð¸ Ð² ÑÐ¼Ð¾Ð²Ð°Ñ Ð·Ð°Ð±ÑÑÐ´Ð½ÐµÐ½Ð½Ñ Ð½Ð°Ð²ÐºÐ¾Ð»Ð¸ÑÐ½ÑÐ¾Ð³Ð¾ ÑÐµÑÐµÐ´Ð¾Ð²Ð¸Ñ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44" y="3386280"/>
            <a:ext cx="4818107" cy="309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349323"/>
            <a:ext cx="9616612" cy="852754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Моніторингові спостереження за якістю води питної.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52966"/>
              </p:ext>
            </p:extLst>
          </p:nvPr>
        </p:nvGraphicFramePr>
        <p:xfrm>
          <a:off x="620110" y="2450466"/>
          <a:ext cx="7819698" cy="17818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33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6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5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Роки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</a:t>
                      </a:r>
                      <a:r>
                        <a:rPr lang="uk-UA" sz="1800" dirty="0" err="1">
                          <a:effectLst/>
                        </a:rPr>
                        <a:t>ількість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проб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Не відповідали </a:t>
                      </a:r>
                      <a:r>
                        <a:rPr lang="uk-UA" sz="1800" dirty="0" err="1">
                          <a:effectLst/>
                        </a:rPr>
                        <a:t>ДСанПіН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%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6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201</a:t>
                      </a:r>
                      <a:r>
                        <a:rPr lang="uk-UA" sz="2000" dirty="0" smtClean="0">
                          <a:effectLst/>
                        </a:rPr>
                        <a:t>6р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160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90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56,3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201</a:t>
                      </a:r>
                      <a:r>
                        <a:rPr lang="uk-UA" sz="2000" dirty="0" smtClean="0">
                          <a:effectLst/>
                        </a:rPr>
                        <a:t>7р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244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214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87,7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6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201</a:t>
                      </a:r>
                      <a:r>
                        <a:rPr lang="uk-UA" sz="2000" dirty="0" smtClean="0">
                          <a:effectLst/>
                        </a:rPr>
                        <a:t>8р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185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170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91,9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93683" y="1386369"/>
            <a:ext cx="15465435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Санітарно-хімічні показники безпечності та якості питної води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А)Централ</a:t>
            </a:r>
            <a:r>
              <a:rPr kumimoji="0" lang="uk-UA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</a:t>
            </a:r>
            <a:r>
              <a:rPr kumimoji="0" lang="ru-RU" alt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зоване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водопостачання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876026"/>
              </p:ext>
            </p:extLst>
          </p:nvPr>
        </p:nvGraphicFramePr>
        <p:xfrm>
          <a:off x="620110" y="4834761"/>
          <a:ext cx="7819697" cy="1737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36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1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Роки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</a:t>
                      </a:r>
                      <a:r>
                        <a:rPr lang="uk-UA" sz="1800" dirty="0" err="1">
                          <a:effectLst/>
                        </a:rPr>
                        <a:t>ількість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проб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Не відповідали </a:t>
                      </a:r>
                      <a:r>
                        <a:rPr lang="uk-UA" sz="1800" dirty="0" err="1">
                          <a:effectLst/>
                        </a:rPr>
                        <a:t>ДСанПіН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%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2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201</a:t>
                      </a:r>
                      <a:r>
                        <a:rPr lang="uk-UA" sz="2000" dirty="0" smtClean="0">
                          <a:effectLst/>
                        </a:rPr>
                        <a:t>6р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325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107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32,9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2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201</a:t>
                      </a:r>
                      <a:r>
                        <a:rPr lang="uk-UA" sz="2000" dirty="0" smtClean="0">
                          <a:effectLst/>
                        </a:rPr>
                        <a:t>7р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455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143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31,4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2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201</a:t>
                      </a:r>
                      <a:r>
                        <a:rPr lang="uk-UA" sz="2000" dirty="0" smtClean="0">
                          <a:effectLst/>
                        </a:rPr>
                        <a:t>8р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435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231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53,1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7159" y="4249965"/>
            <a:ext cx="695784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i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Б)</a:t>
            </a:r>
            <a:r>
              <a:rPr kumimoji="0" lang="ru-RU" alt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Нецентрал</a:t>
            </a:r>
            <a:r>
              <a:rPr kumimoji="0" lang="uk-UA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</a:t>
            </a:r>
            <a:r>
              <a:rPr kumimoji="0" lang="ru-RU" alt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зоване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водо</a:t>
            </a:r>
            <a:r>
              <a:rPr kumimoji="0" lang="uk-UA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постачання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utoShape 6" descr="ÐÐ°ÑÑÐ¸Ð½ÐºÐ¸ Ð¿Ð¾ Ð·Ð°Ð¿ÑÐ¾ÑÑ Ð´Ð¾ÑÐ»ÑÐ´Ð¶ÐµÐ½Ð½Ñ ÑÐºÐ¾ÑÑÑ Ð¿Ð¸ÑÐ½Ð¾Ñ Ð²Ð¾Ð´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949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086114"/>
              </p:ext>
            </p:extLst>
          </p:nvPr>
        </p:nvGraphicFramePr>
        <p:xfrm>
          <a:off x="1043071" y="1034622"/>
          <a:ext cx="8932202" cy="5598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99164" y="270164"/>
            <a:ext cx="6016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</a:rPr>
              <a:t>Нестандартні проби питної води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uk-UA" sz="2400" b="1" i="1" dirty="0">
                <a:solidFill>
                  <a:srgbClr val="002060"/>
                </a:solidFill>
              </a:rPr>
              <a:t>за вмістом нітратів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90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107328"/>
              </p:ext>
            </p:extLst>
          </p:nvPr>
        </p:nvGraphicFramePr>
        <p:xfrm>
          <a:off x="758537" y="1313289"/>
          <a:ext cx="10893382" cy="4922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79519" y="394854"/>
            <a:ext cx="8506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</a:rPr>
              <a:t>Мікробіологічні показники якості питної води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54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419" y="236305"/>
            <a:ext cx="8828194" cy="1366463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Моніторингові спостереження за станом забруднення </a:t>
            </a:r>
            <a:r>
              <a:rPr lang="uk-UA" b="1" dirty="0" smtClean="0"/>
              <a:t>ґрунту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4213" y="771771"/>
            <a:ext cx="998036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uk-UA" sz="2000" b="1" i="1" dirty="0">
                <a:solidFill>
                  <a:schemeClr val="bg1"/>
                </a:solidFill>
                <a:ea typeface="Times New Roman" panose="02020603050405020304" pitchFamily="18" charset="0"/>
              </a:rPr>
              <a:t>Досліджено проб продовольчої сировини та </a:t>
            </a:r>
            <a:r>
              <a:rPr lang="uk-UA" sz="2000" b="1" i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харчових продуктів</a:t>
            </a:r>
            <a:endParaRPr lang="ru-RU" sz="20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uk-UA" sz="2000" b="1" i="1" dirty="0">
                <a:solidFill>
                  <a:schemeClr val="bg1"/>
                </a:solidFill>
                <a:ea typeface="Times New Roman" panose="02020603050405020304" pitchFamily="18" charset="0"/>
              </a:rPr>
              <a:t>на мікробіологічні показники</a:t>
            </a:r>
            <a:endParaRPr lang="ru-RU" sz="20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247548"/>
              </p:ext>
            </p:extLst>
          </p:nvPr>
        </p:nvGraphicFramePr>
        <p:xfrm>
          <a:off x="503201" y="1507275"/>
          <a:ext cx="11061881" cy="5109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6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8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51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924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026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Харчові продукти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2016 </a:t>
                      </a:r>
                      <a:r>
                        <a:rPr lang="uk-UA" sz="1600" dirty="0">
                          <a:effectLst/>
                        </a:rPr>
                        <a:t>рік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2017 </a:t>
                      </a:r>
                      <a:r>
                        <a:rPr lang="uk-UA" sz="1600" dirty="0">
                          <a:effectLst/>
                        </a:rPr>
                        <a:t>рік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2018 </a:t>
                      </a:r>
                      <a:r>
                        <a:rPr lang="uk-UA" sz="1600" dirty="0">
                          <a:effectLst/>
                        </a:rPr>
                        <a:t>рік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кількість </a:t>
                      </a:r>
                      <a:r>
                        <a:rPr lang="uk-UA" sz="1400" dirty="0" smtClean="0">
                          <a:effectLst/>
                        </a:rPr>
                        <a:t>досліджених </a:t>
                      </a:r>
                      <a:r>
                        <a:rPr lang="uk-UA" sz="1400" dirty="0">
                          <a:effectLst/>
                        </a:rPr>
                        <a:t>проб,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 них не </a:t>
                      </a:r>
                      <a:r>
                        <a:rPr lang="uk-UA" sz="1400" dirty="0" smtClean="0">
                          <a:effectLst/>
                        </a:rPr>
                        <a:t>відповідали </a:t>
                      </a:r>
                      <a:r>
                        <a:rPr lang="uk-UA" sz="1400" dirty="0">
                          <a:effectLst/>
                        </a:rPr>
                        <a:t>нормам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кількість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досліджених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проб,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 них не </a:t>
                      </a:r>
                      <a:r>
                        <a:rPr lang="ru-RU" sz="1400" dirty="0" err="1" smtClean="0">
                          <a:effectLst/>
                        </a:rPr>
                        <a:t>відповідали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нормам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кількість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досліджених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проб,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 них не </a:t>
                      </a:r>
                      <a:r>
                        <a:rPr lang="ru-RU" sz="1400" dirty="0" err="1" smtClean="0">
                          <a:effectLst/>
                        </a:rPr>
                        <a:t>відповідали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нормам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2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Усього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265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372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495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у т.ч. м'ясо та м'ясні продукти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134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2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Птиця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1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Яйця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Молоко та молочні продукти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Риба, рибопродукти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7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Хлібобулочні та борошно-круп'яні вироби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Кондитерські вироби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Овочі, фрукти, баштанні, ягоди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Жирові рослинні продукти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2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Напої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14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Продукти дитячого харчування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02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Консерви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02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Інші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142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188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2" marR="49442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101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67129" y="256854"/>
            <a:ext cx="9965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uk-UA" sz="2000" b="1" i="1" dirty="0">
                <a:solidFill>
                  <a:schemeClr val="bg1"/>
                </a:solidFill>
                <a:ea typeface="Times New Roman" panose="02020603050405020304" pitchFamily="18" charset="0"/>
              </a:rPr>
              <a:t>Досліджено проб продовольчої сировини та харчових продуктів</a:t>
            </a:r>
            <a:endParaRPr lang="ru-RU" sz="20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uk-UA" sz="2000" b="1" i="1" dirty="0">
                <a:solidFill>
                  <a:schemeClr val="bg1"/>
                </a:solidFill>
                <a:ea typeface="Times New Roman" panose="02020603050405020304" pitchFamily="18" charset="0"/>
              </a:rPr>
              <a:t>на санітарно-хімічні показники</a:t>
            </a:r>
            <a:endParaRPr lang="ru-RU" sz="20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823063"/>
              </p:ext>
            </p:extLst>
          </p:nvPr>
        </p:nvGraphicFramePr>
        <p:xfrm>
          <a:off x="462338" y="1181529"/>
          <a:ext cx="11209105" cy="5432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4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85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3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06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690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Харчові продукти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2016 </a:t>
                      </a:r>
                      <a:r>
                        <a:rPr lang="uk-UA" sz="1600" dirty="0">
                          <a:effectLst/>
                        </a:rPr>
                        <a:t>рік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2017 </a:t>
                      </a:r>
                      <a:r>
                        <a:rPr lang="uk-UA" sz="1600" dirty="0">
                          <a:effectLst/>
                        </a:rPr>
                        <a:t>рік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2018 </a:t>
                      </a:r>
                      <a:r>
                        <a:rPr lang="uk-UA" sz="1600" dirty="0">
                          <a:effectLst/>
                        </a:rPr>
                        <a:t>рік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4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кількість </a:t>
                      </a:r>
                      <a:r>
                        <a:rPr lang="uk-UA" sz="1600" dirty="0" smtClean="0">
                          <a:effectLst/>
                        </a:rPr>
                        <a:t>досліджених </a:t>
                      </a:r>
                      <a:r>
                        <a:rPr lang="uk-UA" sz="1600" dirty="0">
                          <a:effectLst/>
                        </a:rPr>
                        <a:t>проб,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з них не </a:t>
                      </a:r>
                      <a:r>
                        <a:rPr lang="uk-UA" sz="1600" dirty="0" smtClean="0">
                          <a:effectLst/>
                        </a:rPr>
                        <a:t>відповідали </a:t>
                      </a:r>
                      <a:r>
                        <a:rPr lang="uk-UA" sz="1600" dirty="0">
                          <a:effectLst/>
                        </a:rPr>
                        <a:t>нормам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кількість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досліджених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проб,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 них не </a:t>
                      </a:r>
                      <a:r>
                        <a:rPr lang="ru-RU" sz="1600" dirty="0" err="1" smtClean="0">
                          <a:effectLst/>
                        </a:rPr>
                        <a:t>відповідали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нормам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кількість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досліджених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проб,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 них не </a:t>
                      </a:r>
                      <a:r>
                        <a:rPr lang="ru-RU" sz="1600" dirty="0" err="1" smtClean="0">
                          <a:effectLst/>
                        </a:rPr>
                        <a:t>відповідали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нормам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Усього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472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43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627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133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469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1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Молоко та молочні продукти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Риба, рибопродукти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Хлібобулочні та борошно-круп՚яні вироби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217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201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193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1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Кондитерські вироби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1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Овочі, фрукти, баштанні, ягоди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41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127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126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1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Жирові рослинні продукти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138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150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148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Напої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132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132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Консерви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Інші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93" marR="6329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08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154" y="158510"/>
            <a:ext cx="1185256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 smtClean="0">
              <a:solidFill>
                <a:srgbClr val="002060"/>
              </a:solidFill>
            </a:endParaRPr>
          </a:p>
          <a:p>
            <a:r>
              <a:rPr lang="uk-UA" b="1" dirty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                                                                         </a:t>
            </a:r>
            <a:r>
              <a:rPr lang="uk-UA" sz="2800" b="1" dirty="0" smtClean="0">
                <a:solidFill>
                  <a:srgbClr val="002060"/>
                </a:solidFill>
              </a:rPr>
              <a:t>ВИСНОВКИ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       Теоретичний огляд джерел і літератури з проблеми безпеки харчування населення України свідчить про негативну тенденцію широкого вживання неякісних продуктів харчування, які містять велику кількість шкідливих речовин.</a:t>
            </a:r>
            <a:r>
              <a:rPr lang="uk-UA" dirty="0"/>
              <a:t> 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>
                <a:solidFill>
                  <a:schemeClr val="bg1"/>
                </a:solidFill>
              </a:rPr>
              <a:t>       Водночас </a:t>
            </a:r>
            <a:r>
              <a:rPr lang="uk-UA" dirty="0">
                <a:solidFill>
                  <a:schemeClr val="bg1"/>
                </a:solidFill>
              </a:rPr>
              <a:t>слід пам’ятати, що поступлення радіонуклідів в організм з їжею було досягнуто шляхом зменшення їх кількості в продуктах харчування за допомогою різних технологічних та кулінарних обробок харчової сировини. 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 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smtClean="0"/>
              <a:t>      </a:t>
            </a:r>
            <a:r>
              <a:rPr lang="uk-UA" dirty="0">
                <a:solidFill>
                  <a:schemeClr val="bg1"/>
                </a:solidFill>
              </a:rPr>
              <a:t>Велике значення для зниження нітратів має технологічна обробка сільськогосподарських продуктів. </a:t>
            </a:r>
            <a:endParaRPr lang="uk-UA" dirty="0" smtClean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      Невід’ємною </a:t>
            </a:r>
            <a:r>
              <a:rPr lang="uk-UA" dirty="0">
                <a:solidFill>
                  <a:schemeClr val="bg1"/>
                </a:solidFill>
              </a:rPr>
              <a:t>складовою формування продовольчої безпеки є забезпечення належної якості та безпеки продуктів харчування. Адже продовольча безпека має гарантувати не лише наявність, різноманітність та економічну доступність продовольства, а й його високу якість та безпечність споживання для людського організму. Тому безпечність продуктів харчування має стати пріоритетним напрямом державної політики у сфері продовольчої безпеки. </a:t>
            </a:r>
            <a:endParaRPr lang="uk-UA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7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616450"/>
            <a:ext cx="8534401" cy="904126"/>
          </a:xfrm>
        </p:spPr>
        <p:txBody>
          <a:bodyPr/>
          <a:lstStyle/>
          <a:p>
            <a:r>
              <a:rPr lang="uk-UA" dirty="0" smtClean="0"/>
              <a:t>Джерела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0966" y="1952091"/>
            <a:ext cx="10253609" cy="4284322"/>
          </a:xfrm>
        </p:spPr>
        <p:txBody>
          <a:bodyPr>
            <a:normAutofit fontScale="92500" lnSpcReduction="10000"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uk-UA" dirty="0">
                <a:solidFill>
                  <a:schemeClr val="bg1"/>
                </a:solidFill>
              </a:rPr>
              <a:t>Про затвердження Порядку проведення державного соціально-гігієнічного моніторингу: постанова Кабінету Міністрів України від 22.02.2006р. № 182 // Урядовий кур'єр. -  2006. - № 64.</a:t>
            </a:r>
            <a:endParaRPr lang="ru-RU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uk-UA" dirty="0">
                <a:solidFill>
                  <a:schemeClr val="bg1"/>
                </a:solidFill>
              </a:rPr>
              <a:t>Про затвердження Положення про державну систему моніторингу довкілля: постанова Кабінету Міністрів України від 30.03.1998р. № 391 // Офіційний вісник України. – 1998. - № 13. – с. 91.</a:t>
            </a:r>
            <a:endParaRPr lang="ru-RU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uk-UA" dirty="0">
                <a:solidFill>
                  <a:schemeClr val="bg1"/>
                </a:solidFill>
              </a:rPr>
              <a:t>Джерела централізованого питного водопостачання. Гігієнічні та екологічні вимоги щодо якості води і правила вибирання:  ДСТУ 4808:2007.</a:t>
            </a:r>
            <a:endParaRPr lang="ru-RU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uk-UA" dirty="0">
                <a:solidFill>
                  <a:schemeClr val="bg1"/>
                </a:solidFill>
              </a:rPr>
              <a:t>Вода питна. Вимоги та методи контролювання якості: ДСТУ 7525:2014.</a:t>
            </a:r>
            <a:endParaRPr lang="ru-RU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uk-UA" dirty="0">
                <a:solidFill>
                  <a:schemeClr val="bg1"/>
                </a:solidFill>
              </a:rPr>
              <a:t>Водопостачання. Зовнішні мережі та споруди. Основні положення проектування: ДБН В. 2.5-74:2013.</a:t>
            </a:r>
            <a:endParaRPr lang="ru-RU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uk-UA" dirty="0">
                <a:solidFill>
                  <a:schemeClr val="bg1"/>
                </a:solidFill>
              </a:rPr>
              <a:t>Про затвердження Державних санітарних норм та правил «Гігієнічні вимоги до води питної, призначеної для споживання людиною (</a:t>
            </a:r>
            <a:r>
              <a:rPr lang="uk-UA" dirty="0" err="1">
                <a:solidFill>
                  <a:schemeClr val="bg1"/>
                </a:solidFill>
              </a:rPr>
              <a:t>ДСанПіН</a:t>
            </a:r>
            <a:r>
              <a:rPr lang="uk-UA" dirty="0">
                <a:solidFill>
                  <a:schemeClr val="bg1"/>
                </a:solidFill>
              </a:rPr>
              <a:t> 2.2.4-171-10): наказ МОЗ України від 12.05.2010р. № 400 // Офіційний вісник України. – 2010. - № 51. 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4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3822700"/>
            <a:ext cx="2083594" cy="277042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946400" y="4533900"/>
            <a:ext cx="5651500" cy="185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Керівник: </a:t>
            </a:r>
            <a:r>
              <a:rPr lang="uk-UA" dirty="0" err="1" smtClean="0"/>
              <a:t>Кайнара</a:t>
            </a:r>
            <a:r>
              <a:rPr lang="uk-UA" dirty="0" smtClean="0"/>
              <a:t> Оксана Василівна, вчитель КЗ «НВК Сватівська ЗОШ І ст. – гімназія», викладач секції «Екологія» Сватівської філії КЗ ЛОМАНУМ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73600" y="812800"/>
            <a:ext cx="5194300" cy="185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Виконав: </a:t>
            </a:r>
            <a:r>
              <a:rPr lang="uk-UA" dirty="0" err="1" smtClean="0"/>
              <a:t>Кайнара</a:t>
            </a:r>
            <a:r>
              <a:rPr lang="uk-UA" dirty="0" smtClean="0"/>
              <a:t> Вадим, учень 9 класу КЗ «НВК Сватівська ЗОШ І ст. – гімназія»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36" y="495299"/>
            <a:ext cx="2070564" cy="314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5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71438" y="82550"/>
            <a:ext cx="12041187" cy="6775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ЕКОЛОГІЧНІ ПРОБЛЕМИ ХАРЧУВАННЯ ЛЮДИНИ  В УМОВАХ ЗАБРУДНЕННЯ НАВКОЛИШНЬОГО  СЕРЕДОВИЩА.</a:t>
            </a: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   Мета:</a:t>
            </a:r>
          </a:p>
          <a:p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аналіз джерел і літератури з проблеми сучасного стану харчування та його безпеки для здоров’я людини за нинішнім екологічним становищем навколишнього середовища </a:t>
            </a:r>
          </a:p>
          <a:p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аналіз проблем регулювання безпеки харчових продуктів, дослідження факторів, що обумовлюють їх виникнення </a:t>
            </a:r>
          </a:p>
          <a:p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дослідити сучасний стан екологічні проблеми харчування людини  в умовах забруднення навколишнього  середовища, зокрема по деяких показниках у </a:t>
            </a:r>
            <a:r>
              <a:rPr lang="uk-UA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Сватівському</a:t>
            </a:r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районі.</a:t>
            </a:r>
          </a:p>
          <a:p>
            <a:pPr marL="0" indent="0">
              <a:buNone/>
            </a:pPr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uk-UA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8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318499"/>
            <a:ext cx="12061861" cy="496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0000"/>
                </a:solidFill>
              </a:rPr>
              <a:t> </a:t>
            </a:r>
            <a:r>
              <a:rPr lang="ru-RU" sz="2800" b="1" dirty="0" err="1" smtClean="0">
                <a:solidFill>
                  <a:srgbClr val="000000"/>
                </a:solidFill>
              </a:rPr>
              <a:t>Завдання</a:t>
            </a: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</a:rPr>
              <a:t>проекту:</a:t>
            </a:r>
            <a:endParaRPr lang="ru-RU" sz="2800" dirty="0"/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000000"/>
                </a:solidFill>
              </a:rPr>
              <a:t>Проаналізувати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літературні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джерела</a:t>
            </a:r>
            <a:r>
              <a:rPr lang="ru-RU" sz="2800" dirty="0">
                <a:solidFill>
                  <a:srgbClr val="000000"/>
                </a:solidFill>
              </a:rPr>
              <a:t> з </a:t>
            </a:r>
            <a:r>
              <a:rPr lang="ru-RU" sz="2800" dirty="0" err="1">
                <a:solidFill>
                  <a:srgbClr val="000000"/>
                </a:solidFill>
              </a:rPr>
              <a:t>окресленого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питання</a:t>
            </a:r>
            <a:r>
              <a:rPr lang="ru-RU" sz="2800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000000"/>
              </a:solidFill>
            </a:endParaRP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000000"/>
                </a:solidFill>
              </a:rPr>
              <a:t>З’ясувати</a:t>
            </a:r>
            <a:r>
              <a:rPr lang="ru-RU" sz="2800" dirty="0">
                <a:solidFill>
                  <a:srgbClr val="000000"/>
                </a:solidFill>
              </a:rPr>
              <a:t> причини </a:t>
            </a:r>
            <a:r>
              <a:rPr lang="ru-RU" sz="2800" dirty="0" err="1">
                <a:solidFill>
                  <a:srgbClr val="000000"/>
                </a:solidFill>
              </a:rPr>
              <a:t>забруднення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навколишнього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середовища</a:t>
            </a:r>
            <a:r>
              <a:rPr lang="ru-RU" sz="2800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000000"/>
              </a:solidFill>
            </a:endParaRP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000000"/>
                </a:solidFill>
              </a:rPr>
              <a:t>Вивчити</a:t>
            </a:r>
            <a:r>
              <a:rPr lang="ru-RU" sz="2800" dirty="0">
                <a:solidFill>
                  <a:srgbClr val="000000"/>
                </a:solidFill>
              </a:rPr>
              <a:t> шляхи </a:t>
            </a:r>
            <a:r>
              <a:rPr lang="ru-RU" sz="2800" dirty="0" err="1">
                <a:solidFill>
                  <a:srgbClr val="000000"/>
                </a:solidFill>
              </a:rPr>
              <a:t>потрапляння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забруднювачів</a:t>
            </a:r>
            <a:r>
              <a:rPr lang="ru-RU" sz="2800" dirty="0">
                <a:solidFill>
                  <a:srgbClr val="000000"/>
                </a:solidFill>
              </a:rPr>
              <a:t> в </a:t>
            </a:r>
            <a:r>
              <a:rPr lang="ru-RU" sz="2800" dirty="0" err="1">
                <a:solidFill>
                  <a:srgbClr val="000000"/>
                </a:solidFill>
              </a:rPr>
              <a:t>харчові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продукти</a:t>
            </a:r>
            <a:r>
              <a:rPr lang="ru-RU" sz="2800" dirty="0">
                <a:solidFill>
                  <a:srgbClr val="000000"/>
                </a:solidFill>
              </a:rPr>
              <a:t> та </a:t>
            </a:r>
            <a:r>
              <a:rPr lang="ru-RU" sz="2800" dirty="0" err="1">
                <a:solidFill>
                  <a:srgbClr val="000000"/>
                </a:solidFill>
              </a:rPr>
              <a:t>вивчити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вплив</a:t>
            </a:r>
            <a:r>
              <a:rPr lang="ru-RU" sz="2800" dirty="0">
                <a:solidFill>
                  <a:srgbClr val="000000"/>
                </a:solidFill>
              </a:rPr>
              <a:t> таких </a:t>
            </a:r>
            <a:r>
              <a:rPr lang="ru-RU" sz="2800" dirty="0" err="1">
                <a:solidFill>
                  <a:srgbClr val="000000"/>
                </a:solidFill>
              </a:rPr>
              <a:t>продуктів</a:t>
            </a:r>
            <a:r>
              <a:rPr lang="ru-RU" sz="2800" dirty="0">
                <a:solidFill>
                  <a:srgbClr val="000000"/>
                </a:solidFill>
              </a:rPr>
              <a:t> на стан </a:t>
            </a:r>
            <a:r>
              <a:rPr lang="ru-RU" sz="2800" dirty="0" err="1">
                <a:solidFill>
                  <a:srgbClr val="000000"/>
                </a:solidFill>
              </a:rPr>
              <a:t>здоров’я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людини</a:t>
            </a:r>
            <a:r>
              <a:rPr lang="ru-RU" sz="2800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000000"/>
              </a:solidFill>
            </a:endParaRPr>
          </a:p>
          <a:p>
            <a:pPr marL="457200" indent="-457200"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</a:rPr>
              <a:t>Провести </a:t>
            </a:r>
            <a:r>
              <a:rPr lang="ru-RU" sz="2800" dirty="0" err="1">
                <a:solidFill>
                  <a:srgbClr val="000000"/>
                </a:solidFill>
              </a:rPr>
              <a:t>моніторинг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якості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питної</a:t>
            </a:r>
            <a:r>
              <a:rPr lang="ru-RU" sz="2800" dirty="0">
                <a:solidFill>
                  <a:srgbClr val="000000"/>
                </a:solidFill>
              </a:rPr>
              <a:t> води та </a:t>
            </a:r>
            <a:r>
              <a:rPr lang="ru-RU" sz="2800" dirty="0" err="1">
                <a:solidFill>
                  <a:srgbClr val="000000"/>
                </a:solidFill>
              </a:rPr>
              <a:t>водних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об’єктів</a:t>
            </a:r>
            <a:r>
              <a:rPr lang="ru-RU" sz="2800" dirty="0">
                <a:solidFill>
                  <a:srgbClr val="000000"/>
                </a:solidFill>
              </a:rPr>
              <a:t> за </a:t>
            </a:r>
            <a:r>
              <a:rPr lang="ru-RU" sz="2800" dirty="0" err="1">
                <a:solidFill>
                  <a:srgbClr val="000000"/>
                </a:solidFill>
              </a:rPr>
              <a:t>санітарно-хімічними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показниками</a:t>
            </a:r>
            <a:r>
              <a:rPr lang="ru-RU" sz="2800" dirty="0">
                <a:solidFill>
                  <a:srgbClr val="000000"/>
                </a:solidFill>
              </a:rPr>
              <a:t>, та стану </a:t>
            </a:r>
            <a:r>
              <a:rPr lang="ru-RU" sz="2800" dirty="0" err="1">
                <a:solidFill>
                  <a:srgbClr val="000000"/>
                </a:solidFill>
              </a:rPr>
              <a:t>ґрунту</a:t>
            </a:r>
            <a:r>
              <a:rPr lang="ru-RU" sz="2800" dirty="0">
                <a:solidFill>
                  <a:srgbClr val="000000"/>
                </a:solidFill>
              </a:rPr>
              <a:t> (у тому </a:t>
            </a:r>
            <a:r>
              <a:rPr lang="ru-RU" sz="2800" dirty="0" err="1">
                <a:solidFill>
                  <a:srgbClr val="000000"/>
                </a:solidFill>
              </a:rPr>
              <a:t>числі</a:t>
            </a:r>
            <a:r>
              <a:rPr lang="ru-RU" sz="2800" dirty="0">
                <a:solidFill>
                  <a:srgbClr val="000000"/>
                </a:solidFill>
              </a:rPr>
              <a:t> на </a:t>
            </a:r>
            <a:r>
              <a:rPr lang="ru-RU" sz="2800" dirty="0" err="1">
                <a:solidFill>
                  <a:srgbClr val="000000"/>
                </a:solidFill>
              </a:rPr>
              <a:t>вміст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пестицидів</a:t>
            </a:r>
            <a:r>
              <a:rPr lang="ru-RU" sz="2800" dirty="0">
                <a:solidFill>
                  <a:srgbClr val="000000"/>
                </a:solidFill>
              </a:rPr>
              <a:t>)  </a:t>
            </a:r>
            <a:r>
              <a:rPr lang="ru-RU" sz="2800" dirty="0" err="1">
                <a:solidFill>
                  <a:srgbClr val="000000"/>
                </a:solidFill>
              </a:rPr>
              <a:t>Сватівського</a:t>
            </a:r>
            <a:r>
              <a:rPr lang="ru-RU" sz="2800" dirty="0">
                <a:solidFill>
                  <a:srgbClr val="000000"/>
                </a:solidFill>
              </a:rPr>
              <a:t> району .</a:t>
            </a:r>
            <a:endParaRPr lang="ru-RU" sz="2800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187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98450"/>
            <a:ext cx="1178851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Новизна та особистий внесок дослідника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на </a:t>
            </a:r>
            <a:r>
              <a:rPr lang="ru-RU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матеріалах</a:t>
            </a:r>
            <a:r>
              <a:rPr lang="ru-R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досліджень</a:t>
            </a:r>
            <a:r>
              <a:rPr lang="ru-R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Сватівської</a:t>
            </a:r>
            <a:r>
              <a:rPr lang="ru-R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міжрайонної</a:t>
            </a:r>
            <a:r>
              <a:rPr lang="ru-R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філії</a:t>
            </a:r>
            <a:r>
              <a:rPr lang="ru-R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Державної</a:t>
            </a:r>
            <a:r>
              <a:rPr lang="ru-R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установи </a:t>
            </a:r>
            <a:r>
              <a:rPr lang="ru-R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«</a:t>
            </a:r>
            <a:r>
              <a:rPr lang="ru-RU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Луганський</a:t>
            </a:r>
            <a:r>
              <a:rPr lang="ru-R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обласний</a:t>
            </a:r>
            <a:r>
              <a:rPr lang="ru-R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лабораторний</a:t>
            </a:r>
            <a:r>
              <a:rPr lang="ru-R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центр МОЗ </a:t>
            </a:r>
            <a:r>
              <a:rPr lang="ru-RU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України</a:t>
            </a:r>
            <a:r>
              <a:rPr lang="ru-R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» </a:t>
            </a:r>
            <a:r>
              <a:rPr lang="ru-RU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проведений </a:t>
            </a:r>
            <a:r>
              <a:rPr lang="ru-RU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аналіз</a:t>
            </a:r>
            <a:r>
              <a:rPr lang="ru-R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даних</a:t>
            </a:r>
            <a:r>
              <a:rPr lang="ru-R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щодо</a:t>
            </a:r>
            <a:r>
              <a:rPr lang="ru-RU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забруднення</a:t>
            </a:r>
            <a:r>
              <a:rPr lang="ru-RU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навколишнього</a:t>
            </a:r>
            <a:r>
              <a:rPr lang="ru-R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середовища</a:t>
            </a:r>
            <a:r>
              <a:rPr lang="ru-R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Сватівського</a:t>
            </a:r>
            <a:r>
              <a:rPr lang="ru-R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району </a:t>
            </a:r>
            <a:endParaRPr lang="ru-RU" sz="24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Використано</a:t>
            </a:r>
            <a:r>
              <a:rPr lang="ru-RU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інтернет</a:t>
            </a:r>
            <a:r>
              <a:rPr lang="ru-R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матеріали</a:t>
            </a:r>
            <a:r>
              <a:rPr lang="ru-R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першоджерела</a:t>
            </a:r>
            <a:r>
              <a:rPr lang="ru-R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для </a:t>
            </a:r>
            <a:r>
              <a:rPr lang="ru-RU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встановлення</a:t>
            </a:r>
            <a:r>
              <a:rPr lang="ru-R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достовірної</a:t>
            </a:r>
            <a:r>
              <a:rPr lang="ru-R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інформації</a:t>
            </a:r>
            <a:r>
              <a:rPr lang="ru-RU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8" name="Picture 4" descr="ÐÐ°ÑÑÐ¸Ð½ÐºÐ¸ Ð¿Ð¾ Ð·Ð°Ð¿ÑÐ¾ÑÑ ÑÐ¾ÑÑÐ¾Ð¼ÐµÑÑÐ¸ÑÐ½Ðµ (Ð¾Ð¿Ð¸ÑÑÐ²Ð°Ð½Ð½Ñ Ð½Ð°ÑÐµÐ»ÐµÐ½Ð½Ñ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884" y="4250737"/>
            <a:ext cx="2567077" cy="1922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ÐÐ°ÑÑÐ¸Ð½ÐºÐ¸ Ð¿Ð¾ Ð·Ð°Ð¿ÑÐ¾ÑÑ ÑÐ¾ÑÑÐ¾Ð¼ÐµÑÑÐ¸ÑÐ½Ðµ (Ð¾Ð¿Ð¸ÑÑÐ²Ð°Ð½Ð½Ñ Ð½Ð°ÑÐµÐ»ÐµÐ½Ð½Ñ,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58" y="4250737"/>
            <a:ext cx="2409825" cy="1895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ÐÐ°ÑÑÐ¸Ð½ÐºÐ¸ Ð¿Ð¾ Ð·Ð°Ð¿ÑÐ¾ÑÑ Ð´Ð¾ÑÐ»ÑÐ´Ð¶ÐµÐ½Ð½Ñ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82" y="4250737"/>
            <a:ext cx="2848391" cy="1895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753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341383"/>
            <a:ext cx="11731625" cy="355252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Основні джерела надходження та накопичення токсинів - </a:t>
            </a:r>
            <a:r>
              <a:rPr lang="uk-UA" sz="2800" b="1" dirty="0" smtClean="0">
                <a:latin typeface="Arial Black" panose="020B0A04020102020204" pitchFamily="34" charset="0"/>
              </a:rPr>
              <a:t>вода та продукти харчування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9013" y="7738529"/>
            <a:ext cx="2415458" cy="282040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5" name="AutoShape 2" descr="ÐÐ°ÑÑÐ¸Ð½ÐºÐ¸ Ð¿Ð¾ Ð·Ð°Ð¿ÑÐ¾ÑÑ ÐºÐ°ÑÐµÑÑÐ²Ð¾ Ð²Ð¾Ð´Ñ"/>
          <p:cNvSpPr>
            <a:spLocks noChangeAspect="1" noChangeArrowheads="1"/>
          </p:cNvSpPr>
          <p:nvPr/>
        </p:nvSpPr>
        <p:spPr bwMode="auto">
          <a:xfrm>
            <a:off x="155576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ÐÐ°ÑÑÐ¸Ð½ÐºÐ¸ Ð¿Ð¾ Ð·Ð°Ð¿ÑÐ¾ÑÑ ÐºÐ°ÑÐµÑÑÐ²Ð¾ Ð²Ð¾Ð´Ñ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ÐÐ°ÑÑÐ¸Ð½ÐºÐ¸ Ð¿Ð¾ Ð·Ð°Ð¿ÑÐ¾ÑÑ ÐºÐ°ÑÐµÑÑÐ²Ð¾ Ð²Ð¾Ð´Ñ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ÐÐ°ÑÑÐ¸Ð½ÐºÐ¸ Ð¿Ð¾ Ð·Ð°Ð¿ÑÐ¾ÑÑ ÐºÐ°ÑÐµÑÑÐ²Ð¾ Ð²Ð¾Ð´Ñ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ÐºÐ°ÑÐµÑÑÐ²Ð¾ Ð²Ð¾Ð´Ñ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ÐºÐ°ÑÐµÑÑÐ²Ð¾ Ð²Ð¾Ð´Ñ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ÐÐ°ÑÑÐ¸Ð½ÐºÐ¸ Ð¿Ð¾ Ð·Ð°Ð¿ÑÐ¾ÑÑ ÐºÐ°ÑÐµÑÑÐ²Ð¾ Ð²Ð¾Ð´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590" y="4614561"/>
            <a:ext cx="3305023" cy="1858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4" name="Picture 1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21" y="617537"/>
            <a:ext cx="2950644" cy="1769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AutoShape 18" descr="ÐÐ°ÑÑÐ¸Ð½ÐºÐ¸ Ð¿Ð¾ Ð·Ð°Ð¿ÑÐ¾ÑÑ ÐºÐ°ÑÐµÑÑÐ²Ð¾ Ð¿ÑÐ¾Ð´ÑÐºÑÐ¾Ð² Ð¿Ð¸ÑÐ°Ð½Ð¸Ñ"/>
          <p:cNvSpPr>
            <a:spLocks noChangeAspect="1" noChangeArrowheads="1"/>
          </p:cNvSpPr>
          <p:nvPr/>
        </p:nvSpPr>
        <p:spPr bwMode="auto">
          <a:xfrm>
            <a:off x="1604232" y="6954537"/>
            <a:ext cx="164899" cy="16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8" name="Picture 20" descr="ÐÐ°ÑÑÐ¸Ð½ÐºÐ¸ Ð¿Ð¾ Ð·Ð°Ð¿ÑÐ¾ÑÑ ÐºÐ°ÑÐµÑÑÐ²Ð¾ Ð¿ÑÐ¾Ð´ÑÐºÑÐ¾Ð² Ð¿Ð¸ÑÐ°Ð½Ð¸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614561"/>
            <a:ext cx="2834204" cy="1597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72" name="Picture 24" descr="ÐÐ°ÑÑÐ¸Ð½ÐºÐ¸ Ð¿Ð¾ Ð·Ð°Ð¿ÑÐ¾ÑÑ ÐºÐ°ÑÐµÑÑÐ²Ð¾ Ð¿ÑÐ¾Ð´ÑÐºÑÐ¾Ð² Ð¿Ð¸ÑÐ°Ð½Ð¸Ñ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4614561"/>
            <a:ext cx="2659544" cy="1769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74" name="Picture 26" descr="ÐÐ°ÑÑÐ¸Ð½ÐºÐ¸ Ð¿Ð¾ Ð·Ð°Ð¿ÑÐ¾ÑÑ ÐºÐ°ÑÐµÑÑÐ²Ð¾ Ð¿ÑÐ¾Ð´ÑÐºÑÐ¾Ð² Ð¿Ð¸ÑÐ°Ð½Ð¸Ñ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726" y="643573"/>
            <a:ext cx="2619375" cy="1743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554248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41790"/>
            <a:ext cx="8534400" cy="3657600"/>
          </a:xfrm>
        </p:spPr>
        <p:txBody>
          <a:bodyPr/>
          <a:lstStyle/>
          <a:p>
            <a:r>
              <a:rPr lang="uk-UA" dirty="0" smtClean="0"/>
              <a:t>нітрати –</a:t>
            </a:r>
            <a:r>
              <a:rPr lang="en-US" dirty="0" smtClean="0"/>
              <a:t>”</a:t>
            </a:r>
            <a:r>
              <a:rPr lang="uk-UA" dirty="0" smtClean="0"/>
              <a:t>Замаскована</a:t>
            </a:r>
            <a:r>
              <a:rPr lang="en-US" dirty="0" smtClean="0"/>
              <a:t>”</a:t>
            </a:r>
            <a:r>
              <a:rPr lang="uk-UA" dirty="0" smtClean="0"/>
              <a:t> отрута </a:t>
            </a:r>
            <a:endParaRPr lang="ru-RU" dirty="0"/>
          </a:p>
        </p:txBody>
      </p:sp>
      <p:pic>
        <p:nvPicPr>
          <p:cNvPr id="4098" name="Picture 2" descr="ÐÐ°ÑÑÐ¸Ð½ÐºÐ¸ Ð¿Ð¾ Ð·Ð°Ð¿ÑÐ¾ÑÑ Ð½ÑÑÑÐ°ÑÐ¸  Ð² Ð¾Ð²Ð¾Ñ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57545"/>
            <a:ext cx="3703042" cy="2086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ÐÐ°ÑÑÐ¸Ð½ÐºÐ¸ Ð¿Ð¾ Ð·Ð°Ð¿ÑÐ¾ÑÑ Ð½ÑÑÑÐ°ÑÐ¸  Ð² Ð¾Ð²Ð¾ÑÐ°Ñ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43" y="657544"/>
            <a:ext cx="3287730" cy="2086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AutoShape 8" descr="ÐÐ°ÑÑÐ¸Ð½ÐºÐ¸ Ð¿Ð¾ Ð·Ð°Ð¿ÑÐ¾ÑÑ Ð½ÑÑÑÐ°ÑÐ¸  Ð² Ð¾Ð²Ð¾ÑÐ°Ñ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475567" y="10089189"/>
            <a:ext cx="4847184" cy="8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ÐÐ°ÑÑÐ¸Ð½ÐºÐ¸ Ð¿Ð¾ Ð·Ð°Ð¿ÑÐ¾ÑÑ Ð½ÑÑÑÐ°ÑÐ¸  Ð² Ð¾Ð²Ð¾ÑÐ°Ñ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227" y="4315144"/>
            <a:ext cx="3605569" cy="2178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4084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941823"/>
              </p:ext>
            </p:extLst>
          </p:nvPr>
        </p:nvGraphicFramePr>
        <p:xfrm>
          <a:off x="482884" y="1746606"/>
          <a:ext cx="10263885" cy="4838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7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0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08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649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7727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Продукти харчування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47" marR="44947" marT="0" marB="0"/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                                                        Елемент 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47" marR="449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            </a:t>
                      </a:r>
                      <a:r>
                        <a:rPr lang="uk-UA" sz="1400" b="1" dirty="0">
                          <a:effectLst/>
                        </a:rPr>
                        <a:t>Ртуть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47" marR="449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            </a:t>
                      </a:r>
                      <a:r>
                        <a:rPr lang="uk-UA" sz="1400" b="1" dirty="0">
                          <a:effectLst/>
                        </a:rPr>
                        <a:t>Свинець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47" marR="449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             </a:t>
                      </a:r>
                      <a:r>
                        <a:rPr lang="uk-UA" sz="1400" b="1" dirty="0">
                          <a:effectLst/>
                        </a:rPr>
                        <a:t>Кадмій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47" marR="449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Межі  вмісту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Норма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Межі  вмісту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Норма</a:t>
                      </a: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Межі  вмісту  </a:t>
                      </a: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Норма</a:t>
                      </a: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47" marR="4494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8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Яйця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0,0008-0,24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0,03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0,0002-0,8689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0,0005-0,0871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7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Свинина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0,001-0,18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0,01-0,6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0,001-0,099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Печінка свинини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0,001-1,434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0,1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0,007-1,488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0,0025-1,61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Прісноводна риба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0,0005-2,74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0,0005-1,08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0,0005-0,8035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7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Зелень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0,00025-0,033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0,0025-9,136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1,2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0,001-0,3875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8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Коренеплоди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0,00025-0,0125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0,0005-1,54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0,0005-0,116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Зерно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0,0005-0,642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0,01-0,61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0,004-0,8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7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Картопля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0,0005-0,0154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0,0015-0,391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0,001-0,202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0,1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08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Питна вода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0,00002-0,002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0,004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0,0021-0,0225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0,0004-0,0044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0,006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368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Молоко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0,001-0,0835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0,001-0,007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uk-UA" sz="1400" dirty="0">
                          <a:effectLst/>
                        </a:rPr>
                        <a:t>0,0025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7" marR="4494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0966" y="126439"/>
            <a:ext cx="760556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1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1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1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1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1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1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1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1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1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0075" algn="l"/>
              </a:tabLst>
            </a:pPr>
            <a:r>
              <a:rPr kumimoji="0" lang="uk-UA" alt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Times New Roman" panose="02020603050405020304" pitchFamily="18" charset="0"/>
              </a:rPr>
              <a:t>Поширеність важких металів у деяких продуктах харчування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0075" algn="l"/>
              </a:tabLst>
            </a:pPr>
            <a:r>
              <a:rPr kumimoji="0" lang="uk-UA" alt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Times New Roman" panose="02020603050405020304" pitchFamily="18" charset="0"/>
              </a:rPr>
              <a:t>(в мг/кг або мг/л)</a:t>
            </a:r>
            <a:endParaRPr kumimoji="0" lang="uk-UA" alt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9989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"/>
            <a:ext cx="8924087" cy="1047963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Питна вода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2774022"/>
            <a:ext cx="8534400" cy="3220378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більш ніж 80% всієї захворюваності людини безпосередньо пов’язане з використанням неякісної води</a:t>
            </a:r>
            <a:endParaRPr lang="ru-RU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AutoShape 2" descr="ÐÐ°ÑÑÐ¸Ð½ÐºÐ¸ Ð¿Ð¾ Ð·Ð°Ð¿ÑÐ¾ÑÑ Ð½ÐµÑÐºÑÑÐ½Ð° Ð²Ð¾Ð´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ÐÐ°ÑÑÐ¸Ð½ÐºÐ¸ Ð¿Ð¾ Ð·Ð°Ð¿ÑÐ¾ÑÑ Ð½ÐµÑÐºÑÑÐ½Ð° Ð²Ð¾Ð´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473" y="4341173"/>
            <a:ext cx="2733972" cy="1960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ÐÐ°ÑÑÐ¸Ð½ÐºÐ¸ Ð¿Ð¾ Ð·Ð°Ð¿ÑÐ¾ÑÑ Ð½ÐµÑÐºÑÑÐ½Ð° Ð²Ð¾Ð´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77" y="4478873"/>
            <a:ext cx="2476500" cy="1847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8" name="Picture 8" descr="ÐÐ°ÑÑÐ¸Ð½ÐºÐ¸ Ð¿Ð¾ Ð·Ð°Ð¿ÑÐ¾ÑÑ Ð¿ÑÐ¾Ð±Ð»ÐµÐ¼Ð¸ Ð¿Ð¸ÑÐ½Ð¾Ñ Ð²Ð¾Ð´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28" y="4487737"/>
            <a:ext cx="2278094" cy="1667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32" name="Picture 12" descr="ÐÐ°ÑÑÐ¸Ð½ÐºÐ¸ Ð¿Ð¾ Ð·Ð°Ð¿ÑÐ¾ÑÑ Ð¿ÑÐ¾Ð±Ð»ÐµÐ¼Ð¸ Ð¿Ð¸ÑÐ½Ð¾Ñ Ð²Ð¾Ð´Ð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364" y="328773"/>
            <a:ext cx="3361548" cy="1882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403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1884</TotalTime>
  <Words>746</Words>
  <Application>Microsoft Office PowerPoint</Application>
  <PresentationFormat>Широкоэкранный</PresentationFormat>
  <Paragraphs>375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Century Gothic</vt:lpstr>
      <vt:lpstr>Times New Roman</vt:lpstr>
      <vt:lpstr>Wingdings</vt:lpstr>
      <vt:lpstr>Wingdings 3</vt:lpstr>
      <vt:lpstr>Сектор</vt:lpstr>
      <vt:lpstr>Науково-Дослідницька робота:   ЕКОЛОГІЧНІ ПРОБЛЕМИ ХАРЧУВАННЯ ЛЮДИНИ  В УМОВАХ ЗАБРУДНЕННЯ НАВКОЛИШНЬОГО СЕРЕДОВИЩА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джерела надходження та накопичення токсинів - вода та продукти харчування</vt:lpstr>
      <vt:lpstr>нітрати –”Замаскована” отрута </vt:lpstr>
      <vt:lpstr>Поширеність важких металів у деяких продуктах харчування (в мг/кг або мг/л)</vt:lpstr>
      <vt:lpstr>Питна вода</vt:lpstr>
      <vt:lpstr>Моніторингові спостереження за якістю води питної.</vt:lpstr>
      <vt:lpstr>Презентация PowerPoint</vt:lpstr>
      <vt:lpstr>Презентация PowerPoint</vt:lpstr>
      <vt:lpstr>Моніторингові спостереження за станом забруднення ґрунту </vt:lpstr>
      <vt:lpstr>Презентация PowerPoint</vt:lpstr>
      <vt:lpstr>Презентация PowerPoint</vt:lpstr>
      <vt:lpstr>Джерела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Міністерство освіти та науки України</dc:title>
  <dc:creator>Admin</dc:creator>
  <cp:lastModifiedBy>Пользователь Windows</cp:lastModifiedBy>
  <cp:revision>50</cp:revision>
  <dcterms:created xsi:type="dcterms:W3CDTF">2019-01-10T12:21:38Z</dcterms:created>
  <dcterms:modified xsi:type="dcterms:W3CDTF">2019-04-15T13:29:30Z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