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6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68F8F1D1-CB49-4A9C-B77D-41126C1D277A}" type="datetimeFigureOut">
              <a:rPr lang="ru-RU"/>
              <a:pPr>
                <a:defRPr/>
              </a:pPr>
              <a:t>04.04.2019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1A3B3F2F-25CC-4362-8F89-8E3F93967C2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756FA06-0635-423E-AF64-40FC14B846AF}" type="datetimeFigureOut">
              <a:rPr lang="ru-RU"/>
              <a:pPr>
                <a:defRPr/>
              </a:pPr>
              <a:t>04.04.2019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1EDCCA0-8021-417A-8EE0-E10E0CD70B3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14AB6E1B-C182-492D-947B-A3E1325985C7}" type="datetimeFigureOut">
              <a:rPr lang="ru-RU"/>
              <a:pPr>
                <a:defRPr/>
              </a:pPr>
              <a:t>04.04.2019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72C7CE9-7621-4CD3-BF1B-4F598F73E6A7}"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ACFAA29-98D9-4E4F-876C-4CC71628F77E}" type="datetimeFigureOut">
              <a:rPr lang="ru-RU"/>
              <a:pPr>
                <a:defRPr/>
              </a:pPr>
              <a:t>04.04.2019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9218AF4D-2F70-4D90-B657-7070DC5FFC59}"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6CBE473C-27E4-4584-86FA-1EF6D71BCC5F}" type="datetimeFigureOut">
              <a:rPr lang="ru-RU"/>
              <a:pPr>
                <a:defRPr/>
              </a:pPr>
              <a:t>04.04.2019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DB976B1-9269-4CBD-A33F-1BDDA4D9FD9A}"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5F8509B0-1E31-404A-9C88-13E5F41FEE68}" type="datetimeFigureOut">
              <a:rPr lang="ru-RU"/>
              <a:pPr>
                <a:defRPr/>
              </a:pPr>
              <a:t>04.04.2019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D1D165CE-459A-4519-B3B5-280F1DA25CAA}"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82557B7C-0F1F-4F3F-BA0E-397CED1CEC97}" type="datetimeFigureOut">
              <a:rPr lang="ru-RU"/>
              <a:pPr>
                <a:defRPr/>
              </a:pPr>
              <a:t>04.04.2019</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6BB63D1A-9885-46C3-B825-F037E03B87A8}"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F04A9E81-BBE4-4D33-984B-76A2268BC222}" type="datetimeFigureOut">
              <a:rPr lang="ru-RU"/>
              <a:pPr>
                <a:defRPr/>
              </a:pPr>
              <a:t>04.04.2019</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E3FF5A94-1A39-4CDF-87EE-DD8D34DED81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E9CAB50F-3192-4E6C-963F-1F53DE065B80}" type="datetimeFigureOut">
              <a:rPr lang="ru-RU"/>
              <a:pPr>
                <a:defRPr/>
              </a:pPr>
              <a:t>04.04.2019</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72A152AB-25FB-49BF-81B8-FC318F2D3F24}"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B114C0FD-34CD-4C87-A35F-13559B90B777}" type="datetimeFigureOut">
              <a:rPr lang="ru-RU"/>
              <a:pPr>
                <a:defRPr/>
              </a:pPr>
              <a:t>04.04.2019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07ABE12-D84F-42D6-8D58-2C28F9DDEA77}"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9BDBA89D-072C-481D-9B0B-CC1737D3C140}" type="datetimeFigureOut">
              <a:rPr lang="ru-RU"/>
              <a:pPr>
                <a:defRPr/>
              </a:pPr>
              <a:t>04.04.2019</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A88CF50E-EFF5-4655-AF7F-5728C38AA137}"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BD7C7C7-09EC-482D-8F3E-0C1DE83D982F}" type="datetimeFigureOut">
              <a:rPr lang="ru-RU"/>
              <a:pPr>
                <a:defRPr/>
              </a:pPr>
              <a:t>04.04.2019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A529880-EB2D-4089-81C9-E9BAE4E70F1A}"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8313" y="188913"/>
            <a:ext cx="7772400" cy="1470025"/>
          </a:xfrm>
        </p:spPr>
        <p:txBody>
          <a:bodyPr rtlCol="0">
            <a:normAutofit fontScale="90000"/>
          </a:bodyPr>
          <a:lstStyle/>
          <a:p>
            <a:pPr fontAlgn="auto">
              <a:spcAft>
                <a:spcPts val="0"/>
              </a:spcAft>
              <a:defRPr/>
            </a:pPr>
            <a:r>
              <a:rPr lang="uk-UA" dirty="0" smtClean="0">
                <a:solidFill>
                  <a:schemeClr val="accent6">
                    <a:lumMod val="75000"/>
                  </a:schemeClr>
                </a:solidFill>
              </a:rPr>
              <a:t>ПОГЛЯД ФІЗИКІВ НА СУЧАСНІ ПРОБЛЕМИ ЦИВІЛІЗАЦІЇ</a:t>
            </a:r>
            <a:r>
              <a:rPr lang="ru-RU" dirty="0" smtClean="0"/>
              <a:t/>
            </a:r>
            <a:br>
              <a:rPr lang="ru-RU" dirty="0" smtClean="0"/>
            </a:br>
            <a:endParaRPr lang="ru-RU" dirty="0"/>
          </a:p>
        </p:txBody>
      </p:sp>
      <p:sp>
        <p:nvSpPr>
          <p:cNvPr id="5" name="Подзаголовок 4"/>
          <p:cNvSpPr>
            <a:spLocks noGrp="1"/>
          </p:cNvSpPr>
          <p:nvPr>
            <p:ph type="subTitle" idx="1"/>
          </p:nvPr>
        </p:nvSpPr>
        <p:spPr>
          <a:xfrm>
            <a:off x="1331913" y="1341438"/>
            <a:ext cx="6400800" cy="1752600"/>
          </a:xfrm>
        </p:spPr>
        <p:txBody>
          <a:bodyPr>
            <a:normAutofit/>
          </a:bodyPr>
          <a:lstStyle/>
          <a:p>
            <a:pPr>
              <a:lnSpc>
                <a:spcPct val="80000"/>
              </a:lnSpc>
            </a:pPr>
            <a:r>
              <a:rPr lang="ru-RU" sz="3000" smtClean="0">
                <a:solidFill>
                  <a:srgbClr val="898989"/>
                </a:solidFill>
                <a:latin typeface="Times New Roman" pitchFamily="18" charset="0"/>
              </a:rPr>
              <a:t>Виконав :Золотко </a:t>
            </a:r>
            <a:r>
              <a:rPr lang="uk-UA" sz="3000" smtClean="0">
                <a:solidFill>
                  <a:srgbClr val="898989"/>
                </a:solidFill>
                <a:latin typeface="Times New Roman" pitchFamily="18" charset="0"/>
              </a:rPr>
              <a:t>Ілля Олександрович </a:t>
            </a:r>
          </a:p>
          <a:p>
            <a:pPr>
              <a:lnSpc>
                <a:spcPct val="80000"/>
              </a:lnSpc>
            </a:pPr>
            <a:r>
              <a:rPr lang="uk-UA" sz="3000" smtClean="0">
                <a:solidFill>
                  <a:srgbClr val="898989"/>
                </a:solidFill>
                <a:latin typeface="Times New Roman" pitchFamily="18" charset="0"/>
              </a:rPr>
              <a:t>учень Слобожанської гімназії №2</a:t>
            </a:r>
          </a:p>
          <a:p>
            <a:pPr>
              <a:lnSpc>
                <a:spcPct val="80000"/>
              </a:lnSpc>
            </a:pPr>
            <a:r>
              <a:rPr lang="uk-UA" sz="3000" smtClean="0">
                <a:solidFill>
                  <a:srgbClr val="898989"/>
                </a:solidFill>
                <a:latin typeface="Times New Roman" pitchFamily="18" charset="0"/>
              </a:rPr>
              <a:t>Учитель: Андрющенко Світлана </a:t>
            </a:r>
            <a:r>
              <a:rPr lang="ru-RU" sz="3000" smtClean="0">
                <a:solidFill>
                  <a:srgbClr val="898989"/>
                </a:solidFill>
                <a:latin typeface="Times New Roman" pitchFamily="18" charset="0"/>
              </a:rPr>
              <a:t>Юріївна</a:t>
            </a:r>
          </a:p>
        </p:txBody>
      </p:sp>
      <p:pic>
        <p:nvPicPr>
          <p:cNvPr id="13316" name="Picture 4"/>
          <p:cNvPicPr>
            <a:picLocks noChangeAspect="1" noChangeArrowheads="1"/>
          </p:cNvPicPr>
          <p:nvPr/>
        </p:nvPicPr>
        <p:blipFill>
          <a:blip r:embed="rId2"/>
          <a:srcRect/>
          <a:stretch>
            <a:fillRect/>
          </a:stretch>
        </p:blipFill>
        <p:spPr bwMode="auto">
          <a:xfrm>
            <a:off x="2051050" y="3573463"/>
            <a:ext cx="5243513" cy="2949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Заголовок 1"/>
          <p:cNvSpPr>
            <a:spLocks noGrp="1"/>
          </p:cNvSpPr>
          <p:nvPr>
            <p:ph type="title"/>
          </p:nvPr>
        </p:nvSpPr>
        <p:spPr>
          <a:xfrm>
            <a:off x="468313" y="115888"/>
            <a:ext cx="8229600" cy="1143000"/>
          </a:xfrm>
        </p:spPr>
        <p:txBody>
          <a:bodyPr/>
          <a:lstStyle/>
          <a:p>
            <a:r>
              <a:rPr lang="uk-UA" smtClean="0"/>
              <a:t>Крок №6</a:t>
            </a:r>
            <a:endParaRPr lang="ru-RU" smtClean="0"/>
          </a:p>
        </p:txBody>
      </p:sp>
      <p:sp>
        <p:nvSpPr>
          <p:cNvPr id="3" name="Объект 2"/>
          <p:cNvSpPr>
            <a:spLocks noGrp="1" noRot="1" noChangeAspect="1" noMove="1" noResize="1" noEditPoints="1" noAdjustHandles="1" noChangeArrowheads="1" noChangeShapeType="1" noTextEdit="1"/>
          </p:cNvSpPr>
          <p:nvPr>
            <p:ph idx="1"/>
          </p:nvPr>
        </p:nvSpPr>
        <p:spPr>
          <a:xfrm>
            <a:off x="467544" y="1196752"/>
            <a:ext cx="8229600" cy="4525963"/>
          </a:xfrm>
          <a:blipFill rotWithShape="1">
            <a:blip r:embed="rId2"/>
            <a:stretch>
              <a:fillRect l="-222" b="-19381"/>
            </a:stretch>
          </a:blipFill>
        </p:spPr>
        <p:txBody>
          <a:bodyPr rtlCol="0">
            <a:normAutofit/>
          </a:bodyPr>
          <a:lstStyle/>
          <a:p>
            <a:pPr fontAlgn="auto">
              <a:spcAft>
                <a:spcPts val="0"/>
              </a:spcAft>
              <a:buFont typeface="Arial" pitchFamily="34" charset="0"/>
              <a:buChar char="•"/>
              <a:defRPr/>
            </a:pPr>
            <a:r>
              <a:rPr lang="ru-RU">
                <a:noFill/>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404813"/>
            <a:ext cx="8229600" cy="1143000"/>
          </a:xfrm>
        </p:spPr>
        <p:txBody>
          <a:bodyPr rtlCol="0">
            <a:normAutofit fontScale="90000"/>
          </a:bodyPr>
          <a:lstStyle/>
          <a:p>
            <a:pPr fontAlgn="auto">
              <a:spcAft>
                <a:spcPts val="0"/>
              </a:spcAft>
              <a:defRPr/>
            </a:pPr>
            <a:r>
              <a:rPr lang="uk-UA" b="1" dirty="0" smtClean="0"/>
              <a:t>Загальний висновок із зроблених кроків</a:t>
            </a:r>
            <a:endParaRPr lang="ru-RU" b="1" dirty="0"/>
          </a:p>
        </p:txBody>
      </p:sp>
      <p:pic>
        <p:nvPicPr>
          <p:cNvPr id="25602" name="Объект 3" descr="Ð ÐµÐ·ÑÐ»ÑÑÐ°Ñ Ð¿Ð¾ÑÑÐºÑ Ð·Ð¾Ð±ÑÐ°Ð¶ÐµÐ½Ñ Ð·Ð° Ð·Ð°Ð¿Ð¸ÑÐ¾Ð¼ &quot;ÐºÐ°ÑÑÐ¸Ð½ÐºÐ¸: ÑÑÑÐ°ÑÐ½Ñ ÑÐ¼ÑÑÑÑÐ·Ð²Ð°Ð»Ð¸ÑÐ° Ð£ÐºÑÐ°ÑÐ½Ð¸&quot;"/>
          <p:cNvPicPr>
            <a:picLocks noGrp="1"/>
          </p:cNvPicPr>
          <p:nvPr>
            <p:ph idx="1"/>
          </p:nvPr>
        </p:nvPicPr>
        <p:blipFill>
          <a:blip r:embed="rId2"/>
          <a:srcRect/>
          <a:stretch>
            <a:fillRect/>
          </a:stretch>
        </p:blipFill>
        <p:spPr>
          <a:xfrm>
            <a:off x="250825" y="1844675"/>
            <a:ext cx="4321175" cy="2232025"/>
          </a:xfrm>
        </p:spPr>
      </p:pic>
      <p:pic>
        <p:nvPicPr>
          <p:cNvPr id="25603" name="Рисунок 4" descr="Ð ÐµÐ·ÑÐ»ÑÑÐ°Ñ Ð¿Ð¾ÑÑÐºÑ Ð·Ð¾Ð±ÑÐ°Ð¶ÐµÐ½Ñ Ð·Ð° Ð·Ð°Ð¿Ð¸ÑÐ¾Ð¼ &quot;ÐºÐ°ÑÑÐ¸Ð½ÐºÐ¸: ÑÑÑÐ°ÑÐ½Ñ ÑÐ¼ÑÑÑÑÐ·Ð²Ð°Ð»Ð¸ÑÐ° Ð£ÐºÑÐ°ÑÐ½Ð¸&quot;"/>
          <p:cNvPicPr>
            <a:picLocks noChangeAspect="1" noChangeArrowheads="1"/>
          </p:cNvPicPr>
          <p:nvPr/>
        </p:nvPicPr>
        <p:blipFill>
          <a:blip r:embed="rId3"/>
          <a:srcRect/>
          <a:stretch>
            <a:fillRect/>
          </a:stretch>
        </p:blipFill>
        <p:spPr bwMode="auto">
          <a:xfrm>
            <a:off x="4716463" y="4149725"/>
            <a:ext cx="4124325" cy="2547938"/>
          </a:xfrm>
          <a:prstGeom prst="rect">
            <a:avLst/>
          </a:prstGeom>
          <a:noFill/>
          <a:ln w="9525">
            <a:noFill/>
            <a:miter lim="800000"/>
            <a:headEnd/>
            <a:tailEnd/>
          </a:ln>
        </p:spPr>
      </p:pic>
      <p:sp>
        <p:nvSpPr>
          <p:cNvPr id="25604" name="TextBox 5"/>
          <p:cNvSpPr txBox="1">
            <a:spLocks noChangeArrowheads="1"/>
          </p:cNvSpPr>
          <p:nvPr/>
        </p:nvSpPr>
        <p:spPr bwMode="auto">
          <a:xfrm>
            <a:off x="4978400" y="2227263"/>
            <a:ext cx="3600450" cy="1231900"/>
          </a:xfrm>
          <a:prstGeom prst="rect">
            <a:avLst/>
          </a:prstGeom>
          <a:noFill/>
          <a:ln w="9525">
            <a:noFill/>
            <a:miter lim="800000"/>
            <a:headEnd/>
            <a:tailEnd/>
          </a:ln>
        </p:spPr>
        <p:txBody>
          <a:bodyPr>
            <a:spAutoFit/>
          </a:bodyPr>
          <a:lstStyle/>
          <a:p>
            <a:r>
              <a:rPr lang="uk-UA" sz="2800" b="1">
                <a:latin typeface="Calibri" pitchFamily="34" charset="0"/>
              </a:rPr>
              <a:t>Сміттєзвалище Закарпаття</a:t>
            </a:r>
            <a:endParaRPr lang="ru-RU" sz="2800" b="1">
              <a:latin typeface="Calibri" pitchFamily="34" charset="0"/>
            </a:endParaRPr>
          </a:p>
          <a:p>
            <a:endParaRPr lang="ru-RU" b="1">
              <a:latin typeface="Calibri" pitchFamily="34" charset="0"/>
            </a:endParaRPr>
          </a:p>
        </p:txBody>
      </p:sp>
      <p:sp>
        <p:nvSpPr>
          <p:cNvPr id="25605" name="TextBox 6"/>
          <p:cNvSpPr txBox="1">
            <a:spLocks noChangeArrowheads="1"/>
          </p:cNvSpPr>
          <p:nvPr/>
        </p:nvSpPr>
        <p:spPr bwMode="auto">
          <a:xfrm>
            <a:off x="179388" y="4468813"/>
            <a:ext cx="3960812" cy="954087"/>
          </a:xfrm>
          <a:prstGeom prst="rect">
            <a:avLst/>
          </a:prstGeom>
          <a:noFill/>
          <a:ln w="9525">
            <a:noFill/>
            <a:miter lim="800000"/>
            <a:headEnd/>
            <a:tailEnd/>
          </a:ln>
        </p:spPr>
        <p:txBody>
          <a:bodyPr>
            <a:spAutoFit/>
          </a:bodyPr>
          <a:lstStyle/>
          <a:p>
            <a:r>
              <a:rPr lang="uk-UA" sz="2800" b="1">
                <a:latin typeface="Calibri" pitchFamily="34" charset="0"/>
              </a:rPr>
              <a:t>Сміттєзвалище під Києвом </a:t>
            </a:r>
            <a:endParaRPr lang="ru-RU" sz="2800" b="1">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260350"/>
            <a:ext cx="8229600" cy="1143000"/>
          </a:xfrm>
        </p:spPr>
        <p:txBody>
          <a:bodyPr rtlCol="0">
            <a:normAutofit fontScale="90000"/>
          </a:bodyPr>
          <a:lstStyle/>
          <a:p>
            <a:pPr fontAlgn="auto">
              <a:spcAft>
                <a:spcPts val="0"/>
              </a:spcAft>
              <a:defRPr/>
            </a:pPr>
            <a:r>
              <a:rPr lang="uk-UA" dirty="0" smtClean="0"/>
              <a:t>Розділ 2</a:t>
            </a:r>
            <a:br>
              <a:rPr lang="uk-UA" dirty="0" smtClean="0"/>
            </a:br>
            <a:endParaRPr lang="ru-RU" sz="3100" b="1" dirty="0"/>
          </a:p>
        </p:txBody>
      </p:sp>
      <p:sp>
        <p:nvSpPr>
          <p:cNvPr id="3" name="Объект 2"/>
          <p:cNvSpPr>
            <a:spLocks noGrp="1" noRot="1" noChangeAspect="1" noMove="1" noResize="1" noEditPoints="1" noAdjustHandles="1" noChangeArrowheads="1" noChangeShapeType="1" noTextEdit="1"/>
          </p:cNvSpPr>
          <p:nvPr>
            <p:ph idx="1"/>
          </p:nvPr>
        </p:nvSpPr>
        <p:spPr>
          <a:xfrm>
            <a:off x="467544" y="1124744"/>
            <a:ext cx="8229600" cy="4525963"/>
          </a:xfrm>
          <a:blipFill rotWithShape="1">
            <a:blip r:embed="rId2"/>
            <a:stretch>
              <a:fillRect l="-1704" r="-222"/>
            </a:stretch>
          </a:blipFill>
        </p:spPr>
        <p:txBody>
          <a:bodyPr rtlCol="0">
            <a:normAutofit/>
          </a:bodyPr>
          <a:lstStyle/>
          <a:p>
            <a:pPr fontAlgn="auto">
              <a:spcAft>
                <a:spcPts val="0"/>
              </a:spcAft>
              <a:buFont typeface="Arial" pitchFamily="34" charset="0"/>
              <a:buChar char="•"/>
              <a:defRPr/>
            </a:pPr>
            <a:r>
              <a:rPr lang="ru-RU">
                <a:noFill/>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260350"/>
            <a:ext cx="8229600" cy="1143000"/>
          </a:xfrm>
        </p:spPr>
        <p:txBody>
          <a:bodyPr rtlCol="0">
            <a:normAutofit fontScale="90000"/>
          </a:bodyPr>
          <a:lstStyle/>
          <a:p>
            <a:pPr fontAlgn="auto">
              <a:spcAft>
                <a:spcPts val="0"/>
              </a:spcAft>
              <a:defRPr/>
            </a:pPr>
            <a:r>
              <a:rPr lang="uk-UA" b="1" dirty="0"/>
              <a:t>РОЗДІЛ </a:t>
            </a:r>
            <a:r>
              <a:rPr lang="uk-UA" b="1" dirty="0" smtClean="0"/>
              <a:t>3</a:t>
            </a:r>
            <a:r>
              <a:rPr lang="uk-UA" sz="2800" b="1" dirty="0" smtClean="0"/>
              <a:t/>
            </a:r>
            <a:br>
              <a:rPr lang="uk-UA" sz="2800" b="1" dirty="0" smtClean="0"/>
            </a:br>
            <a:r>
              <a:rPr lang="uk-UA" sz="2800" b="1" dirty="0" smtClean="0"/>
              <a:t> </a:t>
            </a:r>
            <a:r>
              <a:rPr lang="uk-UA" sz="3100" b="1" dirty="0" smtClean="0"/>
              <a:t>ПРАКТИЧНА ЧАСТИНА</a:t>
            </a:r>
            <a:r>
              <a:rPr lang="uk-UA" sz="2800" b="1" dirty="0" smtClean="0"/>
              <a:t>  ІІ </a:t>
            </a:r>
            <a:br>
              <a:rPr lang="uk-UA" sz="2800" b="1" dirty="0" smtClean="0"/>
            </a:br>
            <a:r>
              <a:rPr lang="uk-UA" sz="2800" b="1" dirty="0" smtClean="0">
                <a:solidFill>
                  <a:srgbClr val="FF0000"/>
                </a:solidFill>
              </a:rPr>
              <a:t>ДОСЛІДЖЕННЯ </a:t>
            </a:r>
            <a:r>
              <a:rPr lang="uk-UA" sz="2800" b="1" dirty="0">
                <a:solidFill>
                  <a:srgbClr val="FF0000"/>
                </a:solidFill>
              </a:rPr>
              <a:t>СМІТТЄВИХ ПОЛІГОНІВ, СТВОРЕНИХ ВДОМА</a:t>
            </a:r>
            <a:endParaRPr lang="ru-RU" sz="2800" dirty="0">
              <a:solidFill>
                <a:srgbClr val="FF0000"/>
              </a:solidFill>
            </a:endParaRPr>
          </a:p>
        </p:txBody>
      </p:sp>
      <p:pic>
        <p:nvPicPr>
          <p:cNvPr id="27650" name="Объект 3" descr="IMG_20180909_184331"/>
          <p:cNvPicPr>
            <a:picLocks noGrp="1"/>
          </p:cNvPicPr>
          <p:nvPr>
            <p:ph idx="1"/>
          </p:nvPr>
        </p:nvPicPr>
        <p:blipFill>
          <a:blip r:embed="rId2"/>
          <a:srcRect/>
          <a:stretch>
            <a:fillRect/>
          </a:stretch>
        </p:blipFill>
        <p:spPr>
          <a:xfrm>
            <a:off x="684213" y="1844675"/>
            <a:ext cx="2519362" cy="3313113"/>
          </a:xfrm>
        </p:spPr>
      </p:pic>
      <p:pic>
        <p:nvPicPr>
          <p:cNvPr id="27651" name="Рисунок 4" descr="IMG_20180923_175027"/>
          <p:cNvPicPr>
            <a:picLocks noChangeAspect="1" noChangeArrowheads="1"/>
          </p:cNvPicPr>
          <p:nvPr/>
        </p:nvPicPr>
        <p:blipFill>
          <a:blip r:embed="rId3"/>
          <a:srcRect/>
          <a:stretch>
            <a:fillRect/>
          </a:stretch>
        </p:blipFill>
        <p:spPr bwMode="auto">
          <a:xfrm>
            <a:off x="3779838" y="1757363"/>
            <a:ext cx="2376487" cy="3384550"/>
          </a:xfrm>
          <a:prstGeom prst="rect">
            <a:avLst/>
          </a:prstGeom>
          <a:noFill/>
          <a:ln w="9525">
            <a:noFill/>
            <a:miter lim="800000"/>
            <a:headEnd/>
            <a:tailEnd/>
          </a:ln>
        </p:spPr>
      </p:pic>
      <p:pic>
        <p:nvPicPr>
          <p:cNvPr id="27652" name="Рисунок 5" descr="IMG_20180923_175006"/>
          <p:cNvPicPr>
            <a:picLocks noChangeAspect="1" noChangeArrowheads="1"/>
          </p:cNvPicPr>
          <p:nvPr/>
        </p:nvPicPr>
        <p:blipFill>
          <a:blip r:embed="rId4"/>
          <a:srcRect/>
          <a:stretch>
            <a:fillRect/>
          </a:stretch>
        </p:blipFill>
        <p:spPr bwMode="auto">
          <a:xfrm>
            <a:off x="6659563" y="1687513"/>
            <a:ext cx="2233612" cy="3454400"/>
          </a:xfrm>
          <a:prstGeom prst="rect">
            <a:avLst/>
          </a:prstGeom>
          <a:noFill/>
          <a:ln w="9525">
            <a:noFill/>
            <a:miter lim="800000"/>
            <a:headEnd/>
            <a:tailEnd/>
          </a:ln>
        </p:spPr>
      </p:pic>
      <p:sp>
        <p:nvSpPr>
          <p:cNvPr id="27653" name="TextBox 6"/>
          <p:cNvSpPr txBox="1">
            <a:spLocks noChangeArrowheads="1"/>
          </p:cNvSpPr>
          <p:nvPr/>
        </p:nvSpPr>
        <p:spPr bwMode="auto">
          <a:xfrm>
            <a:off x="755650" y="5445125"/>
            <a:ext cx="7848600" cy="1385888"/>
          </a:xfrm>
          <a:prstGeom prst="rect">
            <a:avLst/>
          </a:prstGeom>
          <a:noFill/>
          <a:ln w="9525">
            <a:noFill/>
            <a:miter lim="800000"/>
            <a:headEnd/>
            <a:tailEnd/>
          </a:ln>
        </p:spPr>
        <p:txBody>
          <a:bodyPr>
            <a:spAutoFit/>
          </a:bodyPr>
          <a:lstStyle/>
          <a:p>
            <a:r>
              <a:rPr lang="uk-UA" sz="2400" b="1" i="1">
                <a:latin typeface="Calibri" pitchFamily="34" charset="0"/>
              </a:rPr>
              <a:t>Початок досліду: 09.09.2018</a:t>
            </a:r>
          </a:p>
          <a:p>
            <a:endParaRPr lang="ru-RU" b="1">
              <a:latin typeface="Calibri" pitchFamily="34" charset="0"/>
            </a:endParaRPr>
          </a:p>
          <a:p>
            <a:r>
              <a:rPr lang="uk-UA" sz="2400" b="1" i="1">
                <a:latin typeface="Calibri" pitchFamily="34" charset="0"/>
              </a:rPr>
              <a:t>Кінець досліду: 28.10.2018</a:t>
            </a:r>
            <a:endParaRPr lang="ru-RU" sz="2400" b="1">
              <a:latin typeface="Calibri" pitchFamily="34" charset="0"/>
            </a:endParaRPr>
          </a:p>
          <a:p>
            <a:endParaRPr lang="ru-RU">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Заголовок 1"/>
          <p:cNvSpPr>
            <a:spLocks noGrp="1"/>
          </p:cNvSpPr>
          <p:nvPr>
            <p:ph type="title"/>
          </p:nvPr>
        </p:nvSpPr>
        <p:spPr>
          <a:xfrm>
            <a:off x="395288" y="333375"/>
            <a:ext cx="8229600" cy="1143000"/>
          </a:xfrm>
        </p:spPr>
        <p:txBody>
          <a:bodyPr/>
          <a:lstStyle/>
          <a:p>
            <a:r>
              <a:rPr lang="uk-UA" smtClean="0"/>
              <a:t>Висновки</a:t>
            </a:r>
            <a:endParaRPr lang="ru-RU" smtClean="0"/>
          </a:p>
        </p:txBody>
      </p:sp>
      <p:pic>
        <p:nvPicPr>
          <p:cNvPr id="28674" name="Объект 3" descr="https://antikor.com.ua/foto/articles_images/108000/108142_5.jpg"/>
          <p:cNvPicPr>
            <a:picLocks noGrp="1"/>
          </p:cNvPicPr>
          <p:nvPr>
            <p:ph idx="1"/>
          </p:nvPr>
        </p:nvPicPr>
        <p:blipFill>
          <a:blip r:embed="rId2"/>
          <a:srcRect/>
          <a:stretch>
            <a:fillRect/>
          </a:stretch>
        </p:blipFill>
        <p:spPr>
          <a:xfrm>
            <a:off x="755650" y="1341438"/>
            <a:ext cx="3806825" cy="2836862"/>
          </a:xfrm>
        </p:spPr>
      </p:pic>
      <p:pic>
        <p:nvPicPr>
          <p:cNvPr id="28675" name="Рисунок 4" descr="Ð ÐµÐ·ÑÐ»ÑÑÐ°Ñ Ð¿Ð¾ÑÑÐºÑ Ð·Ð¾Ð±ÑÐ°Ð¶ÐµÐ½Ñ Ð·Ð° Ð·Ð°Ð¿Ð¸ÑÐ¾Ð¼ &quot;ÐºÐ°ÑÑÐ¸Ð½ÐºÐ¸ Ð²ÑÐ´ÐºÑÐ¸ÑÐµ ÑÐ¼ÑÑÑÑÐ·Ð²Ð°Ð»Ð¸ÑÐ°&quot;"/>
          <p:cNvPicPr>
            <a:picLocks noChangeAspect="1" noChangeArrowheads="1"/>
          </p:cNvPicPr>
          <p:nvPr/>
        </p:nvPicPr>
        <p:blipFill>
          <a:blip r:embed="rId3"/>
          <a:srcRect/>
          <a:stretch>
            <a:fillRect/>
          </a:stretch>
        </p:blipFill>
        <p:spPr bwMode="auto">
          <a:xfrm>
            <a:off x="5076825" y="1341438"/>
            <a:ext cx="3743325" cy="2879725"/>
          </a:xfrm>
          <a:prstGeom prst="rect">
            <a:avLst/>
          </a:prstGeom>
          <a:noFill/>
          <a:ln w="9525">
            <a:noFill/>
            <a:miter lim="800000"/>
            <a:headEnd/>
            <a:tailEnd/>
          </a:ln>
        </p:spPr>
      </p:pic>
      <p:pic>
        <p:nvPicPr>
          <p:cNvPr id="28676" name="Рисунок 5" descr="ff__15_500x317"/>
          <p:cNvPicPr>
            <a:picLocks noChangeAspect="1" noChangeArrowheads="1"/>
          </p:cNvPicPr>
          <p:nvPr/>
        </p:nvPicPr>
        <p:blipFill>
          <a:blip r:embed="rId4"/>
          <a:srcRect/>
          <a:stretch>
            <a:fillRect/>
          </a:stretch>
        </p:blipFill>
        <p:spPr bwMode="auto">
          <a:xfrm>
            <a:off x="2484438" y="4365625"/>
            <a:ext cx="4319587" cy="2347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p:txBody>
          <a:bodyPr/>
          <a:lstStyle/>
          <a:p>
            <a:r>
              <a:rPr lang="uk-UA" b="1" smtClean="0"/>
              <a:t>Дякую за увагу</a:t>
            </a:r>
            <a:endParaRPr lang="ru-RU" b="1"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Заголовок 1"/>
          <p:cNvSpPr>
            <a:spLocks noGrp="1"/>
          </p:cNvSpPr>
          <p:nvPr>
            <p:ph type="title"/>
          </p:nvPr>
        </p:nvSpPr>
        <p:spPr>
          <a:xfrm>
            <a:off x="0" y="404813"/>
            <a:ext cx="3333750" cy="1512887"/>
          </a:xfrm>
        </p:spPr>
        <p:txBody>
          <a:bodyPr/>
          <a:lstStyle/>
          <a:p>
            <a:r>
              <a:rPr lang="uk-UA" sz="1800" b="1" i="1" smtClean="0">
                <a:solidFill>
                  <a:schemeClr val="hlink"/>
                </a:solidFill>
              </a:rPr>
              <a:t>В даний час Україна потопає в смітниках.</a:t>
            </a:r>
            <a:br>
              <a:rPr lang="uk-UA" sz="1800" b="1" i="1" smtClean="0">
                <a:solidFill>
                  <a:schemeClr val="hlink"/>
                </a:solidFill>
              </a:rPr>
            </a:br>
            <a:r>
              <a:rPr lang="uk-UA" sz="1800" b="1" i="1" smtClean="0">
                <a:solidFill>
                  <a:schemeClr val="hlink"/>
                </a:solidFill>
              </a:rPr>
              <a:t>Деякі смітити починають вже на сходовій клітці.</a:t>
            </a:r>
            <a:br>
              <a:rPr lang="uk-UA" sz="1800" b="1" i="1" smtClean="0">
                <a:solidFill>
                  <a:schemeClr val="hlink"/>
                </a:solidFill>
              </a:rPr>
            </a:br>
            <a:r>
              <a:rPr lang="uk-UA" sz="1800" b="1" i="1" smtClean="0">
                <a:solidFill>
                  <a:schemeClr val="hlink"/>
                </a:solidFill>
              </a:rPr>
              <a:t>Довго так тривати не може</a:t>
            </a:r>
            <a:r>
              <a:rPr lang="uk-UA" sz="1800" b="1" i="1" smtClean="0">
                <a:solidFill>
                  <a:schemeClr val="hlink"/>
                </a:solidFill>
                <a:latin typeface="Arial" charset="0"/>
              </a:rPr>
              <a:t>, </a:t>
            </a:r>
            <a:r>
              <a:rPr lang="uk-UA" sz="1800" b="1" i="1" smtClean="0">
                <a:solidFill>
                  <a:schemeClr val="hlink"/>
                </a:solidFill>
              </a:rPr>
              <a:t>нам потрібні чисті міста!</a:t>
            </a:r>
            <a:r>
              <a:rPr lang="ru-RU" sz="1800" b="1" i="1" smtClean="0">
                <a:solidFill>
                  <a:schemeClr val="hlink"/>
                </a:solidFill>
              </a:rPr>
              <a:t/>
            </a:r>
            <a:br>
              <a:rPr lang="ru-RU" sz="1800" b="1" i="1" smtClean="0">
                <a:solidFill>
                  <a:schemeClr val="hlink"/>
                </a:solidFill>
              </a:rPr>
            </a:br>
            <a:endParaRPr lang="ru-RU" sz="1800" b="1" i="1" smtClean="0">
              <a:solidFill>
                <a:schemeClr val="hlink"/>
              </a:solidFill>
            </a:endParaRPr>
          </a:p>
        </p:txBody>
      </p:sp>
      <p:sp>
        <p:nvSpPr>
          <p:cNvPr id="15362" name="Объект 2"/>
          <p:cNvSpPr>
            <a:spLocks noGrp="1"/>
          </p:cNvSpPr>
          <p:nvPr>
            <p:ph idx="1"/>
          </p:nvPr>
        </p:nvSpPr>
        <p:spPr>
          <a:xfrm>
            <a:off x="611188" y="2133600"/>
            <a:ext cx="8229600" cy="4525963"/>
          </a:xfrm>
        </p:spPr>
        <p:txBody>
          <a:bodyPr/>
          <a:lstStyle/>
          <a:p>
            <a:r>
              <a:rPr lang="uk-UA" smtClean="0">
                <a:latin typeface="Times New Roman" pitchFamily="18" charset="0"/>
              </a:rPr>
              <a:t>Мета моєї роботи - довести ,що сміття це не просто відходи ,тобто щось непотрібне а ресурс, кошти для освоєння нових галузе</a:t>
            </a:r>
            <a:r>
              <a:rPr lang="ru-RU" smtClean="0">
                <a:latin typeface="Times New Roman" pitchFamily="18" charset="0"/>
              </a:rPr>
              <a:t>й</a:t>
            </a:r>
            <a:endParaRPr lang="uk-UA" smtClean="0">
              <a:latin typeface="Times New Roman" pitchFamily="18" charset="0"/>
            </a:endParaRPr>
          </a:p>
        </p:txBody>
      </p:sp>
      <p:pic>
        <p:nvPicPr>
          <p:cNvPr id="15364" name="Рисунок 24" descr="IMG_20180617_205700"/>
          <p:cNvPicPr>
            <a:picLocks noChangeAspect="1" noChangeArrowheads="1"/>
          </p:cNvPicPr>
          <p:nvPr/>
        </p:nvPicPr>
        <p:blipFill>
          <a:blip r:embed="rId2"/>
          <a:srcRect/>
          <a:stretch>
            <a:fillRect/>
          </a:stretch>
        </p:blipFill>
        <p:spPr bwMode="auto">
          <a:xfrm>
            <a:off x="3348038" y="4508500"/>
            <a:ext cx="2587625" cy="1936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620713"/>
            <a:ext cx="8229600" cy="1143000"/>
          </a:xfrm>
        </p:spPr>
        <p:txBody>
          <a:bodyPr rtlCol="0">
            <a:normAutofit fontScale="90000"/>
          </a:bodyPr>
          <a:lstStyle/>
          <a:p>
            <a:pPr fontAlgn="auto">
              <a:spcAft>
                <a:spcPts val="0"/>
              </a:spcAft>
              <a:defRPr/>
            </a:pPr>
            <a:r>
              <a:rPr lang="uk-UA" b="1" dirty="0"/>
              <a:t>ПРАКТИЧНА ЧАСТИНА </a:t>
            </a:r>
            <a:r>
              <a:rPr lang="uk-UA" b="1" dirty="0" smtClean="0"/>
              <a:t>І</a:t>
            </a:r>
            <a:br>
              <a:rPr lang="uk-UA" b="1" dirty="0" smtClean="0"/>
            </a:br>
            <a:r>
              <a:rPr lang="uk-UA" b="1" dirty="0" smtClean="0"/>
              <a:t>Розділ 1</a:t>
            </a:r>
            <a:br>
              <a:rPr lang="uk-UA" b="1" dirty="0" smtClean="0"/>
            </a:br>
            <a:r>
              <a:rPr lang="uk-UA" sz="2200" b="1" dirty="0"/>
              <a:t>Маса використаного пластикового сміття сім</a:t>
            </a:r>
            <a:r>
              <a:rPr lang="ru-RU" sz="2200" b="1" dirty="0"/>
              <a:t>’</a:t>
            </a:r>
            <a:r>
              <a:rPr lang="uk-UA" sz="2200" b="1" dirty="0"/>
              <a:t>ї Золотко за тиждень</a:t>
            </a:r>
            <a:r>
              <a:rPr lang="ru-RU" sz="2200" dirty="0"/>
              <a:t/>
            </a:r>
            <a:br>
              <a:rPr lang="ru-RU" sz="2200" dirty="0"/>
            </a:br>
            <a:r>
              <a:rPr lang="ru-RU" sz="2200" b="1" dirty="0"/>
              <a:t/>
            </a:r>
            <a:br>
              <a:rPr lang="ru-RU" sz="2200" b="1" dirty="0"/>
            </a:br>
            <a:endParaRPr lang="ru-RU" sz="2200" dirty="0"/>
          </a:p>
        </p:txBody>
      </p:sp>
      <p:sp>
        <p:nvSpPr>
          <p:cNvPr id="17410" name="Объект 2"/>
          <p:cNvSpPr>
            <a:spLocks noGrp="1"/>
          </p:cNvSpPr>
          <p:nvPr>
            <p:ph idx="1"/>
          </p:nvPr>
        </p:nvSpPr>
        <p:spPr>
          <a:xfrm>
            <a:off x="468313" y="1989138"/>
            <a:ext cx="8229600" cy="4525962"/>
          </a:xfrm>
        </p:spPr>
        <p:txBody>
          <a:bodyPr/>
          <a:lstStyle/>
          <a:p>
            <a:r>
              <a:rPr lang="uk-UA" smtClean="0"/>
              <a:t>Крок №1</a:t>
            </a:r>
          </a:p>
          <a:p>
            <a:r>
              <a:rPr lang="uk-UA" b="1" smtClean="0"/>
              <a:t>За тиждень</a:t>
            </a:r>
            <a:r>
              <a:rPr lang="uk-UA" smtClean="0"/>
              <a:t>:-1570 г = 1,570 кг</a:t>
            </a:r>
          </a:p>
          <a:p>
            <a:r>
              <a:rPr lang="uk-UA" b="1" smtClean="0"/>
              <a:t>За рік</a:t>
            </a:r>
            <a:r>
              <a:rPr lang="uk-UA" smtClean="0"/>
              <a:t>:81,86294</a:t>
            </a:r>
            <a:r>
              <a:rPr lang="uk-UA" u="sng" smtClean="0"/>
              <a:t>≈ 82 кг</a:t>
            </a:r>
            <a:endParaRPr lang="uk-UA" smtClean="0"/>
          </a:p>
          <a:p>
            <a:r>
              <a:rPr lang="en-US" smtClean="0"/>
              <a:t>M</a:t>
            </a:r>
            <a:r>
              <a:rPr lang="ru-RU" smtClean="0"/>
              <a:t>=</a:t>
            </a:r>
            <a:r>
              <a:rPr lang="uk-UA" smtClean="0"/>
              <a:t> m·52,142 </a:t>
            </a:r>
            <a:endParaRPr lang="ru-RU" smtClean="0"/>
          </a:p>
          <a:p>
            <a:r>
              <a:rPr lang="uk-UA" u="sng" smtClean="0"/>
              <a:t>М </a:t>
            </a:r>
            <a:r>
              <a:rPr lang="uk-UA" smtClean="0"/>
              <a:t>= 1,570 кг·52,142 = 81,86294</a:t>
            </a:r>
            <a:r>
              <a:rPr lang="uk-UA" u="sng" smtClean="0"/>
              <a:t>≈ 82 кг</a:t>
            </a:r>
            <a:endParaRPr lang="ru-RU" smtClean="0"/>
          </a:p>
          <a:p>
            <a:endParaRPr lang="ru-RU"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Заголовок 1"/>
          <p:cNvSpPr>
            <a:spLocks noGrp="1"/>
          </p:cNvSpPr>
          <p:nvPr>
            <p:ph type="title"/>
          </p:nvPr>
        </p:nvSpPr>
        <p:spPr/>
        <p:txBody>
          <a:bodyPr/>
          <a:lstStyle/>
          <a:p>
            <a:r>
              <a:rPr lang="uk-UA" smtClean="0"/>
              <a:t>Крок №2</a:t>
            </a:r>
            <a:endParaRPr lang="ru-RU" smtClean="0"/>
          </a:p>
        </p:txBody>
      </p:sp>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1037" t="-2426" r="-148"/>
            </a:stretch>
          </a:blipFill>
        </p:spPr>
        <p:txBody>
          <a:bodyPr rtlCol="0">
            <a:normAutofit/>
          </a:bodyPr>
          <a:lstStyle/>
          <a:p>
            <a:pPr fontAlgn="auto">
              <a:spcAft>
                <a:spcPts val="0"/>
              </a:spcAft>
              <a:buFont typeface="Arial" pitchFamily="34" charset="0"/>
              <a:buChar char="•"/>
              <a:defRPr/>
            </a:pPr>
            <a:r>
              <a:rPr lang="ru-RU">
                <a:noFill/>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1"/>
          <p:cNvSpPr>
            <a:spLocks noGrp="1"/>
          </p:cNvSpPr>
          <p:nvPr>
            <p:ph type="title"/>
          </p:nvPr>
        </p:nvSpPr>
        <p:spPr/>
        <p:txBody>
          <a:bodyPr/>
          <a:lstStyle/>
          <a:p>
            <a:r>
              <a:rPr lang="uk-UA" smtClean="0"/>
              <a:t>Крок №3</a:t>
            </a:r>
            <a:endParaRPr lang="ru-RU" smtClean="0"/>
          </a:p>
        </p:txBody>
      </p:sp>
      <p:sp>
        <p:nvSpPr>
          <p:cNvPr id="3" name="Объект 2"/>
          <p:cNvSpPr>
            <a:spLocks noGrp="1"/>
          </p:cNvSpPr>
          <p:nvPr>
            <p:ph idx="1"/>
          </p:nvPr>
        </p:nvSpPr>
        <p:spPr/>
        <p:txBody>
          <a:bodyPr rtlCol="0">
            <a:normAutofit/>
          </a:bodyPr>
          <a:lstStyle/>
          <a:p>
            <a:pPr fontAlgn="auto">
              <a:spcAft>
                <a:spcPts val="0"/>
              </a:spcAft>
              <a:buFont typeface="Arial" pitchFamily="34" charset="0"/>
              <a:buChar char="•"/>
              <a:defRPr/>
            </a:pPr>
            <a:r>
              <a:rPr lang="uk-UA" dirty="0" smtClean="0"/>
              <a:t>Підрахувати кошти, які можна було б отримати, якщо здати ці 22140 кг пластикових пляшок, каністр тощо на пункт збору.</a:t>
            </a:r>
            <a:endParaRPr lang="ru-RU" dirty="0" smtClean="0"/>
          </a:p>
          <a:p>
            <a:pPr fontAlgn="auto">
              <a:spcAft>
                <a:spcPts val="0"/>
              </a:spcAft>
              <a:buFont typeface="Arial" pitchFamily="34" charset="0"/>
              <a:buChar char="•"/>
              <a:defRPr/>
            </a:pPr>
            <a:r>
              <a:rPr lang="uk-UA" b="1" dirty="0" smtClean="0"/>
              <a:t>Отримали</a:t>
            </a:r>
          </a:p>
          <a:p>
            <a:pPr marL="0" indent="0" fontAlgn="auto">
              <a:spcAft>
                <a:spcPts val="0"/>
              </a:spcAft>
              <a:buFont typeface="Arial" pitchFamily="34" charset="0"/>
              <a:buNone/>
              <a:defRPr/>
            </a:pPr>
            <a:r>
              <a:rPr lang="en-US" dirty="0" smtClean="0"/>
              <a:t>N</a:t>
            </a:r>
            <a:r>
              <a:rPr lang="ru-RU" dirty="0" smtClean="0"/>
              <a:t> = 22140 кг· 6 </a:t>
            </a:r>
            <a:r>
              <a:rPr lang="ru-RU" dirty="0" err="1" smtClean="0"/>
              <a:t>грн</a:t>
            </a:r>
            <a:r>
              <a:rPr lang="ru-RU" dirty="0" smtClean="0"/>
              <a:t> = </a:t>
            </a:r>
            <a:r>
              <a:rPr lang="uk-UA" b="1" u="sng" dirty="0" smtClean="0"/>
              <a:t>132840 грн</a:t>
            </a:r>
            <a:endParaRPr lang="ru-RU" dirty="0" smtClean="0"/>
          </a:p>
          <a:p>
            <a:pPr fontAlgn="auto">
              <a:spcAft>
                <a:spcPts val="0"/>
              </a:spcAft>
              <a:buFont typeface="Arial" pitchFamily="34" charset="0"/>
              <a:buChar char="•"/>
              <a:defRPr/>
            </a:pP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p:txBody>
          <a:bodyPr/>
          <a:lstStyle/>
          <a:p>
            <a:r>
              <a:rPr lang="uk-UA" smtClean="0"/>
              <a:t>Крок №4</a:t>
            </a:r>
            <a:endParaRPr lang="ru-RU" smtClean="0"/>
          </a:p>
        </p:txBody>
      </p:sp>
      <p:pic>
        <p:nvPicPr>
          <p:cNvPr id="20482" name="Объект 3" descr="в пр"/>
          <p:cNvPicPr>
            <a:picLocks noGrp="1"/>
          </p:cNvPicPr>
          <p:nvPr>
            <p:ph idx="1"/>
          </p:nvPr>
        </p:nvPicPr>
        <p:blipFill>
          <a:blip r:embed="rId2"/>
          <a:srcRect/>
          <a:stretch>
            <a:fillRect/>
          </a:stretch>
        </p:blipFill>
        <p:spPr>
          <a:xfrm>
            <a:off x="2124075" y="1196975"/>
            <a:ext cx="5111750" cy="3887788"/>
          </a:xfrm>
        </p:spPr>
      </p:pic>
      <p:sp>
        <p:nvSpPr>
          <p:cNvPr id="20483" name="TextBox 6"/>
          <p:cNvSpPr txBox="1">
            <a:spLocks noChangeArrowheads="1"/>
          </p:cNvSpPr>
          <p:nvPr/>
        </p:nvSpPr>
        <p:spPr bwMode="auto">
          <a:xfrm>
            <a:off x="1403350" y="5702300"/>
            <a:ext cx="6408738" cy="830263"/>
          </a:xfrm>
          <a:prstGeom prst="rect">
            <a:avLst/>
          </a:prstGeom>
          <a:noFill/>
          <a:ln w="9525">
            <a:noFill/>
            <a:miter lim="800000"/>
            <a:headEnd/>
            <a:tailEnd/>
          </a:ln>
        </p:spPr>
        <p:txBody>
          <a:bodyPr>
            <a:spAutoFit/>
          </a:bodyPr>
          <a:lstStyle/>
          <a:p>
            <a:r>
              <a:rPr lang="en-US" sz="4400">
                <a:latin typeface="Calibri" pitchFamily="34" charset="0"/>
              </a:rPr>
              <a:t>n</a:t>
            </a:r>
            <a:r>
              <a:rPr lang="uk-UA" sz="4400">
                <a:latin typeface="Calibri" pitchFamily="34" charset="0"/>
              </a:rPr>
              <a:t>= </a:t>
            </a:r>
            <a:r>
              <a:rPr lang="uk-UA" sz="4800" b="1" u="sng">
                <a:latin typeface="Calibri" pitchFamily="34" charset="0"/>
              </a:rPr>
              <a:t>117741,43 грн</a:t>
            </a:r>
            <a:endParaRPr lang="ru-RU" sz="480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Заголовок 1"/>
          <p:cNvSpPr>
            <a:spLocks noGrp="1"/>
          </p:cNvSpPr>
          <p:nvPr>
            <p:ph type="title"/>
          </p:nvPr>
        </p:nvSpPr>
        <p:spPr/>
        <p:txBody>
          <a:bodyPr/>
          <a:lstStyle/>
          <a:p>
            <a:r>
              <a:rPr lang="uk-UA" smtClean="0"/>
              <a:t>Висновок з Кроку №4</a:t>
            </a:r>
            <a:endParaRPr lang="ru-RU" smtClean="0"/>
          </a:p>
        </p:txBody>
      </p:sp>
      <p:sp>
        <p:nvSpPr>
          <p:cNvPr id="21506" name="Объект 2"/>
          <p:cNvSpPr>
            <a:spLocks noGrp="1"/>
          </p:cNvSpPr>
          <p:nvPr>
            <p:ph idx="1"/>
          </p:nvPr>
        </p:nvSpPr>
        <p:spPr/>
        <p:txBody>
          <a:bodyPr/>
          <a:lstStyle/>
          <a:p>
            <a:r>
              <a:rPr lang="uk-UA" b="1" smtClean="0"/>
              <a:t>отримані мною дані (</a:t>
            </a:r>
            <a:r>
              <a:rPr lang="en-US" b="1" smtClean="0"/>
              <a:t>N</a:t>
            </a:r>
            <a:r>
              <a:rPr lang="uk-UA" b="1" smtClean="0"/>
              <a:t> = 132840 грн ; </a:t>
            </a:r>
            <a:r>
              <a:rPr lang="en-US" b="1" smtClean="0"/>
              <a:t>n</a:t>
            </a:r>
            <a:r>
              <a:rPr lang="uk-UA" b="1" smtClean="0"/>
              <a:t> = 117741,43 грн) говорять самі за себе, а саме , якщо 15 мікрорайон мого селища цілий рік буде сортувати пластикові пляшки та здавати на пукти збору, то отриманих коштів буде достатньо для придбання мешканцями самостійно пластикових труб для заміни водогону холодної води.</a:t>
            </a:r>
            <a:endParaRPr lang="ru-RU" b="1" smtClean="0"/>
          </a:p>
          <a:p>
            <a:endParaRPr lang="ru-RU"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p:txBody>
          <a:bodyPr/>
          <a:lstStyle/>
          <a:p>
            <a:r>
              <a:rPr lang="uk-UA" smtClean="0"/>
              <a:t>Крок №5</a:t>
            </a:r>
            <a:endParaRPr lang="ru-RU" smtClean="0"/>
          </a:p>
        </p:txBody>
      </p:sp>
      <p:sp>
        <p:nvSpPr>
          <p:cNvPr id="3" name="Объект 2"/>
          <p:cNvSpPr>
            <a:spLocks noGrp="1" noRot="1" noChangeAspect="1" noMove="1" noResize="1" noEditPoints="1" noAdjustHandles="1" noChangeArrowheads="1" noChangeShapeType="1" noTextEdit="1"/>
          </p:cNvSpPr>
          <p:nvPr>
            <p:ph idx="1"/>
          </p:nvPr>
        </p:nvSpPr>
        <p:spPr>
          <a:blipFill rotWithShape="1">
            <a:blip r:embed="rId2"/>
            <a:stretch>
              <a:fillRect l="-1852" t="-1752"/>
            </a:stretch>
          </a:blipFill>
        </p:spPr>
        <p:txBody>
          <a:bodyPr rtlCol="0">
            <a:normAutofit/>
          </a:bodyPr>
          <a:lstStyle/>
          <a:p>
            <a:pPr fontAlgn="auto">
              <a:spcAft>
                <a:spcPts val="0"/>
              </a:spcAft>
              <a:buFont typeface="Arial" pitchFamily="34" charset="0"/>
              <a:buChar char="•"/>
              <a:defRPr/>
            </a:pPr>
            <a:r>
              <a:rPr lang="ru-RU">
                <a:noFill/>
              </a:rPr>
              <a:t> </a:t>
            </a:r>
          </a:p>
        </p:txBody>
      </p:sp>
      <p:cxnSp>
        <p:nvCxnSpPr>
          <p:cNvPr id="5" name="Прямая соединительная линия 4"/>
          <p:cNvCxnSpPr/>
          <p:nvPr/>
        </p:nvCxnSpPr>
        <p:spPr>
          <a:xfrm>
            <a:off x="539750" y="4652963"/>
            <a:ext cx="34559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Прямая соединительная линия 6"/>
          <p:cNvCxnSpPr/>
          <p:nvPr/>
        </p:nvCxnSpPr>
        <p:spPr>
          <a:xfrm>
            <a:off x="3995738" y="1628775"/>
            <a:ext cx="0" cy="381635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a:spLocks noRot="1" noChangeAspect="1" noMove="1" noResize="1" noEditPoints="1" noAdjustHandles="1" noChangeArrowheads="1" noChangeShapeType="1" noTextEdit="1"/>
          </p:cNvSpPr>
          <p:nvPr/>
        </p:nvSpPr>
        <p:spPr>
          <a:xfrm>
            <a:off x="510306" y="5069204"/>
            <a:ext cx="3024336" cy="584775"/>
          </a:xfrm>
          <a:prstGeom prst="rect">
            <a:avLst/>
          </a:prstGeom>
          <a:blipFill rotWithShape="1">
            <a:blip r:embed="rId3"/>
            <a:stretch>
              <a:fillRect t="-12632" b="-35789"/>
            </a:stretch>
          </a:blipFill>
        </p:spPr>
        <p:txBody>
          <a:bodyPr/>
          <a:lstStyle/>
          <a:p>
            <a:pPr fontAlgn="auto">
              <a:spcBef>
                <a:spcPts val="0"/>
              </a:spcBef>
              <a:spcAft>
                <a:spcPts val="0"/>
              </a:spcAft>
              <a:defRPr/>
            </a:pPr>
            <a:r>
              <a:rPr lang="ru-RU">
                <a:noFill/>
                <a:latin typeface="+mn-lt"/>
                <a:cs typeface="+mn-cs"/>
              </a:rPr>
              <a:t> </a:t>
            </a:r>
          </a:p>
        </p:txBody>
      </p:sp>
      <p:sp>
        <p:nvSpPr>
          <p:cNvPr id="10" name="TextBox 9"/>
          <p:cNvSpPr txBox="1">
            <a:spLocks noRot="1" noChangeAspect="1" noMove="1" noResize="1" noEditPoints="1" noAdjustHandles="1" noChangeArrowheads="1" noChangeShapeType="1" noTextEdit="1"/>
          </p:cNvSpPr>
          <p:nvPr/>
        </p:nvSpPr>
        <p:spPr>
          <a:xfrm>
            <a:off x="4283968" y="1916832"/>
            <a:ext cx="4680520" cy="4545090"/>
          </a:xfrm>
          <a:prstGeom prst="rect">
            <a:avLst/>
          </a:prstGeom>
          <a:blipFill rotWithShape="1">
            <a:blip r:embed="rId4"/>
            <a:stretch>
              <a:fillRect l="-2083" t="-938"/>
            </a:stretch>
          </a:blipFill>
        </p:spPr>
        <p:txBody>
          <a:bodyPr/>
          <a:lstStyle/>
          <a:p>
            <a:pPr fontAlgn="auto">
              <a:spcBef>
                <a:spcPts val="0"/>
              </a:spcBef>
              <a:spcAft>
                <a:spcPts val="0"/>
              </a:spcAft>
              <a:defRPr/>
            </a:pPr>
            <a:r>
              <a:rPr lang="ru-RU">
                <a:noFill/>
                <a:latin typeface="+mn-lt"/>
                <a:cs typeface="+mn-cs"/>
              </a:rPr>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Заголовок 1"/>
          <p:cNvSpPr>
            <a:spLocks noGrp="1"/>
          </p:cNvSpPr>
          <p:nvPr>
            <p:ph type="title"/>
          </p:nvPr>
        </p:nvSpPr>
        <p:spPr/>
        <p:txBody>
          <a:bodyPr/>
          <a:lstStyle/>
          <a:p>
            <a:r>
              <a:rPr lang="uk-UA" smtClean="0"/>
              <a:t>Висновок з Кроку №5</a:t>
            </a:r>
            <a:endParaRPr lang="ru-RU" smtClean="0"/>
          </a:p>
        </p:txBody>
      </p:sp>
      <p:sp>
        <p:nvSpPr>
          <p:cNvPr id="23554" name="Объект 2"/>
          <p:cNvSpPr>
            <a:spLocks noGrp="1"/>
          </p:cNvSpPr>
          <p:nvPr>
            <p:ph idx="1"/>
          </p:nvPr>
        </p:nvSpPr>
        <p:spPr/>
        <p:txBody>
          <a:bodyPr/>
          <a:lstStyle/>
          <a:p>
            <a:r>
              <a:rPr lang="uk-UA" b="1" smtClean="0"/>
              <a:t>дана задача показала, що стільки ж сухих дров можна заощадити. А це ж дуже значна економія!</a:t>
            </a:r>
            <a:endParaRPr lang="ru-RU" b="1" smtClean="0"/>
          </a:p>
          <a:p>
            <a:endParaRPr lang="ru-RU"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240</Words>
  <Application>Microsoft Office PowerPoint</Application>
  <PresentationFormat>Экран (4:3)</PresentationFormat>
  <Paragraphs>35</Paragraphs>
  <Slides>15</Slides>
  <Notes>0</Notes>
  <HiddenSlides>0</HiddenSlides>
  <MMClips>0</MMClips>
  <ScaleCrop>false</ScaleCrop>
  <HeadingPairs>
    <vt:vector size="6" baseType="variant">
      <vt:variant>
        <vt:lpstr>Использованные шрифты</vt:lpstr>
      </vt:variant>
      <vt:variant>
        <vt:i4>3</vt:i4>
      </vt:variant>
      <vt:variant>
        <vt:lpstr>Шаблон оформления</vt:lpstr>
      </vt:variant>
      <vt:variant>
        <vt:i4>1</vt:i4>
      </vt:variant>
      <vt:variant>
        <vt:lpstr>Заголовки слайдов</vt:lpstr>
      </vt:variant>
      <vt:variant>
        <vt:i4>15</vt:i4>
      </vt:variant>
    </vt:vector>
  </HeadingPairs>
  <TitlesOfParts>
    <vt:vector size="19" baseType="lpstr">
      <vt:lpstr>Calibri</vt:lpstr>
      <vt:lpstr>Arial</vt:lpstr>
      <vt:lpstr>Times New Roman</vt:lpstr>
      <vt:lpstr>Тема Office</vt:lpstr>
      <vt:lpstr>ПОГЛЯД ФІЗИКІВ НА СУЧАСНІ ПРОБЛЕМИ ЦИВІЛІЗАЦІЇ </vt:lpstr>
      <vt:lpstr>В даний час Україна потопає в смітниках. Деякі смітити починають вже на сходовій клітці. Довго так тривати не може, нам потрібні чисті міста! </vt:lpstr>
      <vt:lpstr>ПРАКТИЧНА ЧАСТИНА І Розділ 1 Маса використаного пластикового сміття сім’ї Золотко за тиждень  </vt:lpstr>
      <vt:lpstr>Крок №2</vt:lpstr>
      <vt:lpstr>Крок №3</vt:lpstr>
      <vt:lpstr>Крок №4</vt:lpstr>
      <vt:lpstr>Висновок з Кроку №4</vt:lpstr>
      <vt:lpstr>Крок №5</vt:lpstr>
      <vt:lpstr>Висновок з Кроку №5</vt:lpstr>
      <vt:lpstr>Крок №6</vt:lpstr>
      <vt:lpstr>Загальний висновок із зроблених кроків</vt:lpstr>
      <vt:lpstr>Розділ 2 </vt:lpstr>
      <vt:lpstr>РОЗДІЛ 3  ПРАКТИЧНА ЧАСТИНА  ІІ  ДОСЛІДЖЕННЯ СМІТТЄВИХ ПОЛІГОНІВ, СТВОРЕНИХ ВДОМА</vt:lpstr>
      <vt:lpstr>Висновки</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ПОГЛЯД ФІЗИКІВ НА СУЧАСНІ ПРОБЛЕМИ ЦИВІЛІЗАЦІЇ</dc:title>
  <dc:creator>Illia</dc:creator>
  <cp:lastModifiedBy>User</cp:lastModifiedBy>
  <cp:revision>8</cp:revision>
  <dcterms:created xsi:type="dcterms:W3CDTF">2019-01-27T10:23:31Z</dcterms:created>
  <dcterms:modified xsi:type="dcterms:W3CDTF">2019-04-04T12:51:30Z</dcterms:modified>
</cp:coreProperties>
</file>