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67" r:id="rId4"/>
    <p:sldId id="260" r:id="rId5"/>
    <p:sldId id="261" r:id="rId6"/>
    <p:sldId id="264" r:id="rId7"/>
    <p:sldId id="271" r:id="rId8"/>
    <p:sldId id="268" r:id="rId9"/>
    <p:sldId id="265" r:id="rId10"/>
    <p:sldId id="263" r:id="rId11"/>
    <p:sldId id="273" r:id="rId12"/>
    <p:sldId id="270" r:id="rId13"/>
    <p:sldId id="272" r:id="rId14"/>
    <p:sldId id="274" r:id="rId15"/>
    <p:sldId id="26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18" d="100"/>
          <a:sy n="118" d="100"/>
        </p:scale>
        <p:origin x="-1434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C8A670-7133-42EB-8309-74A2451B237D}" type="doc">
      <dgm:prSet loTypeId="urn:microsoft.com/office/officeart/2005/8/layout/vList5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5D176F06-14BE-4B1A-90C8-8D2D2BC7274C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ІСТОРИЧНИЙ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4C8648A-1B99-4399-A7E4-E1DCF3E01D92}" type="parTrans" cxnId="{63F7BE47-20C9-4DC6-BFCC-1F10532F20E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C63B989-5526-4586-B408-F1D16761906E}" type="sibTrans" cxnId="{63F7BE47-20C9-4DC6-BFCC-1F10532F20E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960A8F5-FB21-4321-973E-D9C14D851BC0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пізнання конкретної історії роду; </a:t>
          </a:r>
          <a:endParaRPr lang="ru-RU" sz="18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7BCD3E-D138-4922-82F6-B75F7D9A8FF3}" type="parTrans" cxnId="{7FA4BF46-14D5-423C-A583-9697BD19ECC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7F7ABC6-44B3-453D-9674-5C04DA880332}" type="sibTrans" cxnId="{7FA4BF46-14D5-423C-A583-9697BD19ECC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2083EF1-3C76-4BA3-9E15-049E9BA3DC5D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БІОГРАФІЧНИЙ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FF328C-0890-42D7-8E4A-C6B8013827E5}" type="parTrans" cxnId="{BB6635C4-EB7C-46FC-9189-3D28B52836A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43327F8-CBE2-4346-8275-2166927068FF}" type="sibTrans" cxnId="{BB6635C4-EB7C-46FC-9189-3D28B52836A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E971F57-A18E-4E6E-B4EE-914AB02610C0}">
      <dgm:prSet phldrT="[Текст]" custT="1"/>
      <dgm:spPr/>
      <dgm:t>
        <a:bodyPr/>
        <a:lstStyle/>
        <a:p>
          <a:r>
            <a:rPr lang="uk-UA" sz="1800" b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бесіда,опитування; </a:t>
          </a:r>
          <a:endParaRPr lang="ru-RU" sz="1800" b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EA4E1C-019C-4236-A3EC-6650010FC974}" type="parTrans" cxnId="{C2A93C51-428E-405C-A4BE-B351BAF0A4E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1D28DD5-DAD1-4893-B21F-886E4DFDEC66}" type="sibTrans" cxnId="{C2A93C51-428E-405C-A4BE-B351BAF0A4E4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2E8B67B-C561-463B-BC88-2A5CBB9DBB36}">
      <dgm:prSet phldrT="[Текст]" custT="1"/>
      <dgm:spPr/>
      <dgm:t>
        <a:bodyPr/>
        <a:lstStyle/>
        <a:p>
          <a:r>
            <a:rPr lang="uk-UA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ГЕНЕАЛОГІЧНИЙ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D3112E-7FFE-4E1C-90E3-BF1686ABF72F}" type="parTrans" cxnId="{EEDA1AA2-A369-476D-AFB3-FCB2FC6ECA1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4780B082-334C-40B8-B67E-54559FEDCE1F}" type="sibTrans" cxnId="{EEDA1AA2-A369-476D-AFB3-FCB2FC6ECA1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34095D7-3CEF-441E-8602-C0D740945F82}">
      <dgm:prSet phldrT="[Текст]" custT="1"/>
      <dgm:spPr/>
      <dgm:t>
        <a:bodyPr/>
        <a:lstStyle/>
        <a:p>
          <a:r>
            <a:rPr lang="uk-UA" sz="1800" u="none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метод реконструкції сім’ї; </a:t>
          </a:r>
          <a:endParaRPr lang="ru-RU" sz="1800" u="none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17461C-08ED-4033-9FC0-9E1E0E2D5A88}" type="parTrans" cxnId="{1837DE21-1D93-4EF4-9162-479F06FA3E4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83794E1-D71D-4204-B2E6-B586630C23CB}" type="sibTrans" cxnId="{1837DE21-1D93-4EF4-9162-479F06FA3E4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04AB9EF-8FE0-4A02-A8B1-EAB34FC2496E}">
      <dgm:prSet phldrT="[Текст]" custT="1"/>
      <dgm:spPr/>
      <dgm:t>
        <a:bodyPr/>
        <a:lstStyle/>
        <a:p>
          <a:r>
            <a:rPr lang="uk-UA" sz="1800" b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спогади родичів і близьких людей;</a:t>
          </a:r>
          <a:endParaRPr lang="ru-RU" sz="1800" b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419069-F21D-40A7-8D56-FEB0EA2FE9E2}" type="parTrans" cxnId="{8FFCF0ED-9230-490B-A6D1-D26CE19E103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E8B31AC-3B02-4FC8-A872-0106B4BEF3B8}" type="sibTrans" cxnId="{8FFCF0ED-9230-490B-A6D1-D26CE19E103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A274754-01B8-4B34-B4C3-A117A47F3202}">
      <dgm:prSet phldrT="[Текст]" custT="1"/>
      <dgm:spPr/>
      <dgm:t>
        <a:bodyPr/>
        <a:lstStyle/>
        <a:p>
          <a:r>
            <a:rPr lang="uk-UA" sz="1800" b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збір документальних даних про родину.</a:t>
          </a:r>
          <a:endParaRPr lang="ru-RU" sz="1800" b="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EDE4B1-8BF6-459E-871E-2F1683FF1A1C}" type="parTrans" cxnId="{38E20C5A-68D8-4FD0-A9A3-3320C3FC838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1C810980-9463-4C0D-A62B-6DE918B59152}" type="sibTrans" cxnId="{38E20C5A-68D8-4FD0-A9A3-3320C3FC838C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57A966B-9949-4C9E-8682-14E4C7F65618}">
      <dgm:prSet phldrT="[Текст]" custT="1"/>
      <dgm:spPr/>
      <dgm:t>
        <a:bodyPr/>
        <a:lstStyle/>
        <a:p>
          <a:r>
            <a:rPr lang="uk-UA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відокремлення фактів, історичних даних про рід від міфологізації, легенд тощо.</a:t>
          </a:r>
          <a:endParaRPr lang="ru-RU" sz="18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481101B-5E1E-4FD5-A6A3-A7FBF8B116A5}" type="parTrans" cxnId="{C159C876-5C86-47E4-A428-971619AAEAF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E93819C9-B948-4491-B316-A923605CE0F7}" type="sibTrans" cxnId="{C159C876-5C86-47E4-A428-971619AAEAF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CB9CC361-A939-482E-A8C8-56038E35176D}">
      <dgm:prSet phldrT="[Текст]" custT="1"/>
      <dgm:spPr/>
      <dgm:t>
        <a:bodyPr/>
        <a:lstStyle/>
        <a:p>
          <a:r>
            <a:rPr lang="uk-UA" sz="1800" u="none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метод соціально-культурних трансмісій (передача набутого досвіду, фахових традицій від одного покоління до іншого);</a:t>
          </a:r>
          <a:endParaRPr lang="ru-RU" sz="1800" u="none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5C5E033-834D-4A59-B4BB-C0B4FE0A3335}" type="parTrans" cxnId="{304B32EA-F985-44C1-8BBD-B5F9897C958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9C66C41-5FEE-477A-AC6A-EEE22C82CCBB}" type="sibTrans" cxnId="{304B32EA-F985-44C1-8BBD-B5F9897C958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8F52EF2-D27E-4C62-A832-789F0CA2798C}">
      <dgm:prSet phldrT="[Текст]" custT="1"/>
      <dgm:spPr/>
      <dgm:t>
        <a:bodyPr/>
        <a:lstStyle/>
        <a:p>
          <a:r>
            <a:rPr lang="uk-UA" sz="1800" b="1" u="none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МЕТОД  АНАЛІЗУ</a:t>
          </a:r>
          <a:endParaRPr lang="ru-RU" sz="1800" b="1" u="none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C208685-FDEB-48C1-B030-E80550EF1984}" type="parTrans" cxnId="{39329BB0-3616-40CB-8FBB-945A7B27C9D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4A583BB-C47B-4E49-83C9-99067A427EC3}" type="sibTrans" cxnId="{39329BB0-3616-40CB-8FBB-945A7B27C9D5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E5594F7-E02C-4318-954F-20AC91894D1B}">
      <dgm:prSet phldrT="[Текст]" custT="1"/>
      <dgm:spPr/>
      <dgm:t>
        <a:bodyPr/>
        <a:lstStyle/>
        <a:p>
          <a:r>
            <a:rPr lang="uk-UA" sz="1800" u="none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аналіз життєвого шляху сім’ї.</a:t>
          </a:r>
          <a:r>
            <a:rPr lang="uk-UA" sz="2900" u="none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2900" u="none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C0147F-B956-4108-8DB3-C397CC7026C5}" type="parTrans" cxnId="{F51B1DB4-B309-4153-B3C4-93C62E7C499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E8B3DF0-558A-4CF3-B37D-BE21B5545E52}" type="sibTrans" cxnId="{F51B1DB4-B309-4153-B3C4-93C62E7C4990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0A488BA-DA1D-4A4E-AA45-0339EB4FD2CC}">
      <dgm:prSet phldrT="[Текст]" custT="1"/>
      <dgm:spPr/>
      <dgm:t>
        <a:bodyPr/>
        <a:lstStyle/>
        <a:p>
          <a:r>
            <a:rPr lang="uk-UA" sz="1800" u="none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складання  «родовідного дерева» (таблиці)</a:t>
          </a:r>
          <a:endParaRPr lang="ru-RU" sz="1800" u="none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C8CA6D4-92B7-4680-9890-AE1275DA30EE}" type="parTrans" cxnId="{018ACAF6-3E16-40D6-A4B5-28D9FE6422D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16F9A23-261A-4999-8F20-39999B8A139E}" type="sibTrans" cxnId="{018ACAF6-3E16-40D6-A4B5-28D9FE6422D1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A5EEEC71-6007-4BA9-ADCE-EAAC972EB360}" type="pres">
      <dgm:prSet presAssocID="{CBC8A670-7133-42EB-8309-74A2451B237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5DB4B8-20C5-400B-A074-5AA27942716D}" type="pres">
      <dgm:prSet presAssocID="{5D176F06-14BE-4B1A-90C8-8D2D2BC7274C}" presName="linNode" presStyleCnt="0"/>
      <dgm:spPr/>
    </dgm:pt>
    <dgm:pt modelId="{005F0B83-C719-49E8-B847-9314FB3DD056}" type="pres">
      <dgm:prSet presAssocID="{5D176F06-14BE-4B1A-90C8-8D2D2BC7274C}" presName="parentText" presStyleLbl="node1" presStyleIdx="0" presStyleCnt="4" custScaleY="4458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8D2047-BB3A-470D-B91C-5EA283F6AEF6}" type="pres">
      <dgm:prSet presAssocID="{5D176F06-14BE-4B1A-90C8-8D2D2BC7274C}" presName="descendantText" presStyleLbl="alignAccFollowNode1" presStyleIdx="0" presStyleCnt="4" custScaleY="556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73CCC0-84DC-4FC9-9372-6B098D61D58A}" type="pres">
      <dgm:prSet presAssocID="{9C63B989-5526-4586-B408-F1D16761906E}" presName="sp" presStyleCnt="0"/>
      <dgm:spPr/>
    </dgm:pt>
    <dgm:pt modelId="{0E943391-0006-41BE-B97A-87A804FBC952}" type="pres">
      <dgm:prSet presAssocID="{E2083EF1-3C76-4BA3-9E15-049E9BA3DC5D}" presName="linNode" presStyleCnt="0"/>
      <dgm:spPr/>
    </dgm:pt>
    <dgm:pt modelId="{74120E2E-1FFB-4220-AC72-8EA0F37FFA9D}" type="pres">
      <dgm:prSet presAssocID="{E2083EF1-3C76-4BA3-9E15-049E9BA3DC5D}" presName="parentText" presStyleLbl="node1" presStyleIdx="1" presStyleCnt="4" custScaleY="433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C183F-6F6C-4346-AF3B-E31D842902D1}" type="pres">
      <dgm:prSet presAssocID="{E2083EF1-3C76-4BA3-9E15-049E9BA3DC5D}" presName="descendantText" presStyleLbl="alignAccFollowNode1" presStyleIdx="1" presStyleCnt="4" custScaleY="41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ED23EC-09D7-4FB4-909D-E9A8A033D86F}" type="pres">
      <dgm:prSet presAssocID="{843327F8-CBE2-4346-8275-2166927068FF}" presName="sp" presStyleCnt="0"/>
      <dgm:spPr/>
    </dgm:pt>
    <dgm:pt modelId="{1C9B80B0-FCD1-43A5-9314-BF263BE7210A}" type="pres">
      <dgm:prSet presAssocID="{42E8B67B-C561-463B-BC88-2A5CBB9DBB36}" presName="linNode" presStyleCnt="0"/>
      <dgm:spPr/>
    </dgm:pt>
    <dgm:pt modelId="{2334CE03-7756-46C2-88FE-ED01162CAA98}" type="pres">
      <dgm:prSet presAssocID="{42E8B67B-C561-463B-BC88-2A5CBB9DBB36}" presName="parentText" presStyleLbl="node1" presStyleIdx="2" presStyleCnt="4" custScaleY="450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B73965-3A1A-4B1C-852C-2DF019B4A3A4}" type="pres">
      <dgm:prSet presAssocID="{42E8B67B-C561-463B-BC88-2A5CBB9DBB36}" presName="descendantText" presStyleLbl="alignAccFollowNode1" presStyleIdx="2" presStyleCnt="4" custScaleY="65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DAE16A-6F62-423B-A9C3-8BFD6D7BA6C1}" type="pres">
      <dgm:prSet presAssocID="{4780B082-334C-40B8-B67E-54559FEDCE1F}" presName="sp" presStyleCnt="0"/>
      <dgm:spPr/>
    </dgm:pt>
    <dgm:pt modelId="{3A544375-CED9-4E8C-954E-6C7D583D2DBB}" type="pres">
      <dgm:prSet presAssocID="{78F52EF2-D27E-4C62-A832-789F0CA2798C}" presName="linNode" presStyleCnt="0"/>
      <dgm:spPr/>
    </dgm:pt>
    <dgm:pt modelId="{C924D9A8-3BFC-44C8-9F3A-A51890210881}" type="pres">
      <dgm:prSet presAssocID="{78F52EF2-D27E-4C62-A832-789F0CA2798C}" presName="parentText" presStyleLbl="node1" presStyleIdx="3" presStyleCnt="4" custScaleY="42174" custLinFactNeighborY="-23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5CB186-D41B-423B-B252-89D9C6D3E199}" type="pres">
      <dgm:prSet presAssocID="{78F52EF2-D27E-4C62-A832-789F0CA2798C}" presName="descendantText" presStyleLbl="alignAccFollowNode1" presStyleIdx="3" presStyleCnt="4" custScaleY="405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59C876-5C86-47E4-A428-971619AAEAFB}" srcId="{5D176F06-14BE-4B1A-90C8-8D2D2BC7274C}" destId="{D57A966B-9949-4C9E-8682-14E4C7F65618}" srcOrd="1" destOrd="0" parTransId="{0481101B-5E1E-4FD5-A6A3-A7FBF8B116A5}" sibTransId="{E93819C9-B948-4491-B316-A923605CE0F7}"/>
    <dgm:cxn modelId="{63F7BE47-20C9-4DC6-BFCC-1F10532F20E6}" srcId="{CBC8A670-7133-42EB-8309-74A2451B237D}" destId="{5D176F06-14BE-4B1A-90C8-8D2D2BC7274C}" srcOrd="0" destOrd="0" parTransId="{54C8648A-1B99-4399-A7E4-E1DCF3E01D92}" sibTransId="{9C63B989-5526-4586-B408-F1D16761906E}"/>
    <dgm:cxn modelId="{DCBAB190-E87D-408A-AFBD-909E560BC5BA}" type="presOf" srcId="{5D176F06-14BE-4B1A-90C8-8D2D2BC7274C}" destId="{005F0B83-C719-49E8-B847-9314FB3DD056}" srcOrd="0" destOrd="0" presId="urn:microsoft.com/office/officeart/2005/8/layout/vList5"/>
    <dgm:cxn modelId="{38E20C5A-68D8-4FD0-A9A3-3320C3FC838C}" srcId="{E2083EF1-3C76-4BA3-9E15-049E9BA3DC5D}" destId="{8A274754-01B8-4B34-B4C3-A117A47F3202}" srcOrd="2" destOrd="0" parTransId="{20EDE4B1-8BF6-459E-871E-2F1683FF1A1C}" sibTransId="{1C810980-9463-4C0D-A62B-6DE918B59152}"/>
    <dgm:cxn modelId="{018ACAF6-3E16-40D6-A4B5-28D9FE6422D1}" srcId="{42E8B67B-C561-463B-BC88-2A5CBB9DBB36}" destId="{F0A488BA-DA1D-4A4E-AA45-0339EB4FD2CC}" srcOrd="2" destOrd="0" parTransId="{AC8CA6D4-92B7-4680-9890-AE1275DA30EE}" sibTransId="{616F9A23-261A-4999-8F20-39999B8A139E}"/>
    <dgm:cxn modelId="{39329BB0-3616-40CB-8FBB-945A7B27C9D5}" srcId="{CBC8A670-7133-42EB-8309-74A2451B237D}" destId="{78F52EF2-D27E-4C62-A832-789F0CA2798C}" srcOrd="3" destOrd="0" parTransId="{BC208685-FDEB-48C1-B030-E80550EF1984}" sibTransId="{74A583BB-C47B-4E49-83C9-99067A427EC3}"/>
    <dgm:cxn modelId="{94AD724B-898A-45DA-8FEA-5972B157BB02}" type="presOf" srcId="{E2083EF1-3C76-4BA3-9E15-049E9BA3DC5D}" destId="{74120E2E-1FFB-4220-AC72-8EA0F37FFA9D}" srcOrd="0" destOrd="0" presId="urn:microsoft.com/office/officeart/2005/8/layout/vList5"/>
    <dgm:cxn modelId="{4ADD8B40-F566-41FB-89D7-76A020344963}" type="presOf" srcId="{CBC8A670-7133-42EB-8309-74A2451B237D}" destId="{A5EEEC71-6007-4BA9-ADCE-EAAC972EB360}" srcOrd="0" destOrd="0" presId="urn:microsoft.com/office/officeart/2005/8/layout/vList5"/>
    <dgm:cxn modelId="{87EDCE8C-4558-4023-9694-4ABB76B6B33E}" type="presOf" srcId="{4960A8F5-FB21-4321-973E-D9C14D851BC0}" destId="{488D2047-BB3A-470D-B91C-5EA283F6AEF6}" srcOrd="0" destOrd="0" presId="urn:microsoft.com/office/officeart/2005/8/layout/vList5"/>
    <dgm:cxn modelId="{1837DE21-1D93-4EF4-9162-479F06FA3E40}" srcId="{42E8B67B-C561-463B-BC88-2A5CBB9DBB36}" destId="{C34095D7-3CEF-441E-8602-C0D740945F82}" srcOrd="0" destOrd="0" parTransId="{2117461C-08ED-4033-9FC0-9E1E0E2D5A88}" sibTransId="{B83794E1-D71D-4204-B2E6-B586630C23CB}"/>
    <dgm:cxn modelId="{BB6635C4-EB7C-46FC-9189-3D28B52836A0}" srcId="{CBC8A670-7133-42EB-8309-74A2451B237D}" destId="{E2083EF1-3C76-4BA3-9E15-049E9BA3DC5D}" srcOrd="1" destOrd="0" parTransId="{64FF328C-0890-42D7-8E4A-C6B8013827E5}" sibTransId="{843327F8-CBE2-4346-8275-2166927068FF}"/>
    <dgm:cxn modelId="{C2A93C51-428E-405C-A4BE-B351BAF0A4E4}" srcId="{E2083EF1-3C76-4BA3-9E15-049E9BA3DC5D}" destId="{2E971F57-A18E-4E6E-B4EE-914AB02610C0}" srcOrd="0" destOrd="0" parTransId="{2DEA4E1C-019C-4236-A3EC-6650010FC974}" sibTransId="{61D28DD5-DAD1-4893-B21F-886E4DFDEC66}"/>
    <dgm:cxn modelId="{304B32EA-F985-44C1-8BBD-B5F9897C9587}" srcId="{42E8B67B-C561-463B-BC88-2A5CBB9DBB36}" destId="{CB9CC361-A939-482E-A8C8-56038E35176D}" srcOrd="1" destOrd="0" parTransId="{F5C5E033-834D-4A59-B4BB-C0B4FE0A3335}" sibTransId="{99C66C41-5FEE-477A-AC6A-EEE22C82CCBB}"/>
    <dgm:cxn modelId="{CD8644FF-BAC7-43D5-9B61-E3582F2AE565}" type="presOf" srcId="{42E8B67B-C561-463B-BC88-2A5CBB9DBB36}" destId="{2334CE03-7756-46C2-88FE-ED01162CAA98}" srcOrd="0" destOrd="0" presId="urn:microsoft.com/office/officeart/2005/8/layout/vList5"/>
    <dgm:cxn modelId="{A167BB51-5317-4D6E-9E74-3C63B913CB19}" type="presOf" srcId="{C34095D7-3CEF-441E-8602-C0D740945F82}" destId="{0DB73965-3A1A-4B1C-852C-2DF019B4A3A4}" srcOrd="0" destOrd="0" presId="urn:microsoft.com/office/officeart/2005/8/layout/vList5"/>
    <dgm:cxn modelId="{B88407D6-77FF-483F-AF41-47A9178C88DA}" type="presOf" srcId="{D57A966B-9949-4C9E-8682-14E4C7F65618}" destId="{488D2047-BB3A-470D-B91C-5EA283F6AEF6}" srcOrd="0" destOrd="1" presId="urn:microsoft.com/office/officeart/2005/8/layout/vList5"/>
    <dgm:cxn modelId="{9BE7ABA8-0589-4E9D-AAAA-BEDC16329865}" type="presOf" srcId="{CB9CC361-A939-482E-A8C8-56038E35176D}" destId="{0DB73965-3A1A-4B1C-852C-2DF019B4A3A4}" srcOrd="0" destOrd="1" presId="urn:microsoft.com/office/officeart/2005/8/layout/vList5"/>
    <dgm:cxn modelId="{8FFCF0ED-9230-490B-A6D1-D26CE19E1031}" srcId="{E2083EF1-3C76-4BA3-9E15-049E9BA3DC5D}" destId="{504AB9EF-8FE0-4A02-A8B1-EAB34FC2496E}" srcOrd="1" destOrd="0" parTransId="{6E419069-F21D-40A7-8D56-FEB0EA2FE9E2}" sibTransId="{9E8B31AC-3B02-4FC8-A872-0106B4BEF3B8}"/>
    <dgm:cxn modelId="{D1A89CB5-15B0-4FBF-90BE-3D81F69B7E06}" type="presOf" srcId="{8A274754-01B8-4B34-B4C3-A117A47F3202}" destId="{0FCC183F-6F6C-4346-AF3B-E31D842902D1}" srcOrd="0" destOrd="2" presId="urn:microsoft.com/office/officeart/2005/8/layout/vList5"/>
    <dgm:cxn modelId="{7FA4BF46-14D5-423C-A583-9697BD19ECCF}" srcId="{5D176F06-14BE-4B1A-90C8-8D2D2BC7274C}" destId="{4960A8F5-FB21-4321-973E-D9C14D851BC0}" srcOrd="0" destOrd="0" parTransId="{207BCD3E-D138-4922-82F6-B75F7D9A8FF3}" sibTransId="{37F7ABC6-44B3-453D-9674-5C04DA880332}"/>
    <dgm:cxn modelId="{63B1CB00-EE56-42DC-ACEE-EBB1041D5B91}" type="presOf" srcId="{5E5594F7-E02C-4318-954F-20AC91894D1B}" destId="{AE5CB186-D41B-423B-B252-89D9C6D3E199}" srcOrd="0" destOrd="0" presId="urn:microsoft.com/office/officeart/2005/8/layout/vList5"/>
    <dgm:cxn modelId="{EEDA1AA2-A369-476D-AFB3-FCB2FC6ECA1B}" srcId="{CBC8A670-7133-42EB-8309-74A2451B237D}" destId="{42E8B67B-C561-463B-BC88-2A5CBB9DBB36}" srcOrd="2" destOrd="0" parTransId="{09D3112E-7FFE-4E1C-90E3-BF1686ABF72F}" sibTransId="{4780B082-334C-40B8-B67E-54559FEDCE1F}"/>
    <dgm:cxn modelId="{46D0E01A-878C-4220-A271-81F3B7FD2C26}" type="presOf" srcId="{504AB9EF-8FE0-4A02-A8B1-EAB34FC2496E}" destId="{0FCC183F-6F6C-4346-AF3B-E31D842902D1}" srcOrd="0" destOrd="1" presId="urn:microsoft.com/office/officeart/2005/8/layout/vList5"/>
    <dgm:cxn modelId="{F51B1DB4-B309-4153-B3C4-93C62E7C4990}" srcId="{78F52EF2-D27E-4C62-A832-789F0CA2798C}" destId="{5E5594F7-E02C-4318-954F-20AC91894D1B}" srcOrd="0" destOrd="0" parTransId="{0EC0147F-B956-4108-8DB3-C397CC7026C5}" sibTransId="{AE8B3DF0-558A-4CF3-B37D-BE21B5545E52}"/>
    <dgm:cxn modelId="{FBF7F735-0065-494F-838C-0EC34EFAB284}" type="presOf" srcId="{F0A488BA-DA1D-4A4E-AA45-0339EB4FD2CC}" destId="{0DB73965-3A1A-4B1C-852C-2DF019B4A3A4}" srcOrd="0" destOrd="2" presId="urn:microsoft.com/office/officeart/2005/8/layout/vList5"/>
    <dgm:cxn modelId="{8E4E3419-E54D-4050-912E-5A5960CE64C7}" type="presOf" srcId="{78F52EF2-D27E-4C62-A832-789F0CA2798C}" destId="{C924D9A8-3BFC-44C8-9F3A-A51890210881}" srcOrd="0" destOrd="0" presId="urn:microsoft.com/office/officeart/2005/8/layout/vList5"/>
    <dgm:cxn modelId="{651BBF57-8CF7-495E-9FC1-6BCCF3E1D29F}" type="presOf" srcId="{2E971F57-A18E-4E6E-B4EE-914AB02610C0}" destId="{0FCC183F-6F6C-4346-AF3B-E31D842902D1}" srcOrd="0" destOrd="0" presId="urn:microsoft.com/office/officeart/2005/8/layout/vList5"/>
    <dgm:cxn modelId="{491A59EA-F9F4-4F0B-984D-1F64D2072512}" type="presParOf" srcId="{A5EEEC71-6007-4BA9-ADCE-EAAC972EB360}" destId="{F95DB4B8-20C5-400B-A074-5AA27942716D}" srcOrd="0" destOrd="0" presId="urn:microsoft.com/office/officeart/2005/8/layout/vList5"/>
    <dgm:cxn modelId="{E4C76FAC-8978-4CB6-A16A-4E044D1C0DE3}" type="presParOf" srcId="{F95DB4B8-20C5-400B-A074-5AA27942716D}" destId="{005F0B83-C719-49E8-B847-9314FB3DD056}" srcOrd="0" destOrd="0" presId="urn:microsoft.com/office/officeart/2005/8/layout/vList5"/>
    <dgm:cxn modelId="{8C24E2E6-74AE-4684-AEDD-A5EA1527AE70}" type="presParOf" srcId="{F95DB4B8-20C5-400B-A074-5AA27942716D}" destId="{488D2047-BB3A-470D-B91C-5EA283F6AEF6}" srcOrd="1" destOrd="0" presId="urn:microsoft.com/office/officeart/2005/8/layout/vList5"/>
    <dgm:cxn modelId="{72EDEB52-0A2B-4F4E-8E47-80D37A9FDDD8}" type="presParOf" srcId="{A5EEEC71-6007-4BA9-ADCE-EAAC972EB360}" destId="{5C73CCC0-84DC-4FC9-9372-6B098D61D58A}" srcOrd="1" destOrd="0" presId="urn:microsoft.com/office/officeart/2005/8/layout/vList5"/>
    <dgm:cxn modelId="{E73F0482-1751-4416-BC20-082414BA2FFC}" type="presParOf" srcId="{A5EEEC71-6007-4BA9-ADCE-EAAC972EB360}" destId="{0E943391-0006-41BE-B97A-87A804FBC952}" srcOrd="2" destOrd="0" presId="urn:microsoft.com/office/officeart/2005/8/layout/vList5"/>
    <dgm:cxn modelId="{DE2DCC3D-49A6-43D5-B497-47DF07BF0CA0}" type="presParOf" srcId="{0E943391-0006-41BE-B97A-87A804FBC952}" destId="{74120E2E-1FFB-4220-AC72-8EA0F37FFA9D}" srcOrd="0" destOrd="0" presId="urn:microsoft.com/office/officeart/2005/8/layout/vList5"/>
    <dgm:cxn modelId="{F1197672-E39C-4F4F-ABA5-5969455034F5}" type="presParOf" srcId="{0E943391-0006-41BE-B97A-87A804FBC952}" destId="{0FCC183F-6F6C-4346-AF3B-E31D842902D1}" srcOrd="1" destOrd="0" presId="urn:microsoft.com/office/officeart/2005/8/layout/vList5"/>
    <dgm:cxn modelId="{2556EF91-A114-4EFA-A209-24C9921C4C80}" type="presParOf" srcId="{A5EEEC71-6007-4BA9-ADCE-EAAC972EB360}" destId="{D3ED23EC-09D7-4FB4-909D-E9A8A033D86F}" srcOrd="3" destOrd="0" presId="urn:microsoft.com/office/officeart/2005/8/layout/vList5"/>
    <dgm:cxn modelId="{C4A444FC-E57D-4E7C-AD8C-AE126D02A797}" type="presParOf" srcId="{A5EEEC71-6007-4BA9-ADCE-EAAC972EB360}" destId="{1C9B80B0-FCD1-43A5-9314-BF263BE7210A}" srcOrd="4" destOrd="0" presId="urn:microsoft.com/office/officeart/2005/8/layout/vList5"/>
    <dgm:cxn modelId="{B1D6FBF2-5027-4F5C-AC41-0E042995394D}" type="presParOf" srcId="{1C9B80B0-FCD1-43A5-9314-BF263BE7210A}" destId="{2334CE03-7756-46C2-88FE-ED01162CAA98}" srcOrd="0" destOrd="0" presId="urn:microsoft.com/office/officeart/2005/8/layout/vList5"/>
    <dgm:cxn modelId="{8F9D9E24-5F80-476D-94F5-1F4D5B52CD74}" type="presParOf" srcId="{1C9B80B0-FCD1-43A5-9314-BF263BE7210A}" destId="{0DB73965-3A1A-4B1C-852C-2DF019B4A3A4}" srcOrd="1" destOrd="0" presId="urn:microsoft.com/office/officeart/2005/8/layout/vList5"/>
    <dgm:cxn modelId="{43B0802B-E786-4220-B54F-A57144B7D6EF}" type="presParOf" srcId="{A5EEEC71-6007-4BA9-ADCE-EAAC972EB360}" destId="{4EDAE16A-6F62-423B-A9C3-8BFD6D7BA6C1}" srcOrd="5" destOrd="0" presId="urn:microsoft.com/office/officeart/2005/8/layout/vList5"/>
    <dgm:cxn modelId="{F0B2735C-E390-4419-80CD-063A022B43DF}" type="presParOf" srcId="{A5EEEC71-6007-4BA9-ADCE-EAAC972EB360}" destId="{3A544375-CED9-4E8C-954E-6C7D583D2DBB}" srcOrd="6" destOrd="0" presId="urn:microsoft.com/office/officeart/2005/8/layout/vList5"/>
    <dgm:cxn modelId="{91470910-7F75-4D41-9A97-3B7B3601A00A}" type="presParOf" srcId="{3A544375-CED9-4E8C-954E-6C7D583D2DBB}" destId="{C924D9A8-3BFC-44C8-9F3A-A51890210881}" srcOrd="0" destOrd="0" presId="urn:microsoft.com/office/officeart/2005/8/layout/vList5"/>
    <dgm:cxn modelId="{B61DF2B1-2C9F-4DF7-A626-0C132A4A0788}" type="presParOf" srcId="{3A544375-CED9-4E8C-954E-6C7D583D2DBB}" destId="{AE5CB186-D41B-423B-B252-89D9C6D3E19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D2047-BB3A-470D-B91C-5EA283F6AEF6}">
      <dsp:nvSpPr>
        <dsp:cNvPr id="0" name=""/>
        <dsp:cNvSpPr/>
      </dsp:nvSpPr>
      <dsp:spPr>
        <a:xfrm rot="5400000">
          <a:off x="4987228" y="-2019460"/>
          <a:ext cx="1217799" cy="526694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пізнання конкретної історії роду;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відокремлення фактів, історичних даних про рід від міфологізації, легенд тощо.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962656" y="64560"/>
        <a:ext cx="5207496" cy="1098903"/>
      </dsp:txXfrm>
    </dsp:sp>
    <dsp:sp modelId="{005F0B83-C719-49E8-B847-9314FB3DD056}">
      <dsp:nvSpPr>
        <dsp:cNvPr id="0" name=""/>
        <dsp:cNvSpPr/>
      </dsp:nvSpPr>
      <dsp:spPr>
        <a:xfrm>
          <a:off x="0" y="3783"/>
          <a:ext cx="2962656" cy="1220455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ІСТОРИЧНИЙ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9578" y="63361"/>
        <a:ext cx="2843500" cy="1101299"/>
      </dsp:txXfrm>
    </dsp:sp>
    <dsp:sp modelId="{0FCC183F-6F6C-4346-AF3B-E31D842902D1}">
      <dsp:nvSpPr>
        <dsp:cNvPr id="0" name=""/>
        <dsp:cNvSpPr/>
      </dsp:nvSpPr>
      <dsp:spPr>
        <a:xfrm rot="5400000">
          <a:off x="5142155" y="-678838"/>
          <a:ext cx="907945" cy="526694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0" kern="1200" dirty="0" smtClean="0">
              <a:latin typeface="Times New Roman" pitchFamily="18" charset="0"/>
              <a:cs typeface="Times New Roman" pitchFamily="18" charset="0"/>
            </a:rPr>
            <a:t>бесіда,опитування; </a:t>
          </a:r>
          <a:endParaRPr lang="ru-RU" sz="1800" b="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0" kern="1200" dirty="0" smtClean="0">
              <a:latin typeface="Times New Roman" pitchFamily="18" charset="0"/>
              <a:cs typeface="Times New Roman" pitchFamily="18" charset="0"/>
            </a:rPr>
            <a:t>спогади родичів і близьких людей;</a:t>
          </a:r>
          <a:endParaRPr lang="ru-RU" sz="1800" b="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b="0" kern="1200" dirty="0" smtClean="0">
              <a:latin typeface="Times New Roman" pitchFamily="18" charset="0"/>
              <a:cs typeface="Times New Roman" pitchFamily="18" charset="0"/>
            </a:rPr>
            <a:t>збір документальних даних про родину.</a:t>
          </a:r>
          <a:endParaRPr lang="ru-RU" sz="1800" b="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962656" y="1544983"/>
        <a:ext cx="5222622" cy="819301"/>
      </dsp:txXfrm>
    </dsp:sp>
    <dsp:sp modelId="{74120E2E-1FFB-4220-AC72-8EA0F37FFA9D}">
      <dsp:nvSpPr>
        <dsp:cNvPr id="0" name=""/>
        <dsp:cNvSpPr/>
      </dsp:nvSpPr>
      <dsp:spPr>
        <a:xfrm>
          <a:off x="0" y="1361119"/>
          <a:ext cx="2962656" cy="1187029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БІОГРАФІЧНИЙ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7946" y="1419065"/>
        <a:ext cx="2846764" cy="1071137"/>
      </dsp:txXfrm>
    </dsp:sp>
    <dsp:sp modelId="{0DB73965-3A1A-4B1C-852C-2DF019B4A3A4}">
      <dsp:nvSpPr>
        <dsp:cNvPr id="0" name=""/>
        <dsp:cNvSpPr/>
      </dsp:nvSpPr>
      <dsp:spPr>
        <a:xfrm rot="5400000">
          <a:off x="4880351" y="767333"/>
          <a:ext cx="1431552" cy="526694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u="none" kern="1200" dirty="0" smtClean="0">
              <a:latin typeface="Times New Roman" pitchFamily="18" charset="0"/>
              <a:cs typeface="Times New Roman" pitchFamily="18" charset="0"/>
            </a:rPr>
            <a:t>метод реконструкції сім’ї; </a:t>
          </a:r>
          <a:endParaRPr lang="ru-RU" sz="1800" u="none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u="none" kern="1200" dirty="0" smtClean="0">
              <a:latin typeface="Times New Roman" pitchFamily="18" charset="0"/>
              <a:cs typeface="Times New Roman" pitchFamily="18" charset="0"/>
            </a:rPr>
            <a:t>метод соціально-культурних трансмісій (передача набутого досвіду, фахових традицій від одного покоління до іншого);</a:t>
          </a:r>
          <a:endParaRPr lang="ru-RU" sz="1800" u="none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u="none" kern="1200" dirty="0" smtClean="0">
              <a:latin typeface="Times New Roman" pitchFamily="18" charset="0"/>
              <a:cs typeface="Times New Roman" pitchFamily="18" charset="0"/>
            </a:rPr>
            <a:t>складання  «родовідного дерева» (таблиці)</a:t>
          </a:r>
          <a:endParaRPr lang="ru-RU" sz="1800" u="none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962656" y="2754912"/>
        <a:ext cx="5197061" cy="1291786"/>
      </dsp:txXfrm>
    </dsp:sp>
    <dsp:sp modelId="{2334CE03-7756-46C2-88FE-ED01162CAA98}">
      <dsp:nvSpPr>
        <dsp:cNvPr id="0" name=""/>
        <dsp:cNvSpPr/>
      </dsp:nvSpPr>
      <dsp:spPr>
        <a:xfrm>
          <a:off x="0" y="2784390"/>
          <a:ext cx="2962656" cy="1232829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itchFamily="18" charset="0"/>
              <a:cs typeface="Times New Roman" pitchFamily="18" charset="0"/>
            </a:rPr>
            <a:t>ГЕНЕАЛОГІЧНИЙ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182" y="2844572"/>
        <a:ext cx="2842292" cy="1112465"/>
      </dsp:txXfrm>
    </dsp:sp>
    <dsp:sp modelId="{AE5CB186-D41B-423B-B252-89D9C6D3E199}">
      <dsp:nvSpPr>
        <dsp:cNvPr id="0" name=""/>
        <dsp:cNvSpPr/>
      </dsp:nvSpPr>
      <dsp:spPr>
        <a:xfrm rot="5400000">
          <a:off x="5152218" y="2197271"/>
          <a:ext cx="887818" cy="526694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u="none" kern="1200" dirty="0" smtClean="0">
              <a:latin typeface="Times New Roman" pitchFamily="18" charset="0"/>
              <a:cs typeface="Times New Roman" pitchFamily="18" charset="0"/>
            </a:rPr>
            <a:t>аналіз життєвого шляху сім’ї.</a:t>
          </a:r>
          <a:r>
            <a:rPr lang="uk-UA" sz="2900" u="none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2900" u="none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962655" y="4430174"/>
        <a:ext cx="5223604" cy="801138"/>
      </dsp:txXfrm>
    </dsp:sp>
    <dsp:sp modelId="{C924D9A8-3BFC-44C8-9F3A-A51890210881}">
      <dsp:nvSpPr>
        <dsp:cNvPr id="0" name=""/>
        <dsp:cNvSpPr/>
      </dsp:nvSpPr>
      <dsp:spPr>
        <a:xfrm>
          <a:off x="0" y="4189320"/>
          <a:ext cx="2962656" cy="1154561"/>
        </a:xfrm>
        <a:prstGeom prst="roundRect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u="none" kern="1200" dirty="0" smtClean="0">
              <a:latin typeface="Times New Roman" pitchFamily="18" charset="0"/>
              <a:cs typeface="Times New Roman" pitchFamily="18" charset="0"/>
            </a:rPr>
            <a:t>МЕТОД  АНАЛІЗУ</a:t>
          </a:r>
          <a:endParaRPr lang="ru-RU" sz="1800" b="1" u="none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361" y="4245681"/>
        <a:ext cx="2849934" cy="10418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C09292-6473-4B57-BBB0-CD3BBC621B61}" type="datetimeFigureOut">
              <a:rPr lang="uk-UA" smtClean="0"/>
              <a:pPr/>
              <a:t>16.04.2019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EC743-A3EC-481D-9319-79D87A07DC2B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48106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2438400" y="2133600"/>
            <a:ext cx="5562600" cy="1774825"/>
          </a:xfrm>
        </p:spPr>
        <p:txBody>
          <a:bodyPr/>
          <a:lstStyle>
            <a:lvl1pPr>
              <a:lnSpc>
                <a:spcPct val="100000"/>
              </a:lnSpc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962400"/>
            <a:ext cx="5562600" cy="990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B89F94EE-2C24-439A-BCB2-23B1CAFFF317}" type="datetime1">
              <a:rPr lang="ru-RU" smtClean="0"/>
              <a:pPr/>
              <a:t>16.04.2019</a:t>
            </a:fld>
            <a:endParaRPr lang="ru-RU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66721D-A458-4F90-B62F-0B30E4EA9AAA}" type="datetime1">
              <a:rPr lang="ru-RU" smtClean="0"/>
              <a:pPr/>
              <a:t>16.04.2019</a:t>
            </a:fld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53250" y="274638"/>
            <a:ext cx="19621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274638"/>
            <a:ext cx="57340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2689F-62F0-42F6-9A79-656E8D1C7F30}" type="datetime1">
              <a:rPr lang="ru-RU" smtClean="0"/>
              <a:pPr/>
              <a:t>16.04.2019</a:t>
            </a:fld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BA027-628E-44B7-8B54-DEA4425AD8D7}" type="datetime1">
              <a:rPr lang="ru-RU" smtClean="0"/>
              <a:pPr/>
              <a:t>16.04.2019</a:t>
            </a:fld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3A4F1D-63E3-4A56-97F9-03BC29604A59}" type="datetime1">
              <a:rPr lang="ru-RU" smtClean="0"/>
              <a:pPr/>
              <a:t>16.04.2019</a:t>
            </a:fld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689FD0-A307-4438-96C3-3EEA4C0A2A62}" type="datetime1">
              <a:rPr lang="ru-RU" smtClean="0"/>
              <a:pPr/>
              <a:t>16.04.2019</a:t>
            </a:fld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45EBAA-CAEA-49C2-B23B-69DFF85AD4FD}" type="datetime1">
              <a:rPr lang="ru-RU" smtClean="0"/>
              <a:pPr/>
              <a:t>16.04.2019</a:t>
            </a:fld>
            <a:endParaRPr lang="ru-RU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6C38F8-CEA8-4C44-B166-6DE62F4452D1}" type="datetime1">
              <a:rPr lang="ru-RU" smtClean="0"/>
              <a:pPr/>
              <a:t>16.04.2019</a:t>
            </a:fld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BAC592-3961-455D-854A-6421B44F9A27}" type="datetime1">
              <a:rPr lang="ru-RU" smtClean="0"/>
              <a:pPr/>
              <a:t>16.04.2019</a:t>
            </a:fld>
            <a:endParaRPr lang="ru-RU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43DA4-A399-49A2-9B50-C0A5D226DD23}" type="datetime1">
              <a:rPr lang="ru-RU" smtClean="0"/>
              <a:pPr/>
              <a:t>16.04.2019</a:t>
            </a:fld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5B1954-83FB-45B7-B7DC-515F11BDC722}" type="datetime1">
              <a:rPr lang="ru-RU" smtClean="0"/>
              <a:pPr/>
              <a:t>16.04.2019</a:t>
            </a:fld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74638"/>
            <a:ext cx="784860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00200"/>
            <a:ext cx="7315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286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200" b="0" smtClean="0">
                <a:solidFill>
                  <a:srgbClr val="000000"/>
                </a:solidFill>
                <a:latin typeface="+mn-lt"/>
              </a:defRPr>
            </a:lvl1pPr>
          </a:lstStyle>
          <a:p>
            <a:fld id="{406626F0-0184-4C70-A4DD-EF87312D56EC}" type="datetime1">
              <a:rPr lang="ru-RU" smtClean="0"/>
              <a:pPr/>
              <a:t>16.04.2019</a:t>
            </a:fld>
            <a:endParaRPr lang="ru-RU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48768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200" b="0" smtClean="0">
                <a:solidFill>
                  <a:srgbClr val="000000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400800"/>
            <a:ext cx="12954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 b="0" smtClean="0">
                <a:solidFill>
                  <a:srgbClr val="000000"/>
                </a:solidFill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buClr>
          <a:srgbClr val="000000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Garamond" pitchFamily="18" charset="0"/>
        <a:buChar char="−"/>
        <a:defRPr sz="24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Garamond" pitchFamily="18" charset="0"/>
        <a:buChar char="−"/>
        <a:defRPr sz="16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.jpeg"/><Relationship Id="rId7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4472C4">
                    <a:lumMod val="50000"/>
                  </a:srgbClr>
                </a:solidFill>
              </a:rPr>
              <a:t> </a:t>
            </a:r>
            <a:br>
              <a:rPr lang="ru-RU" sz="1600" b="1" dirty="0" smtClean="0">
                <a:solidFill>
                  <a:srgbClr val="4472C4">
                    <a:lumMod val="50000"/>
                  </a:srgbClr>
                </a:solidFill>
              </a:rPr>
            </a:br>
            <a:r>
              <a:rPr lang="uk-UA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1800" dirty="0" smtClean="0"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1600" dirty="0" smtClean="0">
                <a:latin typeface="Arial" pitchFamily="34" charset="0"/>
                <a:cs typeface="Arial" pitchFamily="34" charset="0"/>
              </a:rPr>
            </a:b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1600" b="1" dirty="0" smtClean="0">
                <a:latin typeface="Arial" pitchFamily="34" charset="0"/>
                <a:cs typeface="Arial" pitchFamily="34" charset="0"/>
              </a:rPr>
            </a:br>
            <a:r>
              <a:rPr lang="uk-UA" sz="1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1600" b="1" dirty="0" smtClean="0">
                <a:latin typeface="Arial" pitchFamily="34" charset="0"/>
                <a:cs typeface="Arial" pitchFamily="34" charset="0"/>
              </a:rPr>
            </a:br>
            <a:r>
              <a:rPr lang="uk-UA" sz="1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1600" b="1" dirty="0" smtClean="0">
                <a:latin typeface="Arial" pitchFamily="34" charset="0"/>
                <a:cs typeface="Arial" pitchFamily="34" charset="0"/>
              </a:rPr>
            </a:br>
            <a:r>
              <a:rPr lang="ru-RU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r>
              <a:rPr lang="uk-UA" sz="1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ВСЕУКРАЇНСЬКИЙ  ІНТЕРАКТИВНИЙ КОНКУРС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uk-UA" sz="1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«МАН-ЮНІОР ДОСЛІДНИК»</a:t>
            </a:r>
            <a:br>
              <a:rPr lang="uk-UA" sz="1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sz="1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uk-UA" sz="1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uk-UA" sz="18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 Мій внесок у музейну </a:t>
            </a:r>
            <a:r>
              <a:rPr lang="uk-UA" sz="1800" b="1" dirty="0" err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справу”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857224" y="2928935"/>
            <a:ext cx="3643338" cy="2071701"/>
          </a:xfrm>
        </p:spPr>
        <p:txBody>
          <a:bodyPr>
            <a:normAutofit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Роботу виконав: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    Зміївський Володимир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    Сергійович,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учень 10  класу 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Богодухівського ліцею №3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Богодухівської районної ради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Харківської області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00562" y="2928935"/>
            <a:ext cx="4357718" cy="2143140"/>
          </a:xfrm>
        </p:spPr>
        <p:txBody>
          <a:bodyPr>
            <a:normAutofit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Науковий керівник 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      Кишиченко Людмила Миколаївна,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учитель історії «вищої кваліфікаційної    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категорії», старший учитель 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Богодухівського  ліцею №3   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      Богодухівської районної ради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Харківської облас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ті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42911" y="1785926"/>
            <a:ext cx="764386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Генеалогічне  дослідження  вчительської династії  </a:t>
            </a:r>
            <a:r>
              <a:rPr lang="uk-UA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Горбункових</a:t>
            </a:r>
            <a:r>
              <a:rPr lang="uk-UA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на  </a:t>
            </a:r>
            <a:r>
              <a:rPr lang="uk-UA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Богодухівщині</a:t>
            </a:r>
            <a:r>
              <a:rPr lang="uk-UA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500034" y="142852"/>
            <a:ext cx="821537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49263" fontAlgn="base">
              <a:spcAft>
                <a:spcPct val="0"/>
              </a:spcAft>
            </a:pPr>
            <a:r>
              <a:rPr lang="uk-UA" sz="20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Генеалогічна  таблиця  педагогічної  династії  </a:t>
            </a:r>
            <a:r>
              <a:rPr lang="uk-UA" sz="2000" b="1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Горбункових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9" y="500042"/>
            <a:ext cx="5429287" cy="55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5786454"/>
            <a:ext cx="1785949" cy="94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5" y="214290"/>
            <a:ext cx="4000528" cy="3735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1571612"/>
            <a:ext cx="4572032" cy="223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5" y="3948200"/>
            <a:ext cx="4000528" cy="223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3857628"/>
            <a:ext cx="3429024" cy="233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:\Users\XXX\Desktop\КОНКУРСНА робота\img02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2071702" cy="288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6" name="Рисунок 5" descr="C:\Users\XXX\Desktop\КОНКУРСНА робота\img02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-142900"/>
            <a:ext cx="4871854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00100" y="5143512"/>
            <a:ext cx="23574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err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Горбункова</a:t>
            </a:r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(Давиденко) Євдокія Леонідівна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uk-UA" sz="16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(фото із сімейного архіву)</a:t>
            </a:r>
            <a:endParaRPr lang="ru-RU" dirty="0"/>
          </a:p>
        </p:txBody>
      </p:sp>
      <p:pic>
        <p:nvPicPr>
          <p:cNvPr id="10" name="Рисунок 9" descr="C:\Users\XXX\Desktop\КОНКУРСНА робота\img0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571744"/>
            <a:ext cx="2857520" cy="2430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4" descr="C:\Users\XXX\Desktop\КОНКУРСНА робота\img024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3786190"/>
            <a:ext cx="2143140" cy="236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XXX\Desktop\КОНКУРСНА робота\img02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714752"/>
            <a:ext cx="228601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C:\Users\XXX\Desktop\КОНКУРСНА робота\img027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7427" y="0"/>
            <a:ext cx="4756573" cy="348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0" name="Рисунок 9" descr="C:\Users\XXX\Desktop\КОНКУРСНА робота\img0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4572000" cy="32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XXX\Desktop\КОНКУРСНА робота\img0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4686"/>
            <a:ext cx="485778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XXX\Desktop\КОНКУРСНА робота\img0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071678"/>
            <a:ext cx="4429155" cy="281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XXX\Desktop\КОНКУРСНА робота\img03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68" y="3714752"/>
            <a:ext cx="4572032" cy="27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786314" y="4429132"/>
            <a:ext cx="4071966" cy="1785950"/>
          </a:xfrm>
        </p:spPr>
        <p:txBody>
          <a:bodyPr/>
          <a:lstStyle/>
          <a:p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 Сьогодні в Богодухівському ліцеї № 3 вже створені експозиції в музеї-кімнаті про історію створення навчального закладу,  про випускників, що стали відомими діячами і просто хорошими людьми.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       Наш проект познайомить  учнів  із педагогічною династією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Горбункових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 які  виховали не одне покоління учнів.</a:t>
            </a:r>
            <a:br>
              <a:rPr lang="uk-UA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9" name="Содержимое 8" descr="20190415_172914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072066" y="142852"/>
            <a:ext cx="3209925" cy="4071938"/>
          </a:xfrm>
        </p:spPr>
      </p:pic>
      <p:pic>
        <p:nvPicPr>
          <p:cNvPr id="1027" name="Picture 3" descr="G:\Документы\КОНКУРСИ\МАН-ЮНІОР\20190415_110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52"/>
            <a:ext cx="4000528" cy="3000397"/>
          </a:xfrm>
          <a:prstGeom prst="rect">
            <a:avLst/>
          </a:prstGeom>
          <a:noFill/>
        </p:spPr>
      </p:pic>
      <p:pic>
        <p:nvPicPr>
          <p:cNvPr id="1028" name="Picture 4" descr="G:\Документы\КОНКУРСИ\МАН-ЮНІОР\20190415_112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214686"/>
            <a:ext cx="4024373" cy="3018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000" b="1" cap="all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Висновки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928670"/>
            <a:ext cx="8401080" cy="4500594"/>
          </a:xfrm>
        </p:spPr>
        <p:txBody>
          <a:bodyPr>
            <a:normAutofit fontScale="25000" lnSpcReduction="20000"/>
          </a:bodyPr>
          <a:lstStyle/>
          <a:p>
            <a:pPr indent="449580" algn="just">
              <a:lnSpc>
                <a:spcPct val="120000"/>
              </a:lnSpc>
              <a:spcAft>
                <a:spcPts val="0"/>
              </a:spcAft>
              <a:buNone/>
            </a:pPr>
            <a:r>
              <a:rPr lang="uk-UA" sz="6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Тому, поетапно використавши методи генеалогічного  дослідження, ми мали можливість провести реконструкцію роду, відтворивши генеалогічне дерево,  та зібрали фотоматеріали, копії архівних документів про діяльність родини, епістолярії.</a:t>
            </a:r>
            <a:endParaRPr lang="ru-RU" sz="64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uk-UA" sz="6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		У нашому випадку можна сказати, що династія </a:t>
            </a:r>
            <a:r>
              <a:rPr lang="uk-UA" sz="6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Горбункових</a:t>
            </a:r>
            <a:r>
              <a:rPr lang="uk-UA" sz="6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 ̶  «педагогічні довгожителі», їх професія вже займає майже 100 років. За цей час в нашій країні сталося багато змін. В першу чергу це, звичайно, політичні і економічні зміни, які, вплинули на всі сфери життя, у тому числі соціальну і культурну. Але у 5 поколіннях традицію продовжили, обираючи галузі педагогічної діяльності, які </a:t>
            </a:r>
            <a:r>
              <a:rPr lang="uk-UA" sz="64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успадкувалися</a:t>
            </a:r>
            <a:r>
              <a:rPr lang="uk-UA" sz="6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: фізика, математика, філологія та музика. 	</a:t>
            </a:r>
          </a:p>
          <a:p>
            <a:pPr>
              <a:lnSpc>
                <a:spcPct val="120000"/>
              </a:lnSpc>
              <a:buNone/>
            </a:pPr>
            <a:r>
              <a:rPr lang="uk-UA" sz="64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		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Наукова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робота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має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практичне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використана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як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експозиція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err="1" smtClean="0">
                <a:latin typeface="Times New Roman" pitchFamily="18" charset="0"/>
                <a:cs typeface="Times New Roman" pitchFamily="18" charset="0"/>
              </a:rPr>
              <a:t>шкільного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 музею ,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як основа для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подальшого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дослідження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Богодухівщині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нашого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проекту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використовувати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середніх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закладах на уроках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Харківщинознавства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присвячених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темі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Освіта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Харківщини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в XIX — XX ст.» та уроках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час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рідного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краю.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Зібраний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систематизований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матеріал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використаний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також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краєзнавчого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гуртка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6400" b="1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uk-UA" b="1" dirty="0" smtClean="0">
                <a:latin typeface="Times New Roman"/>
              </a:rPr>
              <a:t> 	</a:t>
            </a:r>
            <a:r>
              <a:rPr lang="uk-UA" sz="3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uk-UA" b="1" dirty="0" smtClean="0">
                <a:latin typeface="Times New Roman"/>
              </a:rPr>
              <a:t>	</a:t>
            </a:r>
            <a:endParaRPr lang="ru-RU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571472" y="1000108"/>
            <a:ext cx="4429156" cy="5126055"/>
          </a:xfrm>
        </p:spPr>
        <p:txBody>
          <a:bodyPr>
            <a:normAutofit fontScale="55000" lnSpcReduction="20000"/>
          </a:bodyPr>
          <a:lstStyle/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16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Кожна школа формує свої традиції, створюючи шкільні музеї. Головною метою діяльності таких музеїв є залучення молоді до вивчення та збереження історії створення навчального закладу, як історико-культурної спадщини свого краю. Наш шкільний музеї у стадії становлення. Долучаючись до його створення, ми розуміємо, що він служитиме довго своїм творцям - учням, педагогам, батькам. 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	Із доль окремих особистостей складається повне бачення розвитку освіти на  </a:t>
            </a:r>
            <a:r>
              <a:rPr lang="uk-UA" sz="2500" dirty="0" err="1" smtClean="0">
                <a:latin typeface="Times New Roman" pitchFamily="18" charset="0"/>
                <a:cs typeface="Times New Roman" pitchFamily="18" charset="0"/>
              </a:rPr>
              <a:t>Богодухівщині</a:t>
            </a: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, зокрема  діяльності навчального закладу – Богодухівської жіночої гімназії (нині Богодухівського ліцею № 3, в якому я навчаюся). </a:t>
            </a: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	У даний час педагогічні династії в системі української та регіональної освіти залишається маловивченим явищем. </a:t>
            </a:r>
            <a:endParaRPr lang="ru-RU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      	Сьогодні існує нагальна потреба звернутися до цих яскравих особистостей рідного краю, які своєю багатогранною діяльністю вплинули на розвиток і становлення української держави у різні часи її творення.	</a:t>
            </a:r>
          </a:p>
          <a:p>
            <a:pPr algn="just">
              <a:lnSpc>
                <a:spcPct val="110000"/>
              </a:lnSpc>
              <a:buNone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algn="just">
              <a:lnSpc>
                <a:spcPct val="110000"/>
              </a:lnSpc>
              <a:buNone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		</a:t>
            </a:r>
          </a:p>
        </p:txBody>
      </p:sp>
      <p:pic>
        <p:nvPicPr>
          <p:cNvPr id="9" name="Содержимое 8" descr="20190415_1731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29256" y="1071546"/>
            <a:ext cx="3214687" cy="4286249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00035" y="428604"/>
            <a:ext cx="821537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000" b="1" cap="all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АКТУАЛЬНІСТЬ  ТЕМИ  дослідження </a:t>
            </a:r>
            <a:endParaRPr lang="uk-UA" sz="2000" b="1" cap="all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500034" y="285728"/>
            <a:ext cx="8072494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2000" b="1" cap="all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Наукова  новизна  роботи </a:t>
            </a:r>
            <a:endParaRPr lang="uk-UA" sz="2000" b="1" cap="all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5572164"/>
          </a:xfrm>
        </p:spPr>
        <p:txBody>
          <a:bodyPr>
            <a:normAutofit/>
          </a:bodyPr>
          <a:lstStyle/>
          <a:p>
            <a:pPr marL="0" algn="just">
              <a:spcBef>
                <a:spcPts val="0"/>
              </a:spcBef>
              <a:buNone/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Наш проект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дає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можливість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провести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реконструкцію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педагогічної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династії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Горбункових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зібрати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експозиції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шкільного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музею та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створити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генеалогічне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дерево. </a:t>
            </a:r>
          </a:p>
          <a:p>
            <a:pPr marL="0" algn="just">
              <a:spcBef>
                <a:spcPts val="0"/>
              </a:spcBef>
              <a:buNone/>
            </a:pPr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  <a:buNone/>
            </a:pPr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  <a:buNone/>
            </a:pPr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вивчити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життєвий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шлях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педагогічної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династії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Горбункових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˗  Давиденко; </a:t>
            </a:r>
          </a:p>
          <a:p>
            <a:pPr marL="0" algn="just">
              <a:spcBef>
                <a:spcPts val="0"/>
              </a:spcBef>
            </a:pP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зібрати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родини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та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відтворити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генеалогічне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дерево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сім’ї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для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шкільного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музею.</a:t>
            </a:r>
          </a:p>
          <a:p>
            <a:pPr marL="0" algn="just">
              <a:spcBef>
                <a:spcPts val="0"/>
              </a:spcBef>
            </a:pPr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</a:pPr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</a:pPr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just">
              <a:spcBef>
                <a:spcPts val="0"/>
              </a:spcBef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Заголовок 3"/>
          <p:cNvSpPr txBox="1">
            <a:spLocks/>
          </p:cNvSpPr>
          <p:nvPr/>
        </p:nvSpPr>
        <p:spPr>
          <a:xfrm>
            <a:off x="500034" y="1928802"/>
            <a:ext cx="808672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1200" cap="all" spc="0" normalizeH="0" baseline="0" noProof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Мета   дослідження </a:t>
            </a:r>
            <a:endParaRPr kumimoji="0" lang="uk-UA" b="1" i="0" u="none" strike="noStrike" kern="1200" cap="all" spc="0" normalizeH="0" baseline="0" noProof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Заголовок 4"/>
          <p:cNvSpPr txBox="1">
            <a:spLocks/>
          </p:cNvSpPr>
          <p:nvPr/>
        </p:nvSpPr>
        <p:spPr>
          <a:xfrm>
            <a:off x="500034" y="3857628"/>
            <a:ext cx="807249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b="1" i="0" u="none" strike="noStrike" kern="1200" cap="all" spc="0" normalizeH="0" baseline="0" noProof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Об’єкт  та  предмет  дослідження</a:t>
            </a:r>
            <a:endParaRPr kumimoji="0" lang="uk-UA" b="1" i="0" u="none" strike="noStrike" kern="1200" cap="all" spc="0" normalizeH="0" baseline="0" noProof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4643446"/>
            <a:ext cx="8143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Об'єктом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даного генеалогічного дослідження є династія </a:t>
            </a:r>
            <a:r>
              <a:rPr lang="uk-UA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Горбункових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Предмет: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професійна  діяльність родини </a:t>
            </a:r>
            <a:r>
              <a:rPr lang="uk-UA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Горбункових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її </a:t>
            </a:r>
            <a:r>
              <a:rPr lang="uk-UA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звязок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 розвитком освіти на </a:t>
            </a:r>
            <a:r>
              <a:rPr lang="uk-UA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Богодухівщині</a:t>
            </a:r>
            <a:r>
              <a:rPr lang="uk-UA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зокрема - із Богодухівською жіночою гімназією.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1066800" y="274638"/>
            <a:ext cx="7848600" cy="5478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uk-UA" sz="1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600" b="1" cap="all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cap="all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завдання </a:t>
            </a:r>
            <a:r>
              <a:rPr lang="uk-UA" sz="2000" b="1" cap="all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роботи</a:t>
            </a:r>
            <a:endParaRPr lang="uk-UA" sz="2000" b="1" cap="all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1142985"/>
            <a:ext cx="3581400" cy="4429156"/>
          </a:xfrm>
        </p:spPr>
        <p:txBody>
          <a:bodyPr>
            <a:normAutofit/>
          </a:bodyPr>
          <a:lstStyle/>
          <a:p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вивчити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сімейний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архів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історичну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довідникову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літературу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документи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Державного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архіву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Харківської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дослідити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історію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виникнення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Богодухівської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жіночої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гімназії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як початку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професійної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родини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Горбункових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скласти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опис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членів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родини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провести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реконструкцію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роду, створивши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генеалогічне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дерево  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педагогічної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династії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зібрати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експозиції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шкільного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музею.</a:t>
            </a:r>
          </a:p>
          <a:p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20190415_17291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57752" y="1142984"/>
            <a:ext cx="3581400" cy="4408686"/>
          </a:xfr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ru-RU"/>
            </a:defPPr>
            <a:lvl1pPr algn="ctr">
              <a:defRPr sz="3600" b="1" cap="all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</a:rPr>
              <a:t>Методи</a:t>
            </a:r>
            <a:r>
              <a:rPr lang="ru-RU" sz="24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</a:rPr>
              <a:t> </a:t>
            </a:r>
            <a:r>
              <a:rPr lang="ru-RU" sz="240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</a:rPr>
              <a:t>    </a:t>
            </a:r>
            <a:r>
              <a:rPr lang="ru-RU" sz="240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</a:rPr>
              <a:t>дослідження</a:t>
            </a:r>
            <a:endParaRPr lang="ru-RU" sz="240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</a:endParaRPr>
          </a:p>
        </p:txBody>
      </p:sp>
      <p:graphicFrame>
        <p:nvGraphicFramePr>
          <p:cNvPr id="13" name="Содержимое 12"/>
          <p:cNvGraphicFramePr>
            <a:graphicFrameLocks noGrp="1"/>
          </p:cNvGraphicFramePr>
          <p:nvPr>
            <p:ph idx="1"/>
          </p:nvPr>
        </p:nvGraphicFramePr>
        <p:xfrm>
          <a:off x="428596" y="1071546"/>
          <a:ext cx="8229600" cy="5411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2000" b="1" cap="all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РЕЗУЛЬТАТИ     ДОСЛІДЖЕННЯ</a:t>
            </a:r>
            <a:endParaRPr lang="uk-UA" sz="2000" b="1" cap="all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85794"/>
            <a:ext cx="8643998" cy="3286148"/>
          </a:xfrm>
        </p:spPr>
        <p:txBody>
          <a:bodyPr>
            <a:normAutofit fontScale="25000" lnSpcReduction="20000"/>
          </a:bodyPr>
          <a:lstStyle/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                                  Педагогічна діяльність родини </a:t>
            </a:r>
            <a:r>
              <a:rPr lang="uk-UA" sz="7200" dirty="0" err="1" smtClean="0">
                <a:latin typeface="Times New Roman" pitchFamily="18" charset="0"/>
                <a:cs typeface="Times New Roman" pitchFamily="18" charset="0"/>
              </a:rPr>
              <a:t>Горбункових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 розпочинається  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                                  саме у стінах нашого навчального закладу – колишньої жіночої  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                                  гімназії з 1916 року.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>                                   Леонід Петрович </a:t>
            </a:r>
            <a:r>
              <a:rPr lang="uk-UA" sz="7200" b="1" dirty="0" err="1" smtClean="0">
                <a:latin typeface="Times New Roman" pitchFamily="18" charset="0"/>
                <a:cs typeface="Times New Roman" pitchFamily="18" charset="0"/>
              </a:rPr>
              <a:t>Горбунков</a:t>
            </a:r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був призначений директором                    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                                   чоловічої гімназії, а також Головою педагогічної ради 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                                   Богодухівської жіночої гімназії</a:t>
            </a:r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7200" b="1" dirty="0" smtClean="0">
                <a:latin typeface="Times New Roman" pitchFamily="18" charset="0"/>
                <a:cs typeface="Times New Roman" pitchFamily="18" charset="0"/>
              </a:rPr>
              <a:t>                                    Дружина – Варвара Львівна 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викладала російську мову та   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                                   музику в Богодухівській жіночій гімназії. </a:t>
            </a: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     У 1920 році Богодухівська жіноча гімназія реорганізована в єдину загальноосвітню трудову семирічну школу з українською мовою навчання.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  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1934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ро</a:t>
            </a:r>
            <a:r>
              <a:rPr lang="uk-UA" sz="7200" dirty="0" err="1" smtClean="0">
                <a:latin typeface="Times New Roman" pitchFamily="18" charset="0"/>
                <a:cs typeface="Times New Roman" pitchFamily="18" charset="0"/>
              </a:rPr>
              <a:t>ку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школа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стає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Богодухівською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СШ № 3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в 1937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році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здійснює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перший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випуск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10-х 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5" name="Рисунок 4" descr="C:\Users\XXX\Desktop\КОНКУРСНА робота\1267819859_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14818"/>
            <a:ext cx="371477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57752" y="4214818"/>
            <a:ext cx="3500462" cy="205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XXX\Desktop\КОНКУРСНА робота\img0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857232"/>
            <a:ext cx="150019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G:\Документы\КОНКУРСИ\Генеологічне дерево\img00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214842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6" name="Рисунок 5" descr="G:\Документы\КОНКУРСИ\Генеологічне дерево\img0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14290"/>
            <a:ext cx="414340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Педагогічна діяльність членів родини Л.П.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Горбункова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, продовжилася на освітянській ниві Богодухівщини, а також Харківщині упродовж всього ХХ ст. до наших днів:</a:t>
            </a:r>
            <a:endParaRPr lang="ru-RU" sz="1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2" name="Рисунок 11" descr="C:\Users\XXX\Desktop\КОНКУРСНА робота\Горбункова Євгенія Леонідівн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1428736"/>
            <a:ext cx="114300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XXX\Desktop\КОНКУРСНА робота\img0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100013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scontent-waw1-1.xx.fbcdn.net/v/t1.0-9/13055535_1043967032342850_7093600761257028932_n.jpg?_nc_cat=111&amp;_nc_ht=scontent-waw1-1.xx&amp;oh=9c69f63cd2719328c1ca877235020786&amp;oe=5C76C8B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143380"/>
            <a:ext cx="1214446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s://scontent-waw1-1.xx.fbcdn.net/v/t1.0-9/35628424_1687269001342540_1255798461110943744_n.jpg?_nc_cat=106&amp;_nc_ht=scontent-waw1-1.xx&amp;oh=7077fda504534b77ed130f67ed134cfa&amp;oe=5C6A197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143380"/>
            <a:ext cx="928694" cy="114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794" y="1428736"/>
            <a:ext cx="216587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4" y="1643050"/>
            <a:ext cx="2781306" cy="66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10" y="3218817"/>
            <a:ext cx="7286676" cy="648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2000232" y="4429132"/>
            <a:ext cx="2855560" cy="64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15074" y="4286256"/>
            <a:ext cx="1657344" cy="99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cap="all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Практична частина генеалогічного дослідження</a:t>
            </a:r>
            <a:endParaRPr lang="uk-UA" sz="2000" b="1" cap="all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785794"/>
            <a:ext cx="4495800" cy="521497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	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Реалізація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поставлених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завдань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здійснювалася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залучення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широкого кола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найбільш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важливими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є: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особисті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документи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членів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родини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епістолярії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сім'ї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матеріали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Державного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архіву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Харківської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історична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література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довідники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статистичні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звіти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uk-UA" sz="1600" dirty="0" smtClean="0">
                <a:latin typeface="Times New Roman"/>
                <a:ea typeface="Times New Roman"/>
              </a:rPr>
              <a:t>       	Зібравши та опрацювавши всі відомі матеріали та джерела, ми склали біографічний опис  та отримали генеалогічне дерево чотирьох повних та п’ятого неповного поколінь педагогічної династії  </a:t>
            </a:r>
            <a:r>
              <a:rPr lang="uk-UA" sz="1600" dirty="0" err="1" smtClean="0">
                <a:latin typeface="Times New Roman"/>
                <a:ea typeface="Times New Roman"/>
              </a:rPr>
              <a:t>Горбункових</a:t>
            </a:r>
            <a:r>
              <a:rPr lang="uk-UA" sz="1600" dirty="0" smtClean="0">
                <a:latin typeface="Times New Roman"/>
                <a:ea typeface="Times New Roman"/>
              </a:rPr>
              <a:t>.</a:t>
            </a:r>
          </a:p>
          <a:p>
            <a:pPr>
              <a:buNone/>
            </a:pPr>
            <a:r>
              <a:rPr lang="uk-UA" sz="1600" dirty="0" smtClean="0">
                <a:latin typeface="Times New Roman"/>
                <a:ea typeface="Times New Roman"/>
              </a:rPr>
              <a:t>       	</a:t>
            </a:r>
            <a:r>
              <a:rPr lang="uk-UA" sz="1600" b="1" dirty="0" smtClean="0">
                <a:latin typeface="Times New Roman"/>
                <a:ea typeface="Times New Roman"/>
              </a:rPr>
              <a:t>Практична частина </a:t>
            </a:r>
            <a:r>
              <a:rPr lang="uk-UA" sz="1600" dirty="0" smtClean="0">
                <a:latin typeface="Times New Roman"/>
                <a:ea typeface="Times New Roman"/>
              </a:rPr>
              <a:t>нашого дослідження представлена у вигляді генеалогічної таблиці</a:t>
            </a:r>
            <a:endParaRPr lang="ru-RU" sz="1600" dirty="0"/>
          </a:p>
        </p:txBody>
      </p:sp>
      <p:pic>
        <p:nvPicPr>
          <p:cNvPr id="6" name="Содержимое 5" descr="C:\Users\XXX\Desktop\КОНКУРСНА робота\img021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785926"/>
            <a:ext cx="85142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" name="Рисунок 6" descr="C:\Users\XXX\Desktop\КОНКУРСНА робота\img0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85926"/>
            <a:ext cx="857255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XXX\Desktop\КОНКУРСНА робота\img01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64791">
            <a:off x="7347710" y="4339909"/>
            <a:ext cx="135732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XXX\Desktop\КОНКУРСНА робота\img0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1500174"/>
            <a:ext cx="2071702" cy="235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XXX\Desktop\КОНКУРСНА робота\800px-Нагрудний_знак._Вища_педагогічна_або_бібліотечна_освіта_СРСР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286124"/>
            <a:ext cx="825818" cy="125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XXX\Desktop\КОНКУРСНА робота\000077_9218632745b84ikk30m707_Y_64x64C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8" y="3286124"/>
            <a:ext cx="1083945" cy="115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XXX\Desktop\КОНКУРСНА робота\img02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805302">
            <a:off x="4624494" y="4407679"/>
            <a:ext cx="253936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анализа причин неудачи проекта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s_pptpostmortem_tp01018455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s_pptpostmortem_tp01018455 1">
        <a:dk1>
          <a:srgbClr val="003366"/>
        </a:dk1>
        <a:lt1>
          <a:srgbClr val="FFFFFF"/>
        </a:lt1>
        <a:dk2>
          <a:srgbClr val="008080"/>
        </a:dk2>
        <a:lt2>
          <a:srgbClr val="FFCC66"/>
        </a:lt2>
        <a:accent1>
          <a:srgbClr val="3366CC"/>
        </a:accent1>
        <a:accent2>
          <a:srgbClr val="0099CC"/>
        </a:accent2>
        <a:accent3>
          <a:srgbClr val="AAC0C0"/>
        </a:accent3>
        <a:accent4>
          <a:srgbClr val="DADADA"/>
        </a:accent4>
        <a:accent5>
          <a:srgbClr val="ADB8E2"/>
        </a:accent5>
        <a:accent6>
          <a:srgbClr val="008AB9"/>
        </a:accent6>
        <a:hlink>
          <a:srgbClr val="99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ostmortem_tp01018455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ostmortem_tp01018455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postmortem_tp01018455 4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ostmortem_tp01018455 5">
        <a:dk1>
          <a:srgbClr val="100000"/>
        </a:dk1>
        <a:lt1>
          <a:srgbClr val="FFFFFF"/>
        </a:lt1>
        <a:dk2>
          <a:srgbClr val="800000"/>
        </a:dk2>
        <a:lt2>
          <a:srgbClr val="FFCC66"/>
        </a:lt2>
        <a:accent1>
          <a:srgbClr val="003366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AAADB8"/>
        </a:accent5>
        <a:accent6>
          <a:srgbClr val="8A5C2D"/>
        </a:accent6>
        <a:hlink>
          <a:srgbClr val="336699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postmortem_tp01018455 6">
        <a:dk1>
          <a:srgbClr val="666633"/>
        </a:dk1>
        <a:lt1>
          <a:srgbClr val="FFFFFF"/>
        </a:lt1>
        <a:dk2>
          <a:srgbClr val="CC9900"/>
        </a:dk2>
        <a:lt2>
          <a:srgbClr val="DDDDDD"/>
        </a:lt2>
        <a:accent1>
          <a:srgbClr val="CC6600"/>
        </a:accent1>
        <a:accent2>
          <a:srgbClr val="996633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географический</Template>
  <TotalTime>639</TotalTime>
  <Words>437</Words>
  <Application>Microsoft Office PowerPoint</Application>
  <PresentationFormat>Экран (4:3)</PresentationFormat>
  <Paragraphs>105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Презентация анализа причин неудачи проекта</vt:lpstr>
      <vt:lpstr>             ВСЕУКРАЇНСЬКИЙ  ІНТЕРАКТИВНИЙ КОНКУРС «МАН-ЮНІОР ДОСЛІДНИК»  “ Мій внесок у музейну справу”</vt:lpstr>
      <vt:lpstr>Слайд 2</vt:lpstr>
      <vt:lpstr>Наукова  новизна  роботи </vt:lpstr>
      <vt:lpstr>  завдання   роботи</vt:lpstr>
      <vt:lpstr>Методи     дослідження</vt:lpstr>
      <vt:lpstr>РЕЗУЛЬТАТИ     ДОСЛІДЖЕННЯ</vt:lpstr>
      <vt:lpstr>Слайд 7</vt:lpstr>
      <vt:lpstr>       Педагогічна діяльність членів родини Л.П. Горбункова, продовжилася на освітянській ниві Богодухівщини, а також Харківщині упродовж всього ХХ ст. до наших днів:</vt:lpstr>
      <vt:lpstr>Практична частина генеалогічного дослідження</vt:lpstr>
      <vt:lpstr>Генеалогічна  таблиця  педагогічної  династії  Горбункових </vt:lpstr>
      <vt:lpstr>Слайд 11</vt:lpstr>
      <vt:lpstr>Слайд 12</vt:lpstr>
      <vt:lpstr>Слайд 13</vt:lpstr>
      <vt:lpstr>        Сьогодні в Богодухівському ліцеї № 3 вже створені експозиції в музеї-кімнаті про історію створення навчального закладу,  про випускників, що стали відомими діячами і просто хорошими людьми.          Наш проект познайомить  учнів  із педагогічною династією Горбункових, які  виховали не одне покоління учнів.  </vt:lpstr>
      <vt:lpstr>Висновки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Генеалогічне дослідження вчительської династії Горбункових на Богодухівщині як соціокультурного феномену  </dc:title>
  <dc:creator>ххххх</dc:creator>
  <cp:lastModifiedBy>ххххх</cp:lastModifiedBy>
  <cp:revision>75</cp:revision>
  <dcterms:created xsi:type="dcterms:W3CDTF">2018-11-22T11:37:10Z</dcterms:created>
  <dcterms:modified xsi:type="dcterms:W3CDTF">2019-04-16T15:29:26Z</dcterms:modified>
</cp:coreProperties>
</file>