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84" r:id="rId12"/>
    <p:sldId id="267" r:id="rId13"/>
    <p:sldId id="272" r:id="rId14"/>
    <p:sldId id="285" r:id="rId15"/>
    <p:sldId id="279" r:id="rId16"/>
    <p:sldId id="280" r:id="rId17"/>
    <p:sldId id="283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57" d="100"/>
          <a:sy n="57" d="100"/>
        </p:scale>
        <p:origin x="-115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6577946937759"/>
          <c:y val="4.4779138222543445E-2"/>
          <c:w val="0.84238695286202792"/>
          <c:h val="0.61551806691121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>
                  <c:v>60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4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Ділянка 3</c:v>
                </c:pt>
              </c:strCache>
            </c:strRef>
          </c:tx>
          <c:invertIfNegative val="0"/>
          <c:dPt>
            <c:idx val="6"/>
            <c:invertIfNegative val="0"/>
            <c:bubble3D val="0"/>
          </c:dPt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6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Ділянка 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44992"/>
        <c:axId val="22646784"/>
      </c:barChart>
      <c:catAx>
        <c:axId val="226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46784"/>
        <c:crosses val="autoZero"/>
        <c:auto val="1"/>
        <c:lblAlgn val="ctr"/>
        <c:lblOffset val="100"/>
        <c:noMultiLvlLbl val="0"/>
      </c:catAx>
      <c:valAx>
        <c:axId val="2264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4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365731893132864"/>
          <c:y val="0.74613838993178605"/>
          <c:w val="0.28305723341905387"/>
          <c:h val="0.2286933458593444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57150">
      <a:solidFill>
        <a:srgbClr val="7030A0"/>
      </a:solidFill>
    </a:ln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98840769903761"/>
          <c:y val="3.3322031294721277E-2"/>
          <c:w val="0.87673862642169731"/>
          <c:h val="0.60422208276111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>
                  <c:v>50.7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4">
                  <c:v>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Ділянка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6">
                  <c:v>106.7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Ділянка 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рН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3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23840"/>
        <c:axId val="23125376"/>
      </c:barChart>
      <c:catAx>
        <c:axId val="2312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125376"/>
        <c:crosses val="autoZero"/>
        <c:auto val="1"/>
        <c:lblAlgn val="ctr"/>
        <c:lblOffset val="100"/>
        <c:noMultiLvlLbl val="0"/>
      </c:catAx>
      <c:valAx>
        <c:axId val="231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2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2292213473316"/>
          <c:y val="0.73237308674976564"/>
          <c:w val="0.27743744531933506"/>
          <c:h val="0.23139594728370327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Ділянка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Ділянка 4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09344"/>
        <c:axId val="24019328"/>
      </c:barChart>
      <c:catAx>
        <c:axId val="240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19328"/>
        <c:crosses val="autoZero"/>
        <c:auto val="1"/>
        <c:lblAlgn val="ctr"/>
        <c:lblOffset val="100"/>
        <c:noMultiLvlLbl val="0"/>
      </c:catAx>
      <c:valAx>
        <c:axId val="2401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crossAx val="24009344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57150">
      <a:solidFill>
        <a:srgbClr val="7030A0"/>
      </a:solidFill>
    </a:ln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Ділянка3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Ділянка4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46208"/>
        <c:axId val="23724416"/>
      </c:barChart>
      <c:catAx>
        <c:axId val="240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724416"/>
        <c:crosses val="autoZero"/>
        <c:auto val="1"/>
        <c:lblAlgn val="ctr"/>
        <c:lblOffset val="100"/>
        <c:noMultiLvlLbl val="0"/>
      </c:catAx>
      <c:valAx>
        <c:axId val="23724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046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57150">
      <a:solidFill>
        <a:srgbClr val="7030A0"/>
      </a:solidFill>
    </a:ln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Ділянка2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Ділянка3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Ділянка4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03776"/>
        <c:axId val="23805312"/>
      </c:barChart>
      <c:catAx>
        <c:axId val="2380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805312"/>
        <c:crosses val="autoZero"/>
        <c:auto val="1"/>
        <c:lblAlgn val="ctr"/>
        <c:lblOffset val="100"/>
        <c:noMultiLvlLbl val="0"/>
      </c:catAx>
      <c:valAx>
        <c:axId val="2380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03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Ділянка 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Ділянка 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Ділянка 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Ділянка 4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38176"/>
        <c:axId val="23939712"/>
      </c:barChart>
      <c:catAx>
        <c:axId val="2393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39712"/>
        <c:crosses val="autoZero"/>
        <c:auto val="1"/>
        <c:lblAlgn val="ctr"/>
        <c:lblOffset val="100"/>
        <c:noMultiLvlLbl val="0"/>
      </c:catAx>
      <c:valAx>
        <c:axId val="23939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uk-UA" sz="2400" dirty="0" smtClean="0">
                    <a:solidFill>
                      <a:srgbClr val="0000FF"/>
                    </a:solidFill>
                  </a:rPr>
                  <a:t>Кількість</a:t>
                </a:r>
                <a:r>
                  <a:rPr lang="uk-UA" sz="2400" baseline="0" dirty="0" smtClean="0">
                    <a:solidFill>
                      <a:srgbClr val="0000FF"/>
                    </a:solidFill>
                  </a:rPr>
                  <a:t> черв</a:t>
                </a:r>
                <a:r>
                  <a:rPr lang="en-US" sz="2400" baseline="0" dirty="0" smtClean="0">
                    <a:solidFill>
                      <a:srgbClr val="0000FF"/>
                    </a:solidFill>
                  </a:rPr>
                  <a:t>`</a:t>
                </a:r>
                <a:r>
                  <a:rPr lang="uk-UA" sz="2400" baseline="0" dirty="0" err="1" smtClean="0">
                    <a:solidFill>
                      <a:srgbClr val="0000FF"/>
                    </a:solidFill>
                  </a:rPr>
                  <a:t>яків</a:t>
                </a:r>
                <a:endParaRPr lang="uk-UA" sz="2400" dirty="0">
                  <a:solidFill>
                    <a:srgbClr val="0000FF"/>
                  </a:solidFill>
                </a:endParaRPr>
              </a:p>
            </c:rich>
          </c:tx>
          <c:overlay val="0"/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c:spPr>
        </c:title>
        <c:numFmt formatCode="General" sourceLinked="1"/>
        <c:majorTickMark val="out"/>
        <c:minorTickMark val="none"/>
        <c:tickLblPos val="nextTo"/>
        <c:crossAx val="2393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C616-8183-4F47-A562-F8FC9D194C55}" type="datetimeFigureOut">
              <a:rPr lang="uk-UA" smtClean="0"/>
              <a:t>20.04.2019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0BE7-6051-4702-A540-F75F15E444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92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30BE7-6051-4702-A540-F75F15E4449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43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2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1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338668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EF0221-102D-4A7B-AA92-9A3D4FA7C908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8A4762-1AC5-4313-AF78-8709586DB4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5576" y="21328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anose="020B0A04020102020204" pitchFamily="34" charset="0"/>
              </a:rPr>
              <a:t>Комплексна біоіндикація </a:t>
            </a:r>
            <a:r>
              <a:rPr lang="ru-RU" dirty="0" err="1" smtClean="0">
                <a:latin typeface="Arial Black" panose="020B0A04020102020204" pitchFamily="34" charset="0"/>
              </a:rPr>
              <a:t>ґрунту</a:t>
            </a:r>
            <a:r>
              <a:rPr lang="ru-RU" dirty="0" smtClean="0">
                <a:latin typeface="Arial Black" panose="020B0A04020102020204" pitchFamily="34" charset="0"/>
              </a:rPr>
              <a:t> за </a:t>
            </a:r>
            <a:r>
              <a:rPr lang="ru-RU" dirty="0" err="1" smtClean="0">
                <a:latin typeface="Arial Black" panose="020B0A04020102020204" pitchFamily="34" charset="0"/>
              </a:rPr>
              <a:t>допомогою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червів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79" y="0"/>
            <a:ext cx="9394979" cy="70462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188640"/>
            <a:ext cx="74970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uk-UA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Біоіндикація</a:t>
            </a:r>
            <a:r>
              <a:rPr lang="uk-UA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екологічного стану ґрунтів деяких районів </a:t>
            </a:r>
          </a:p>
          <a:p>
            <a:pPr algn="ctr"/>
            <a:r>
              <a:rPr lang="uk-UA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м. Харкова </a:t>
            </a:r>
          </a:p>
          <a:p>
            <a:pPr algn="ctr"/>
            <a:r>
              <a:rPr lang="uk-UA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 допомогою дощових черв</a:t>
            </a:r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`</a:t>
            </a:r>
            <a:r>
              <a:rPr lang="uk-UA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яків</a:t>
            </a:r>
            <a:r>
              <a:rPr lang="uk-UA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55" y="5124314"/>
            <a:ext cx="2982990" cy="1733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1"/>
            <a:ext cx="4571999" cy="288032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-27383"/>
            <a:ext cx="9144000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Визначення </a:t>
            </a:r>
            <a:r>
              <a:rPr lang="uk-UA" sz="4400" i="1" dirty="0" err="1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рН</a:t>
            </a:r>
            <a:r>
              <a:rPr lang="uk-UA" sz="44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uk-UA" sz="4400" dirty="0" smtClean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ґрунту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908721"/>
            <a:ext cx="4572001" cy="288032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13305"/>
              </p:ext>
            </p:extLst>
          </p:nvPr>
        </p:nvGraphicFramePr>
        <p:xfrm>
          <a:off x="0" y="3789041"/>
          <a:ext cx="9144000" cy="166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4503"/>
                <a:gridCol w="1483097"/>
                <a:gridCol w="1828800"/>
                <a:gridCol w="1828800"/>
                <a:gridCol w="1828800"/>
              </a:tblGrid>
              <a:tr h="648071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effectLst/>
                          <a:latin typeface="Arial Black" pitchFamily="34" charset="0"/>
                        </a:rPr>
                        <a:t>№ </a:t>
                      </a:r>
                      <a:r>
                        <a:rPr lang="uk-UA" sz="2800" spc="15" dirty="0" smtClean="0">
                          <a:effectLst/>
                          <a:latin typeface="Arial Black" pitchFamily="34" charset="0"/>
                        </a:rPr>
                        <a:t>проби</a:t>
                      </a:r>
                      <a:endParaRPr lang="uk-UA" sz="2800" b="1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effectLst/>
                          <a:latin typeface="Arial Black" pitchFamily="34" charset="0"/>
                        </a:rPr>
                        <a:t>1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effectLst/>
                          <a:latin typeface="Arial Black" pitchFamily="34" charset="0"/>
                        </a:rPr>
                        <a:t>2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effectLst/>
                          <a:latin typeface="Arial Black" pitchFamily="34" charset="0"/>
                        </a:rPr>
                        <a:t>3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effectLst/>
                          <a:latin typeface="Arial Black" pitchFamily="34" charset="0"/>
                        </a:rPr>
                        <a:t>4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0261"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1" u="none" strike="noStrike" kern="1200" cap="none" spc="15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рН</a:t>
                      </a:r>
                      <a:endParaRPr kumimoji="0" lang="uk-UA" sz="2800" b="1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 Black" pitchFamily="34" charset="0"/>
                      </a:endParaRPr>
                    </a:p>
                    <a:p>
                      <a:endParaRPr lang="uk-UA" sz="19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5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5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7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atin typeface="Arial Black" pitchFamily="34" charset="0"/>
                        </a:rPr>
                        <a:t>4.5</a:t>
                      </a:r>
                      <a:endParaRPr lang="uk-UA" sz="32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17232"/>
            <a:ext cx="5436096" cy="134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223391"/>
            <a:ext cx="3707904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Засоленість </a:t>
            </a:r>
            <a:r>
              <a:rPr lang="uk-UA" sz="2800" dirty="0" err="1">
                <a:solidFill>
                  <a:srgbClr val="002060"/>
                </a:solidFill>
                <a:latin typeface="Arial Black" pitchFamily="34" charset="0"/>
              </a:rPr>
              <a:t>грунтів</a:t>
            </a:r>
            <a:endParaRPr lang="uk-UA" sz="28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6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Катіон</a:t>
            </a:r>
            <a:r>
              <a:rPr lang="uk-UA" dirty="0" smtClean="0">
                <a:latin typeface="Arial"/>
              </a:rPr>
              <a:t/>
            </a:r>
            <a:br>
              <a:rPr lang="uk-UA" dirty="0" smtClean="0">
                <a:latin typeface="Arial"/>
              </a:rPr>
            </a:br>
            <a:r>
              <a:rPr lang="uk-UA" dirty="0" smtClean="0">
                <a:latin typeface="Arial"/>
              </a:rPr>
              <a:t/>
            </a:r>
            <a:br>
              <a:rPr lang="uk-UA" dirty="0" smtClean="0">
                <a:latin typeface="Arial"/>
              </a:rPr>
            </a:br>
            <a:r>
              <a:rPr lang="uk-UA" dirty="0" smtClean="0">
                <a:latin typeface="Arial"/>
              </a:rPr>
              <a:t> </a:t>
            </a:r>
            <a:br>
              <a:rPr lang="uk-UA" dirty="0" smtClean="0">
                <a:latin typeface="Arial"/>
              </a:rPr>
            </a:b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0117220"/>
              </p:ext>
            </p:extLst>
          </p:nvPr>
        </p:nvGraphicFramePr>
        <p:xfrm>
          <a:off x="15074" y="956391"/>
          <a:ext cx="2108654" cy="590160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74067"/>
                <a:gridCol w="1234587"/>
              </a:tblGrid>
              <a:tr h="1868952"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/>
                      </a:r>
                      <a:br>
                        <a:rPr lang="uk-UA" sz="1900" b="1" dirty="0" smtClean="0"/>
                      </a:br>
                      <a:r>
                        <a:rPr lang="uk-UA" sz="1900" b="1" dirty="0" smtClean="0"/>
                        <a:t/>
                      </a:r>
                      <a:br>
                        <a:rPr lang="uk-UA" sz="1900" b="1" dirty="0" smtClean="0"/>
                      </a:br>
                      <a:r>
                        <a:rPr lang="uk-UA" sz="3200" b="1" dirty="0" smtClean="0"/>
                        <a:t>Катіон</a:t>
                      </a:r>
                    </a:p>
                  </a:txBody>
                  <a:tcPr marL="114741" marR="114741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/>
                      </a:r>
                      <a:br>
                        <a:rPr lang="uk-UA" sz="3200" b="1" dirty="0" smtClean="0"/>
                      </a:br>
                      <a:r>
                        <a:rPr lang="uk-UA" sz="3200" b="1" dirty="0" smtClean="0"/>
                        <a:t>Реактив</a:t>
                      </a:r>
                      <a:endParaRPr lang="uk-UA" sz="3200" b="1" dirty="0"/>
                    </a:p>
                  </a:txBody>
                  <a:tcPr marL="114741" marR="114741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3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Fe</a:t>
                      </a:r>
                      <a:r>
                        <a:rPr lang="uk-UA" sz="3600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+3</a:t>
                      </a:r>
                      <a:r>
                        <a:rPr lang="uk-UA" sz="36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endParaRPr lang="uk-UA" sz="36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114741" marR="114741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kumimoji="0" lang="uk-UA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</a:b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kumimoji="0" lang="uk-UA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kumimoji="0" lang="uk-UA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(CN)</a:t>
                      </a:r>
                      <a:r>
                        <a:rPr kumimoji="0" lang="uk-UA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kumimoji="0" lang="uk-U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 sz="1200" dirty="0"/>
                    </a:p>
                  </a:txBody>
                  <a:tcPr marL="114741" marR="114741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16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uk-UA" sz="3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+3</a:t>
                      </a:r>
                      <a:r>
                        <a:rPr kumimoji="0" lang="uk-UA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114741" marR="114741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9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NH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4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SCN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114741" marR="114741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21141246"/>
              </p:ext>
            </p:extLst>
          </p:nvPr>
        </p:nvGraphicFramePr>
        <p:xfrm>
          <a:off x="4283968" y="952771"/>
          <a:ext cx="2369690" cy="590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458"/>
                <a:gridCol w="1157232"/>
              </a:tblGrid>
              <a:tr h="1832942">
                <a:tc>
                  <a:txBody>
                    <a:bodyPr/>
                    <a:lstStyle/>
                    <a:p>
                      <a:pPr algn="ctr"/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Катіон</a:t>
                      </a:r>
                      <a:endParaRPr lang="uk-UA" sz="1900" dirty="0"/>
                    </a:p>
                  </a:txBody>
                  <a:tcPr vert="vert27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Реактив</a:t>
                      </a:r>
                    </a:p>
                    <a:p>
                      <a:endParaRPr lang="uk-UA" sz="1900" dirty="0"/>
                    </a:p>
                  </a:txBody>
                  <a:tcPr vert="vert27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97153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uk-UA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+2</a:t>
                      </a:r>
                      <a:endParaRPr lang="uk-UA" sz="1900" dirty="0"/>
                    </a:p>
                  </a:txBody>
                  <a:tcPr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kumimoji="0" lang="uk-UA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kumimoji="0" lang="uk-UA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(CN)</a:t>
                      </a:r>
                      <a:r>
                        <a:rPr kumimoji="0" lang="uk-UA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lang="uk-UA" sz="1600" dirty="0"/>
                    </a:p>
                  </a:txBody>
                  <a:tcPr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787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Pb</a:t>
                      </a:r>
                      <a:r>
                        <a:rPr kumimoji="0" lang="uk-UA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+2</a:t>
                      </a:r>
                      <a:r>
                        <a:rPr kumimoji="0" lang="uk-UA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endParaRPr lang="uk-UA" sz="1900" dirty="0"/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Calibri"/>
                          <a:cs typeface="Times New Roman"/>
                        </a:rPr>
                        <a:t>KI</a:t>
                      </a:r>
                      <a:endParaRPr kumimoji="0" lang="uk-U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 sz="1900" dirty="0"/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51" y="16666"/>
            <a:ext cx="9130849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Визначення катіонів</a:t>
            </a:r>
            <a:r>
              <a:rPr lang="en-US" sz="3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uk-UA" sz="3200" dirty="0" smtClean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важких металів</a:t>
            </a:r>
            <a:r>
              <a:rPr lang="uk-UA" sz="4400" dirty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uk-UA" sz="4400" dirty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</a:b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0" y="956393"/>
            <a:ext cx="2160241" cy="2836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92663"/>
            <a:ext cx="2160240" cy="30689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0" b="33142"/>
          <a:stretch/>
        </p:blipFill>
        <p:spPr bwMode="auto">
          <a:xfrm>
            <a:off x="6660233" y="988399"/>
            <a:ext cx="2483768" cy="28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b="13460"/>
          <a:stretch/>
        </p:blipFill>
        <p:spPr bwMode="auto">
          <a:xfrm>
            <a:off x="6660235" y="3802539"/>
            <a:ext cx="2483769" cy="305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980619"/>
            <a:ext cx="2611744" cy="2877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4"/>
          <a:stretch/>
        </p:blipFill>
        <p:spPr>
          <a:xfrm>
            <a:off x="2699792" y="1124745"/>
            <a:ext cx="2595119" cy="2855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449" y="0"/>
            <a:ext cx="9144000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Визначення аніонів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01630"/>
              </p:ext>
            </p:extLst>
          </p:nvPr>
        </p:nvGraphicFramePr>
        <p:xfrm>
          <a:off x="45332" y="1124745"/>
          <a:ext cx="2664296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12168"/>
              </a:tblGrid>
              <a:tr h="125611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Arial Black" pitchFamily="34" charset="0"/>
                        </a:rPr>
                        <a:t>Аніон</a:t>
                      </a:r>
                      <a:endParaRPr lang="uk-UA" sz="2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Arial Black" pitchFamily="34" charset="0"/>
                        </a:rPr>
                        <a:t>Реактив</a:t>
                      </a:r>
                      <a:endParaRPr lang="uk-UA" sz="20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38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800" b="1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b="1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ВaCl</a:t>
                      </a:r>
                      <a:r>
                        <a:rPr lang="uk-UA" sz="24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uk-UA" sz="24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8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en-US" sz="2800" b="1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1-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AgNO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12990"/>
              </p:ext>
            </p:extLst>
          </p:nvPr>
        </p:nvGraphicFramePr>
        <p:xfrm>
          <a:off x="5265989" y="1140768"/>
          <a:ext cx="3901476" cy="241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38"/>
                <a:gridCol w="1950738"/>
              </a:tblGrid>
              <a:tr h="872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Аніон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Реактив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1546776">
                <a:tc>
                  <a:txBody>
                    <a:bodyPr/>
                    <a:lstStyle/>
                    <a:p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kumimoji="0" lang="en-US" sz="36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kumimoji="0" lang="en-US" sz="3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Calibri"/>
                          <a:cs typeface="Times New Roman"/>
                        </a:rPr>
                        <a:t>1-</a:t>
                      </a:r>
                      <a:r>
                        <a:rPr kumimoji="0" lang="uk-UA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uk-UA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Calibri"/>
                          <a:cs typeface="Times New Roman"/>
                        </a:rPr>
                      </a:br>
                      <a:endParaRPr lang="uk-U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Саліцилова кислота</a:t>
                      </a:r>
                    </a:p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+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</a:t>
                      </a:r>
                      <a:r>
                        <a:rPr lang="uk-UA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аОН</a:t>
                      </a:r>
                      <a:endParaRPr lang="uk-UA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99" y="3560086"/>
            <a:ext cx="3847913" cy="3297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44624"/>
            <a:ext cx="4499992" cy="567755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uk-UA" dirty="0">
                <a:latin typeface="Arial Black" pitchFamily="34" charset="0"/>
              </a:rPr>
              <a:t>Залежність кількості </a:t>
            </a:r>
            <a:r>
              <a:rPr lang="uk-UA" dirty="0" err="1">
                <a:latin typeface="Arial Black" pitchFamily="34" charset="0"/>
              </a:rPr>
              <a:t>червів</a:t>
            </a:r>
            <a:r>
              <a:rPr lang="uk-UA" dirty="0">
                <a:latin typeface="Arial Black" pitchFamily="34" charset="0"/>
              </a:rPr>
              <a:t> від рівня </a:t>
            </a:r>
            <a:r>
              <a:rPr lang="uk-UA" dirty="0" err="1">
                <a:latin typeface="Arial Black" pitchFamily="34" charset="0"/>
              </a:rPr>
              <a:t>рН</a:t>
            </a:r>
            <a:r>
              <a:rPr lang="uk-UA" dirty="0">
                <a:latin typeface="Arial Black" pitchFamily="34" charset="0"/>
              </a:rPr>
              <a:t> </a:t>
            </a:r>
            <a:r>
              <a:rPr lang="uk-UA" dirty="0" err="1">
                <a:latin typeface="Arial Black" pitchFamily="34" charset="0"/>
              </a:rPr>
              <a:t>грунту</a:t>
            </a:r>
            <a:endParaRPr lang="uk-UA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4600657"/>
              </p:ext>
            </p:extLst>
          </p:nvPr>
        </p:nvGraphicFramePr>
        <p:xfrm>
          <a:off x="18764" y="692696"/>
          <a:ext cx="44812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572000" y="44624"/>
            <a:ext cx="4542272" cy="639763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Arial Black" pitchFamily="34" charset="0"/>
              </a:rPr>
              <a:t>Залежність </a:t>
            </a:r>
            <a:r>
              <a:rPr lang="uk-UA" dirty="0" smtClean="0">
                <a:latin typeface="Arial Black" pitchFamily="34" charset="0"/>
              </a:rPr>
              <a:t>біомаси </a:t>
            </a:r>
            <a:r>
              <a:rPr lang="uk-UA" dirty="0" err="1" smtClean="0">
                <a:latin typeface="Arial Black" pitchFamily="34" charset="0"/>
              </a:rPr>
              <a:t>червів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>
                <a:latin typeface="Arial Black" pitchFamily="34" charset="0"/>
              </a:rPr>
              <a:t>від рівня </a:t>
            </a:r>
            <a:r>
              <a:rPr lang="uk-UA" dirty="0" err="1">
                <a:latin typeface="Arial Black" pitchFamily="34" charset="0"/>
              </a:rPr>
              <a:t>рН</a:t>
            </a:r>
            <a:r>
              <a:rPr lang="uk-UA" dirty="0">
                <a:latin typeface="Arial Black" pitchFamily="34" charset="0"/>
              </a:rPr>
              <a:t> </a:t>
            </a:r>
            <a:r>
              <a:rPr lang="uk-UA" dirty="0" err="1">
                <a:latin typeface="Arial Black" pitchFamily="34" charset="0"/>
              </a:rPr>
              <a:t>грунту</a:t>
            </a:r>
            <a:endParaRPr lang="uk-UA" dirty="0"/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39133551"/>
              </p:ext>
            </p:extLst>
          </p:nvPr>
        </p:nvGraphicFramePr>
        <p:xfrm>
          <a:off x="4572000" y="764704"/>
          <a:ext cx="4572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1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644008" cy="639763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Залежність кількості </a:t>
            </a:r>
            <a:r>
              <a:rPr lang="uk-UA" b="1" dirty="0" err="1"/>
              <a:t>червів</a:t>
            </a:r>
            <a:r>
              <a:rPr lang="uk-UA" b="1" dirty="0"/>
              <a:t> від рівня катіонів </a:t>
            </a:r>
            <a:r>
              <a:rPr lang="en-US" b="1" dirty="0"/>
              <a:t>Fe</a:t>
            </a:r>
            <a:r>
              <a:rPr lang="en-US" b="1" baseline="30000" dirty="0"/>
              <a:t>+3</a:t>
            </a:r>
            <a:r>
              <a:rPr lang="uk-UA" b="1" dirty="0"/>
              <a:t> </a:t>
            </a:r>
            <a:r>
              <a:rPr lang="uk-UA" b="1" dirty="0" err="1"/>
              <a:t>грунту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763" y="0"/>
            <a:ext cx="4538749" cy="639763"/>
          </a:xfr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Залежність кількості </a:t>
            </a:r>
            <a:r>
              <a:rPr lang="uk-UA" b="1" dirty="0" err="1"/>
              <a:t>червів</a:t>
            </a:r>
            <a:r>
              <a:rPr lang="uk-UA" b="1" dirty="0"/>
              <a:t> від рівня катіонів </a:t>
            </a:r>
            <a:r>
              <a:rPr lang="en-US" b="1" dirty="0" smtClean="0"/>
              <a:t>Fe</a:t>
            </a:r>
            <a:r>
              <a:rPr lang="en-US" b="1" baseline="30000" dirty="0" smtClean="0"/>
              <a:t>+</a:t>
            </a:r>
            <a:r>
              <a:rPr lang="uk-UA" b="1" baseline="30000" dirty="0" smtClean="0"/>
              <a:t>2</a:t>
            </a:r>
            <a:r>
              <a:rPr lang="uk-UA" b="1" dirty="0" smtClean="0"/>
              <a:t> </a:t>
            </a:r>
            <a:r>
              <a:rPr lang="uk-UA" b="1" dirty="0" err="1"/>
              <a:t>грунту</a:t>
            </a:r>
            <a:endParaRPr lang="uk-UA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9904648"/>
              </p:ext>
            </p:extLst>
          </p:nvPr>
        </p:nvGraphicFramePr>
        <p:xfrm>
          <a:off x="0" y="692696"/>
          <a:ext cx="457199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3897322"/>
              </p:ext>
            </p:extLst>
          </p:nvPr>
        </p:nvGraphicFramePr>
        <p:xfrm>
          <a:off x="4645024" y="634507"/>
          <a:ext cx="4498976" cy="531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80088"/>
              </p:ext>
            </p:extLst>
          </p:nvPr>
        </p:nvGraphicFramePr>
        <p:xfrm>
          <a:off x="-1" y="6021288"/>
          <a:ext cx="914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1-виявлено </a:t>
                      </a:r>
                      <a:r>
                        <a:rPr kumimoji="0" lang="uk-UA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йони</a:t>
                      </a:r>
                      <a:endParaRPr kumimoji="0" lang="uk-UA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середня кількість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– виявлено у великій кількості</a:t>
                      </a:r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471629"/>
              </p:ext>
            </p:extLst>
          </p:nvPr>
        </p:nvGraphicFramePr>
        <p:xfrm>
          <a:off x="0" y="1268761"/>
          <a:ext cx="895652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52728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Залежність кількості </a:t>
            </a:r>
            <a:r>
              <a:rPr lang="uk-UA" dirty="0" err="1" smtClean="0"/>
              <a:t>червів</a:t>
            </a:r>
            <a:r>
              <a:rPr lang="uk-UA" dirty="0" smtClean="0"/>
              <a:t> від рівня катіонів </a:t>
            </a:r>
            <a:r>
              <a:rPr lang="en-US" dirty="0" smtClean="0"/>
              <a:t>Pb</a:t>
            </a:r>
            <a:r>
              <a:rPr lang="en-US" b="1" baseline="30000" dirty="0" smtClean="0"/>
              <a:t>+2</a:t>
            </a:r>
            <a:r>
              <a:rPr lang="en-US" dirty="0" smtClean="0"/>
              <a:t> </a:t>
            </a:r>
            <a:r>
              <a:rPr lang="uk-UA" dirty="0" err="1" smtClean="0"/>
              <a:t>грунту</a:t>
            </a:r>
            <a:endParaRPr lang="uk-UA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13197"/>
              </p:ext>
            </p:extLst>
          </p:nvPr>
        </p:nvGraphicFramePr>
        <p:xfrm>
          <a:off x="251519" y="6021288"/>
          <a:ext cx="849694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80243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1-виявлено </a:t>
                      </a:r>
                      <a:r>
                        <a:rPr lang="uk-UA" sz="2400" dirty="0" err="1" smtClean="0"/>
                        <a:t>йони</a:t>
                      </a:r>
                      <a:endParaRPr lang="uk-U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середня кількість</a:t>
                      </a: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 – виявлено у великій кількості</a:t>
                      </a:r>
                      <a:endParaRPr lang="uk-U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13197"/>
              </p:ext>
            </p:extLst>
          </p:nvPr>
        </p:nvGraphicFramePr>
        <p:xfrm>
          <a:off x="251520" y="6021288"/>
          <a:ext cx="849694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80243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1-виявлено </a:t>
                      </a:r>
                      <a:r>
                        <a:rPr lang="uk-UA" sz="2400" dirty="0" err="1" smtClean="0"/>
                        <a:t>йони</a:t>
                      </a:r>
                      <a:endParaRPr lang="uk-U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середня кількість</a:t>
                      </a: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3 – виявлено у великій кількості</a:t>
                      </a:r>
                      <a:endParaRPr lang="uk-U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533630"/>
              </p:ext>
            </p:extLst>
          </p:nvPr>
        </p:nvGraphicFramePr>
        <p:xfrm>
          <a:off x="84517" y="1340768"/>
          <a:ext cx="90364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160"/>
            <a:ext cx="9144000" cy="1113586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dirty="0"/>
              <a:t>Залежність кількості </a:t>
            </a:r>
            <a:r>
              <a:rPr lang="uk-UA" sz="4000" b="1" dirty="0" err="1"/>
              <a:t>червів</a:t>
            </a:r>
            <a:r>
              <a:rPr lang="uk-UA" sz="4000" b="1" dirty="0"/>
              <a:t> від рівня </a:t>
            </a:r>
            <a:r>
              <a:rPr lang="uk-UA" sz="4000" b="1" dirty="0" smtClean="0"/>
              <a:t>аніонів </a:t>
            </a:r>
            <a:r>
              <a:rPr lang="en-US" sz="4000" b="1" dirty="0" smtClean="0"/>
              <a:t>NO</a:t>
            </a:r>
            <a:r>
              <a:rPr lang="en-US" sz="4000" b="1" baseline="-25000" dirty="0" smtClean="0"/>
              <a:t>3</a:t>
            </a:r>
            <a:r>
              <a:rPr lang="en-US" sz="4000" b="1" baseline="30000" dirty="0" smtClean="0"/>
              <a:t>-1</a:t>
            </a:r>
            <a:r>
              <a:rPr lang="en-US" sz="4000" b="1" dirty="0" smtClean="0"/>
              <a:t> </a:t>
            </a:r>
            <a:r>
              <a:rPr lang="uk-UA" sz="4000" b="1" dirty="0" err="1" smtClean="0"/>
              <a:t>грунту</a:t>
            </a:r>
            <a:endParaRPr lang="uk-UA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47423"/>
              </p:ext>
            </p:extLst>
          </p:nvPr>
        </p:nvGraphicFramePr>
        <p:xfrm>
          <a:off x="1" y="5805264"/>
          <a:ext cx="914400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115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1-виявлено </a:t>
                      </a:r>
                      <a:r>
                        <a:rPr kumimoji="0" lang="uk-UA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йони</a:t>
                      </a:r>
                      <a:endParaRPr kumimoji="0" lang="uk-U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середня кількість</a:t>
                      </a:r>
                    </a:p>
                    <a:p>
                      <a:endParaRPr lang="uk-UA" sz="19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– виявлено у великій кількості</a:t>
                      </a:r>
                    </a:p>
                    <a:p>
                      <a:endParaRPr lang="uk-UA" sz="19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bg1"/>
          </a:solidFill>
        </p:spPr>
        <p:txBody>
          <a:bodyPr/>
          <a:lstStyle/>
          <a:p>
            <a:pPr lvl="0" algn="just">
              <a:buClr>
                <a:srgbClr val="31B6FD"/>
              </a:buClr>
            </a:pPr>
            <a:r>
              <a:rPr lang="uk-UA" sz="2000" dirty="0" smtClean="0">
                <a:solidFill>
                  <a:srgbClr val="073E87"/>
                </a:solidFill>
                <a:latin typeface="Arial Black" pitchFamily="34" charset="0"/>
              </a:rPr>
              <a:t>Результати </a:t>
            </a:r>
            <a:r>
              <a:rPr lang="uk-UA" sz="2000" dirty="0" err="1" smtClean="0">
                <a:solidFill>
                  <a:srgbClr val="073E87"/>
                </a:solidFill>
                <a:latin typeface="Arial Black" pitchFamily="34" charset="0"/>
              </a:rPr>
              <a:t>біоіндикаційних</a:t>
            </a:r>
            <a:r>
              <a:rPr lang="uk-UA" sz="2000" dirty="0" smtClean="0">
                <a:solidFill>
                  <a:srgbClr val="073E87"/>
                </a:solidFill>
                <a:latin typeface="Arial Black" pitchFamily="34" charset="0"/>
              </a:rPr>
              <a:t> досліджень виявили залежність </a:t>
            </a:r>
            <a:r>
              <a:rPr lang="uk-UA" sz="2000" dirty="0" err="1" smtClean="0">
                <a:solidFill>
                  <a:srgbClr val="073E87"/>
                </a:solidFill>
                <a:latin typeface="Arial Black" pitchFamily="34" charset="0"/>
              </a:rPr>
              <a:t>морфометричних</a:t>
            </a:r>
            <a:r>
              <a:rPr lang="uk-UA" sz="2000" dirty="0" smtClean="0">
                <a:solidFill>
                  <a:srgbClr val="073E87"/>
                </a:solidFill>
                <a:latin typeface="Arial Black" pitchFamily="34" charset="0"/>
              </a:rPr>
              <a:t> показників дощових черв'яків від екологічного стану </a:t>
            </a:r>
            <a:r>
              <a:rPr lang="uk-UA" sz="2000" dirty="0" err="1" smtClean="0">
                <a:solidFill>
                  <a:srgbClr val="073E87"/>
                </a:solidFill>
                <a:latin typeface="Arial Black" pitchFamily="34" charset="0"/>
              </a:rPr>
              <a:t>грунтів</a:t>
            </a:r>
            <a:r>
              <a:rPr lang="uk-UA" sz="2000" dirty="0" smtClean="0">
                <a:solidFill>
                  <a:srgbClr val="073E87"/>
                </a:solidFill>
                <a:latin typeface="Arial Black" pitchFamily="34" charset="0"/>
              </a:rPr>
              <a:t>: рівня </a:t>
            </a:r>
            <a:r>
              <a:rPr lang="uk-UA" sz="2000" dirty="0" err="1" smtClean="0">
                <a:solidFill>
                  <a:srgbClr val="073E87"/>
                </a:solidFill>
                <a:latin typeface="Arial Black" pitchFamily="34" charset="0"/>
              </a:rPr>
              <a:t>рН</a:t>
            </a:r>
            <a:r>
              <a:rPr lang="uk-UA" sz="2000" dirty="0" smtClean="0">
                <a:solidFill>
                  <a:srgbClr val="073E87"/>
                </a:solidFill>
                <a:latin typeface="Arial Black" pitchFamily="34" charset="0"/>
              </a:rPr>
              <a:t> та наявності важких металів, що підтверджено якісним хімічним аналізом;</a:t>
            </a:r>
          </a:p>
          <a:p>
            <a:pPr algn="just">
              <a:buClr>
                <a:srgbClr val="31B6FD"/>
              </a:buClr>
            </a:pP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н</a:t>
            </a: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</a:rPr>
              <a:t>айбільш 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забрудненою виявилася </a:t>
            </a: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</a:rPr>
              <a:t>територія лісу біля селища </a:t>
            </a:r>
            <a:r>
              <a:rPr lang="uk-UA" sz="2000" spc="15" dirty="0" err="1" smtClean="0">
                <a:solidFill>
                  <a:srgbClr val="073E87"/>
                </a:solidFill>
                <a:latin typeface="Arial Black" pitchFamily="34" charset="0"/>
              </a:rPr>
              <a:t>Кулиничі</a:t>
            </a: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</a:rPr>
              <a:t>, найменш – шкільне подвір'я; </a:t>
            </a:r>
            <a:endParaRPr lang="uk-UA" sz="2000" dirty="0" smtClean="0">
              <a:solidFill>
                <a:srgbClr val="073E87"/>
              </a:solidFill>
              <a:latin typeface="Arial Black" pitchFamily="34" charset="0"/>
            </a:endParaRPr>
          </a:p>
          <a:p>
            <a:pPr lvl="0" algn="just">
              <a:buClr>
                <a:srgbClr val="31B6FD"/>
              </a:buClr>
            </a:pP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катіони 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важких металів перебувають у слабо рухомому </a:t>
            </a: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стані (крім ділянки №3), що 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може негативно відбитися на здоров’ї населення</a:t>
            </a: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;</a:t>
            </a:r>
          </a:p>
          <a:p>
            <a:pPr lvl="0" algn="just">
              <a:buClr>
                <a:srgbClr val="31B6FD"/>
              </a:buClr>
            </a:pPr>
            <a:r>
              <a:rPr lang="ru-RU" sz="2000" spc="15" dirty="0" err="1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катіони</a:t>
            </a:r>
            <a:r>
              <a:rPr lang="ru-RU" sz="2000" spc="15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важких</a:t>
            </a:r>
            <a:r>
              <a:rPr lang="ru-RU" sz="2000" spc="15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металів</a:t>
            </a:r>
            <a:r>
              <a:rPr lang="ru-RU" sz="2000" spc="15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на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ділянці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№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3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знаходяться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у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зв</a:t>
            </a:r>
            <a:r>
              <a:rPr lang="en-US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`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язаному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стані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нівелює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їх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токсичний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вплив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на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дощових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2000" spc="15" dirty="0" err="1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червів</a:t>
            </a:r>
            <a:r>
              <a:rPr lang="ru-RU" sz="2000" spc="15" dirty="0" smtClean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.</a:t>
            </a:r>
            <a:endParaRPr lang="uk-UA" sz="2000" spc="15" dirty="0">
              <a:solidFill>
                <a:srgbClr val="073E87"/>
              </a:solidFill>
              <a:latin typeface="Arial Black" pitchFamily="34" charset="0"/>
              <a:ea typeface="Times New Roman"/>
            </a:endParaRPr>
          </a:p>
          <a:p>
            <a:pPr lvl="0" algn="just">
              <a:buClr>
                <a:srgbClr val="31B6FD"/>
              </a:buClr>
            </a:pP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</a:rPr>
              <a:t>Зменшити 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вміст важких металів можна засобами </a:t>
            </a:r>
            <a:r>
              <a:rPr lang="uk-UA" sz="2000" spc="15" dirty="0" err="1">
                <a:solidFill>
                  <a:srgbClr val="073E87"/>
                </a:solidFill>
                <a:latin typeface="Arial Black" pitchFamily="34" charset="0"/>
              </a:rPr>
              <a:t>фіторекультивації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. Рівень </a:t>
            </a:r>
            <a:r>
              <a:rPr lang="en-US" sz="2000" dirty="0" err="1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Pb</a:t>
            </a:r>
            <a:r>
              <a:rPr lang="uk-UA" sz="2000" baseline="30000" dirty="0">
                <a:solidFill>
                  <a:srgbClr val="073E87"/>
                </a:solidFill>
                <a:latin typeface="Arial Black" pitchFamily="34" charset="0"/>
                <a:ea typeface="Times New Roman"/>
              </a:rPr>
              <a:t>+2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 зменшать горець та гірчиця.</a:t>
            </a:r>
          </a:p>
          <a:p>
            <a:pPr lvl="0" algn="just">
              <a:buClr>
                <a:srgbClr val="31B6FD"/>
              </a:buClr>
            </a:pPr>
            <a:r>
              <a:rPr lang="uk-UA" sz="2000" spc="15" dirty="0" err="1">
                <a:solidFill>
                  <a:srgbClr val="073E87"/>
                </a:solidFill>
                <a:latin typeface="Arial Black" pitchFamily="34" charset="0"/>
              </a:rPr>
              <a:t>Грунти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 на </a:t>
            </a:r>
            <a:r>
              <a:rPr lang="uk-UA" sz="2000" spc="15" dirty="0" smtClean="0">
                <a:solidFill>
                  <a:srgbClr val="073E87"/>
                </a:solidFill>
                <a:latin typeface="Arial Black" pitchFamily="34" charset="0"/>
              </a:rPr>
              <a:t> 1, 2, </a:t>
            </a:r>
            <a:r>
              <a:rPr lang="uk-UA" sz="2000" spc="15" dirty="0">
                <a:solidFill>
                  <a:srgbClr val="073E87"/>
                </a:solidFill>
                <a:latin typeface="Arial Black" pitchFamily="34" charset="0"/>
              </a:rPr>
              <a:t>і особливо 4 ділянці потребують вапнування</a:t>
            </a:r>
            <a:endParaRPr lang="uk-UA" sz="2000" dirty="0">
              <a:solidFill>
                <a:srgbClr val="073E87"/>
              </a:solidFill>
              <a:latin typeface="Arial Black" pitchFamily="34" charset="0"/>
            </a:endParaRPr>
          </a:p>
          <a:p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Висновки</a:t>
            </a:r>
            <a:endParaRPr lang="uk-UA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377" y="11159"/>
            <a:ext cx="9144000" cy="825553"/>
          </a:xfrm>
          <a:solidFill>
            <a:srgbClr val="7030A0"/>
          </a:solidFill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Дякуємо за увагу!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2" y="764704"/>
            <a:ext cx="314114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МАН ЮНІОР 2019\ВЕРМИІДИКАЦІЯ\ФОТО\ман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3"/>
            <a:ext cx="2904804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МАН ЮНІОР 2019\ВЕРМИІДИКАЦІЯ\ФОТО\viber image 2019-04-16 , 12.07.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8" y="4869160"/>
            <a:ext cx="2598688" cy="19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АН ЮНІОР 2019\ВЕРМИІДИКАЦІЯ\ФОТО\viber image 2019-04-16 , 12.07.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13" y="908720"/>
            <a:ext cx="2598688" cy="19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АН ЮНІОР 2019\ВЕРМИІДИКАЦІЯ\ФОТО\viber image 2019-04-16 , 12.06.21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3478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АН ЮНІОР 2019\ВЕРМИІДИКАЦІЯ\ФОТО\viber image 2019-04-16 , 12.08.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80939"/>
            <a:ext cx="3347864" cy="28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АН ЮНІОР 2019\ВЕРМИІДИКАЦІЯ\ФОТО\viber image 2019-04-16 , 12.08.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12" y="2943747"/>
            <a:ext cx="2567217" cy="19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00681" y="260648"/>
            <a:ext cx="3343319" cy="648072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u="sng" dirty="0" err="1">
                <a:solidFill>
                  <a:schemeClr val="tx2"/>
                </a:solidFill>
                <a:latin typeface="Arial Black" panose="020B0A04020102020204" pitchFamily="34" charset="0"/>
              </a:rPr>
              <a:t>Виконали</a:t>
            </a:r>
            <a:r>
              <a:rPr lang="ru-RU" sz="1600" u="sng" dirty="0">
                <a:solidFill>
                  <a:schemeClr val="tx2"/>
                </a:solidFill>
                <a:latin typeface="Arial Black" panose="020B0A04020102020204" pitchFamily="34" charset="0"/>
              </a:rPr>
              <a:t>: 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sz="1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Затула</a:t>
            </a: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Arial Black" panose="020B0A04020102020204" pitchFamily="34" charset="0"/>
              </a:rPr>
              <a:t>Вероніка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,</a:t>
            </a:r>
            <a:b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600" dirty="0" err="1">
                <a:solidFill>
                  <a:schemeClr val="tx2"/>
                </a:solidFill>
                <a:latin typeface="Arial Black" panose="020B0A04020102020204" pitchFamily="34" charset="0"/>
              </a:rPr>
              <a:t>Пічка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Arial Black" panose="020B0A04020102020204" pitchFamily="34" charset="0"/>
              </a:rPr>
              <a:t>Марія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b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600" dirty="0" err="1">
                <a:solidFill>
                  <a:schemeClr val="tx2"/>
                </a:solidFill>
                <a:latin typeface="Arial Black" panose="020B0A04020102020204" pitchFamily="34" charset="0"/>
              </a:rPr>
              <a:t>Буркун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Arial Black" panose="020B0A04020102020204" pitchFamily="34" charset="0"/>
              </a:rPr>
              <a:t>Валерія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b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1600" dirty="0" err="1">
                <a:solidFill>
                  <a:schemeClr val="tx2"/>
                </a:solidFill>
                <a:latin typeface="Arial Black" panose="020B0A04020102020204" pitchFamily="34" charset="0"/>
              </a:rPr>
              <a:t>Фомін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Данило,</a:t>
            </a:r>
          </a:p>
          <a:p>
            <a:pPr>
              <a:lnSpc>
                <a:spcPct val="120000"/>
              </a:lnSpc>
            </a:pPr>
            <a:r>
              <a:rPr lang="uk-UA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учні </a:t>
            </a:r>
            <a:r>
              <a:rPr lang="uk-UA" sz="1600" dirty="0">
                <a:solidFill>
                  <a:schemeClr val="tx2"/>
                </a:solidFill>
                <a:latin typeface="Arial Black" panose="020B0A04020102020204" pitchFamily="34" charset="0"/>
              </a:rPr>
              <a:t>8 класу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/>
                </a:solidFill>
                <a:latin typeface="Arial Black" panose="020B0A04020102020204" pitchFamily="34" charset="0"/>
              </a:rPr>
              <a:t>Харківської 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/>
                </a:solidFill>
                <a:latin typeface="Arial Black" panose="020B0A04020102020204" pitchFamily="34" charset="0"/>
              </a:rPr>
              <a:t>загальноосвітньої  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/>
                </a:solidFill>
                <a:latin typeface="Arial Black" panose="020B0A04020102020204" pitchFamily="34" charset="0"/>
              </a:rPr>
              <a:t>школи І-ІІІ ступенів № 128 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/>
                </a:solidFill>
                <a:latin typeface="Arial Black" panose="020B0A04020102020204" pitchFamily="34" charset="0"/>
              </a:rPr>
              <a:t>Харківської міської ради </a:t>
            </a:r>
            <a:endParaRPr lang="uk-UA" sz="16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Харківської </a:t>
            </a:r>
            <a:r>
              <a:rPr lang="uk-UA" sz="1600" dirty="0">
                <a:solidFill>
                  <a:schemeClr val="tx2"/>
                </a:solidFill>
                <a:latin typeface="Arial Black" panose="020B0A04020102020204" pitchFamily="34" charset="0"/>
              </a:rPr>
              <a:t>області </a:t>
            </a:r>
          </a:p>
          <a:p>
            <a:pPr>
              <a:lnSpc>
                <a:spcPct val="120000"/>
              </a:lnSpc>
            </a:pPr>
            <a:endParaRPr lang="uk-UA" sz="1600" b="1" u="sng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uk-UA" sz="1600" b="1" u="sng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uk-UA" sz="1600" b="1" u="sng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1600" b="1" u="sng" dirty="0" smtClean="0">
                <a:solidFill>
                  <a:schemeClr val="tx2"/>
                </a:solidFill>
                <a:latin typeface="Arial Black" pitchFamily="34" charset="0"/>
              </a:rPr>
              <a:t>Науковий керівник:</a:t>
            </a:r>
            <a:br>
              <a:rPr lang="uk-UA" sz="1600" b="1" u="sng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1600" b="1" dirty="0" err="1">
                <a:solidFill>
                  <a:schemeClr val="tx2"/>
                </a:solidFill>
                <a:latin typeface="Arial Black" pitchFamily="34" charset="0"/>
              </a:rPr>
              <a:t>Швець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 Black" pitchFamily="34" charset="0"/>
              </a:rPr>
              <a:t>Віта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 Black" pitchFamily="34" charset="0"/>
              </a:rPr>
              <a:t>Володимирівна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,</a:t>
            </a:r>
          </a:p>
          <a:p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учитель </a:t>
            </a:r>
            <a:r>
              <a:rPr lang="ru-RU" sz="1600" b="1" dirty="0" err="1">
                <a:solidFill>
                  <a:schemeClr val="tx2"/>
                </a:solidFill>
                <a:latin typeface="Arial Black" pitchFamily="34" charset="0"/>
              </a:rPr>
              <a:t>хімії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  ХЗОШ № 128</a:t>
            </a:r>
          </a:p>
          <a:p>
            <a:r>
              <a:rPr lang="uk-UA" sz="1600" dirty="0" smtClean="0">
                <a:latin typeface="Arial Black" panose="020B0A04020102020204" pitchFamily="34" charset="0"/>
              </a:rPr>
              <a:t/>
            </a:r>
            <a:br>
              <a:rPr lang="uk-UA" sz="1600" dirty="0" smtClean="0">
                <a:latin typeface="Arial Black" panose="020B0A04020102020204" pitchFamily="34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D:\МАН ЮНІОР 2019\ВЕРМИІДИКАЦІЯ\ФОТО\IMG_20190412_123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6092" r="14722" b="5925"/>
          <a:stretch/>
        </p:blipFill>
        <p:spPr bwMode="auto">
          <a:xfrm>
            <a:off x="27709" y="205796"/>
            <a:ext cx="5772972" cy="653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78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5796136" cy="720080"/>
          </a:xfrm>
          <a:solidFill>
            <a:schemeClr val="tx2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/>
              <a:t>Мета роботи:</a:t>
            </a:r>
            <a:endParaRPr lang="uk-UA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2008" y="836712"/>
            <a:ext cx="5724128" cy="5969629"/>
          </a:xfrm>
          <a:solidFill>
            <a:schemeClr val="bg1"/>
          </a:solidFill>
          <a:ln w="57150">
            <a:solidFill>
              <a:srgbClr val="0000CC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анализ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екологічного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стану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ґрунтів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чотирьох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районів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м.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Харкова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методом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біоіндикації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за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допомогою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дощових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черв’яків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изначення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морфометричних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показників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дощових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черв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`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яків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визначених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тест-м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йданчиках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Порівняння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результатів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дослідження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отриманих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методом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біоіндикції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з результатами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хімічного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аналізу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грунтв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становлення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залежности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морфометричних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покзників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дощових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червяків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від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впливу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екотоксикантів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грунту;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визначення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місць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найбільших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забруднень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та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місць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безпечного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перебування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мешканців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міста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Вироблення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рекомендацій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та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заходів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зменшенню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вмісту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важких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металів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у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ґрунтах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5940152" y="1628800"/>
            <a:ext cx="295232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3"/>
          <a:stretch/>
        </p:blipFill>
        <p:spPr>
          <a:xfrm>
            <a:off x="5940152" y="3284986"/>
            <a:ext cx="2952328" cy="167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МАН ЮНІОР 2019\ВЕРМИІДИКАЦІЯ\ФОТО\IMG_20190410_125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2"/>
          <a:stretch/>
        </p:blipFill>
        <p:spPr bwMode="auto">
          <a:xfrm>
            <a:off x="5940152" y="116632"/>
            <a:ext cx="293249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МАН ЮНІОР 2019\ВЕРМИІДИКАЦІЯ\ФОТО\IMG-c2bdd746d628fa662491d9ebb4617cc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932498" cy="172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99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" y="0"/>
            <a:ext cx="9143999" cy="980728"/>
          </a:xfrm>
          <a:solidFill>
            <a:schemeClr val="bg2">
              <a:lumMod val="50000"/>
            </a:schemeClr>
          </a:solidFill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</a:rPr>
              <a:t>Об’єкт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</a:rPr>
              <a:t>дослідження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 Black" pitchFamily="34" charset="0"/>
              </a:rPr>
              <a:t>ґрунти</a:t>
            </a: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Arial Black" pitchFamily="34" charset="0"/>
              </a:rPr>
              <a:t>чотирьох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</a:rPr>
              <a:t>районів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</a:rPr>
              <a:t>міста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</a:rPr>
              <a:t>Харкова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8" y="3789041"/>
            <a:ext cx="3456385" cy="44134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2. </a:t>
            </a:r>
            <a:r>
              <a:rPr lang="ru-RU" b="1" i="1" dirty="0" err="1" smtClean="0">
                <a:solidFill>
                  <a:schemeClr val="tx1"/>
                </a:solidFill>
                <a:latin typeface="Arial Black" pitchFamily="34" charset="0"/>
              </a:rPr>
              <a:t>Шкільне</a:t>
            </a: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Arial Black" pitchFamily="34" charset="0"/>
              </a:rPr>
              <a:t>подвір</a:t>
            </a:r>
            <a:r>
              <a:rPr lang="en-US" b="1" i="1" dirty="0" smtClean="0">
                <a:solidFill>
                  <a:schemeClr val="tx1"/>
                </a:solidFill>
                <a:latin typeface="Arial Black" pitchFamily="34" charset="0"/>
              </a:rPr>
              <a:t>`</a:t>
            </a:r>
            <a:r>
              <a:rPr lang="uk-UA" b="1" i="1" dirty="0" smtClean="0">
                <a:solidFill>
                  <a:schemeClr val="tx1"/>
                </a:solidFill>
                <a:latin typeface="Arial Black" pitchFamily="34" charset="0"/>
              </a:rPr>
              <a:t>я</a:t>
            </a:r>
            <a:endParaRPr lang="ru-RU" b="1" i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1124745"/>
            <a:ext cx="327467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7"/>
            <a:ext cx="3456384" cy="2150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6" y="3861048"/>
            <a:ext cx="32746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Arial Black" pitchFamily="34" charset="0"/>
              </a:rPr>
              <a:t>1. Автомагістраль</a:t>
            </a:r>
            <a:endParaRPr lang="uk-UA" b="1" i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444045"/>
            <a:ext cx="345638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4. Ліс у </a:t>
            </a:r>
            <a:r>
              <a:rPr lang="uk-UA" b="1" dirty="0" err="1" smtClean="0">
                <a:latin typeface="Arial Black" pitchFamily="34" charset="0"/>
              </a:rPr>
              <a:t>с.Кулиничі</a:t>
            </a:r>
            <a:endParaRPr lang="uk-UA" b="1" dirty="0"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4293097"/>
            <a:ext cx="3290771" cy="2150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5" y="6444045"/>
            <a:ext cx="327467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3. Город у </a:t>
            </a:r>
            <a:r>
              <a:rPr lang="uk-UA" b="1" dirty="0" err="1" smtClean="0">
                <a:latin typeface="Arial Black" pitchFamily="34" charset="0"/>
              </a:rPr>
              <a:t>с.Кулиничі</a:t>
            </a:r>
            <a:endParaRPr lang="uk-UA" b="1" dirty="0">
              <a:latin typeface="Arial Black" pitchFamily="34" charset="0"/>
            </a:endParaRPr>
          </a:p>
        </p:txBody>
      </p:sp>
      <p:pic>
        <p:nvPicPr>
          <p:cNvPr id="3074" name="Picture 2" descr="D:\МАН ЮНІОР 2019\ВЕРМИІДИКАЦІЯ\ФОТО\viber image 2019-04-16 , 12.08.32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39426"/>
            <a:ext cx="3456384" cy="27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1056"/>
          </a:xfr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Arial Black" pitchFamily="34" charset="0"/>
              </a:rPr>
              <a:t>Предмет дослідження:</a:t>
            </a:r>
            <a:br>
              <a:rPr lang="uk-UA" sz="3600" dirty="0" smtClean="0">
                <a:latin typeface="Arial Black" pitchFamily="34" charset="0"/>
              </a:rPr>
            </a:br>
            <a:r>
              <a:rPr lang="uk-UA" sz="3600" dirty="0" smtClean="0">
                <a:latin typeface="Arial Black" pitchFamily="34" charset="0"/>
              </a:rPr>
              <a:t>дощові черв'яки на визначених ділянках м. Харкова</a:t>
            </a:r>
            <a:endParaRPr lang="uk-UA" sz="3600" dirty="0">
              <a:latin typeface="Arial Black" pitchFamily="34" charset="0"/>
            </a:endParaRPr>
          </a:p>
        </p:txBody>
      </p:sp>
      <p:pic>
        <p:nvPicPr>
          <p:cNvPr id="3074" name="Picture 2" descr="D:\МАН ЮНІОР 2019\ВЕРМИІДИКАЦІЯ\ФОТО\viber image 2019-04-16 , 12.05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6033"/>
            <a:ext cx="417646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D:\МАН ЮНІОР 2019\ВЕРМИІДИКАЦІЯ\ФОТО\viber image 2019-04-16 , 12.05.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65" y="4851079"/>
            <a:ext cx="2520279" cy="1952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D:\МАН ЮНІОР 2019\ВЕРМИІДИКАЦІЯ\ФОТО\viber image 2019-04-16 , 12.08.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8"/>
          <a:stretch/>
        </p:blipFill>
        <p:spPr bwMode="auto">
          <a:xfrm>
            <a:off x="6876256" y="4851080"/>
            <a:ext cx="2016224" cy="1974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D:\МАН ЮНІОР 2019\ВЕРМИІДИКАЦІЯ\ФОТО\viber image 2019-04-16 , 12.08.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6033"/>
            <a:ext cx="421998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D:\МАН ЮНІОР 2019\ВЕРМИІДИКАЦІЯ\ФОТО\viber image 2019-04-16 , 12.08.03 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 bwMode="auto">
          <a:xfrm>
            <a:off x="224202" y="4851079"/>
            <a:ext cx="1939122" cy="1974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04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5" y="908721"/>
            <a:ext cx="3711017" cy="2149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648"/>
            <a:ext cx="9144000" cy="854360"/>
          </a:xfr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 err="1">
                <a:latin typeface="Arial Black" pitchFamily="34" charset="0"/>
              </a:rPr>
              <a:t>Відбір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>
                <a:latin typeface="Arial Black" pitchFamily="34" charset="0"/>
              </a:rPr>
              <a:t>зразків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600" dirty="0" err="1" smtClean="0">
                <a:latin typeface="Arial Black" pitchFamily="34" charset="0"/>
              </a:rPr>
              <a:t>ґрунту</a:t>
            </a:r>
            <a:r>
              <a:rPr lang="ru-RU" sz="3600" dirty="0" smtClean="0">
                <a:latin typeface="Arial Black" pitchFamily="34" charset="0"/>
              </a:rPr>
              <a:t> і черв</a:t>
            </a:r>
            <a:r>
              <a:rPr lang="en-US" sz="3600" dirty="0" smtClean="0">
                <a:latin typeface="Arial Black" pitchFamily="34" charset="0"/>
              </a:rPr>
              <a:t>`</a:t>
            </a:r>
            <a:r>
              <a:rPr lang="uk-UA" sz="3600" dirty="0" err="1" smtClean="0">
                <a:latin typeface="Arial Black" pitchFamily="34" charset="0"/>
              </a:rPr>
              <a:t>яків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5" y="3118569"/>
            <a:ext cx="3711017" cy="52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Зразок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 №2 </a:t>
            </a:r>
          </a:p>
          <a:p>
            <a:pPr algn="ctr"/>
            <a:r>
              <a:rPr lang="ru-RU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Шкільне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подвір'я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05524"/>
            <a:ext cx="3024336" cy="2531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0800000" flipV="1">
            <a:off x="845428" y="3068961"/>
            <a:ext cx="3510548" cy="52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  <a:latin typeface="Arial Black" pitchFamily="34" charset="0"/>
              </a:rPr>
              <a:t>Зразок №1 Автомагістраль</a:t>
            </a:r>
            <a:endParaRPr lang="ru-RU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298641"/>
            <a:ext cx="3053364" cy="54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ysClr val="windowText" lastClr="000000"/>
                </a:solidFill>
                <a:latin typeface="Arial Black" pitchFamily="34" charset="0"/>
              </a:rPr>
              <a:t>Зразок № 4</a:t>
            </a:r>
          </a:p>
          <a:p>
            <a:pPr algn="ctr"/>
            <a:r>
              <a:rPr lang="uk-UA" b="1" dirty="0" smtClean="0">
                <a:solidFill>
                  <a:sysClr val="windowText" lastClr="000000"/>
                </a:solidFill>
                <a:latin typeface="Arial Black" pitchFamily="34" charset="0"/>
              </a:rPr>
              <a:t> ліс у </a:t>
            </a:r>
            <a:r>
              <a:rPr lang="uk-UA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с.Кулиничі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8" y="922645"/>
            <a:ext cx="3510548" cy="2146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281" y="3704192"/>
            <a:ext cx="2821535" cy="2532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1643" y="6260693"/>
            <a:ext cx="2844173" cy="55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  <a:latin typeface="Arial Black" pitchFamily="34" charset="0"/>
              </a:rPr>
              <a:t>Зразок</a:t>
            </a:r>
            <a:r>
              <a:rPr lang="ru-RU" b="1" dirty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ysClr val="windowText" lastClr="000000"/>
                </a:solidFill>
                <a:latin typeface="Arial Black" pitchFamily="34" charset="0"/>
              </a:rPr>
              <a:t>№3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ysClr val="windowText" lastClr="000000"/>
                </a:solidFill>
                <a:latin typeface="Arial Black" pitchFamily="34" charset="0"/>
              </a:rPr>
              <a:t>Город у </a:t>
            </a:r>
            <a:r>
              <a:rPr lang="ru-RU" b="1" dirty="0" err="1">
                <a:solidFill>
                  <a:sysClr val="windowText" lastClr="000000"/>
                </a:solidFill>
                <a:latin typeface="Arial Black" pitchFamily="34" charset="0"/>
              </a:rPr>
              <a:t>с.Кулиничі</a:t>
            </a:r>
            <a:endParaRPr lang="ru-RU" b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D:\МАН ЮНІОР 2019\ВЕРМИІДИКАЦІЯ\ФОТО\viber image 2019-04-16 , 12.28.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05216"/>
            <a:ext cx="2944080" cy="2532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87824" y="6290155"/>
            <a:ext cx="2944080" cy="52322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 Black" pitchFamily="34" charset="0"/>
              </a:rPr>
              <a:t>Площа ділянки 50х50 см</a:t>
            </a:r>
          </a:p>
          <a:p>
            <a:pPr algn="ctr"/>
            <a:r>
              <a:rPr lang="uk-UA" sz="1400" dirty="0" smtClean="0">
                <a:latin typeface="Arial Black" pitchFamily="34" charset="0"/>
              </a:rPr>
              <a:t>Глибина </a:t>
            </a:r>
            <a:r>
              <a:rPr lang="uk-UA" sz="1400" smtClean="0">
                <a:latin typeface="Arial Black" pitchFamily="34" charset="0"/>
              </a:rPr>
              <a:t>30 </a:t>
            </a:r>
            <a:r>
              <a:rPr lang="uk-UA" sz="1400" smtClean="0">
                <a:latin typeface="Arial Black" pitchFamily="34" charset="0"/>
              </a:rPr>
              <a:t>см, 3 ями</a:t>
            </a:r>
            <a:endParaRPr lang="uk-UA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122" y="240133"/>
            <a:ext cx="7772400" cy="5965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5" y="194083"/>
            <a:ext cx="8697621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850" y="364468"/>
            <a:ext cx="8496944" cy="595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Arial Black" pitchFamily="34" charset="0"/>
              </a:rPr>
              <a:t>Опрацювання 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результатів\зважування</a:t>
            </a:r>
            <a:endParaRPr lang="uk-UA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2" y="1130187"/>
            <a:ext cx="2886610" cy="287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0187"/>
            <a:ext cx="2895222" cy="287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085391"/>
            <a:ext cx="2895223" cy="272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02" y="4084625"/>
            <a:ext cx="2886610" cy="272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0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  <a:solidFill>
            <a:srgbClr val="0070C0"/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uk-UA" sz="3200" dirty="0" err="1" smtClean="0">
                <a:latin typeface="Arial Black" pitchFamily="34" charset="0"/>
              </a:rPr>
              <a:t>Морфометричні</a:t>
            </a:r>
            <a:r>
              <a:rPr lang="uk-UA" sz="3200" dirty="0" smtClean="0">
                <a:latin typeface="Arial Black" pitchFamily="34" charset="0"/>
              </a:rPr>
              <a:t> показники дощових черв</a:t>
            </a:r>
            <a:r>
              <a:rPr lang="en-US" sz="3200" dirty="0" smtClean="0">
                <a:latin typeface="Arial Black" pitchFamily="34" charset="0"/>
              </a:rPr>
              <a:t>`</a:t>
            </a:r>
            <a:r>
              <a:rPr lang="uk-UA" sz="3200" dirty="0" err="1" smtClean="0">
                <a:latin typeface="Arial Black" pitchFamily="34" charset="0"/>
              </a:rPr>
              <a:t>яків</a:t>
            </a:r>
            <a:r>
              <a:rPr lang="uk-UA" sz="3200" dirty="0" smtClean="0">
                <a:latin typeface="Arial Black" pitchFamily="34" charset="0"/>
              </a:rPr>
              <a:t> </a:t>
            </a:r>
            <a:endParaRPr lang="uk-UA" sz="3200" dirty="0">
              <a:latin typeface="Arial Black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24934"/>
              </p:ext>
            </p:extLst>
          </p:nvPr>
        </p:nvGraphicFramePr>
        <p:xfrm>
          <a:off x="0" y="1340769"/>
          <a:ext cx="9143999" cy="54731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931"/>
                <a:gridCol w="1814267"/>
                <a:gridCol w="1814267"/>
                <a:gridCol w="1814267"/>
                <a:gridCol w="1814267"/>
              </a:tblGrid>
              <a:tr h="142094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/>
                      </a:r>
                      <a:br>
                        <a:rPr lang="uk-UA" sz="2000" dirty="0" smtClean="0"/>
                      </a:br>
                      <a:r>
                        <a:rPr lang="uk-UA" sz="2800" dirty="0" smtClean="0"/>
                        <a:t>№ ділянки</a:t>
                      </a:r>
                      <a:endParaRPr lang="uk-U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Кількість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baseline="0" dirty="0" err="1" smtClean="0"/>
                        <a:t>червів</a:t>
                      </a:r>
                      <a:r>
                        <a:rPr lang="uk-UA" sz="2400" baseline="0" dirty="0" smtClean="0"/>
                        <a:t> з трьох ям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Загальна</a:t>
                      </a:r>
                    </a:p>
                    <a:p>
                      <a:pPr algn="ctr"/>
                      <a:r>
                        <a:rPr lang="uk-UA" sz="2400" dirty="0" smtClean="0"/>
                        <a:t>маса</a:t>
                      </a:r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Кількість на </a:t>
                      </a:r>
                      <a:r>
                        <a:rPr lang="uk-UA" sz="2000" dirty="0" smtClean="0">
                          <a:effectLst/>
                          <a:latin typeface="Candara" pitchFamily="34" charset="0"/>
                          <a:ea typeface="Times New Roman"/>
                        </a:rPr>
                        <a:t>М</a:t>
                      </a:r>
                      <a:r>
                        <a:rPr lang="uk-UA" sz="2000" baseline="30000" dirty="0" smtClean="0">
                          <a:effectLst/>
                          <a:latin typeface="Candara" pitchFamily="34" charset="0"/>
                          <a:ea typeface="Times New Roman"/>
                        </a:rPr>
                        <a:t>2</a:t>
                      </a:r>
                      <a:endParaRPr lang="uk-UA" sz="2000" baseline="0" dirty="0">
                        <a:latin typeface="Candar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/>
                    </a:p>
                    <a:p>
                      <a:pPr algn="ctr"/>
                      <a:r>
                        <a:rPr lang="uk-UA" sz="2400" dirty="0" smtClean="0"/>
                        <a:t>Біомаса 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Times New Roman"/>
                          <a:cs typeface="+mn-cs"/>
                        </a:rPr>
                        <a:t>М</a:t>
                      </a:r>
                      <a:r>
                        <a:rPr kumimoji="0" lang="uk-UA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ndara" pitchFamily="34" charset="0"/>
                          <a:ea typeface="Times New Roman"/>
                          <a:cs typeface="+mn-cs"/>
                        </a:rPr>
                        <a:t>2</a:t>
                      </a:r>
                      <a:endParaRPr kumimoji="0" lang="uk-UA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uk-U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491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Ділянка №1</a:t>
                      </a:r>
                      <a:endParaRPr lang="uk-U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50.7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491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Ділянка №2</a:t>
                      </a:r>
                      <a:endParaRPr lang="uk-U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96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46.7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491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Ділянка №3</a:t>
                      </a:r>
                      <a:endParaRPr lang="uk-U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115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153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106.6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9491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Ділянка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</a:rPr>
                        <a:t>№4</a:t>
                      </a:r>
                      <a:endParaRPr lang="uk-UA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46.7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chemeClr val="bg1"/>
                          </a:solidFill>
                        </a:rPr>
                        <a:t>22.7</a:t>
                      </a:r>
                      <a:endParaRPr lang="uk-UA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1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Підготовка </a:t>
            </a:r>
            <a:r>
              <a:rPr lang="uk-UA" sz="3600" dirty="0">
                <a:solidFill>
                  <a:prstClr val="white"/>
                </a:solidFill>
                <a:latin typeface="Arial Black" pitchFamily="34" charset="0"/>
                <a:ea typeface="+mj-ea"/>
                <a:cs typeface="+mj-cs"/>
              </a:rPr>
              <a:t>ґрунту</a:t>
            </a:r>
            <a:r>
              <a:rPr lang="uk-UA" sz="36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 до аналізу</a:t>
            </a:r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5"/>
            <a:ext cx="365199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 Black" pitchFamily="34" charset="0"/>
              </a:rPr>
              <a:t>Приготування </a:t>
            </a:r>
            <a:r>
              <a:rPr lang="uk-UA" b="1" dirty="0" err="1">
                <a:solidFill>
                  <a:schemeClr val="bg1"/>
                </a:solidFill>
                <a:latin typeface="Arial Black" pitchFamily="34" charset="0"/>
              </a:rPr>
              <a:t>грунтових</a:t>
            </a:r>
            <a:r>
              <a:rPr lang="uk-UA" b="1" dirty="0">
                <a:solidFill>
                  <a:schemeClr val="bg1"/>
                </a:solidFill>
                <a:latin typeface="Arial Black" pitchFamily="34" charset="0"/>
              </a:rPr>
              <a:t> витягів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9"/>
            <a:ext cx="3616493" cy="5544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Приготування водного витягу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До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20 г сухого просіяного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грунту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додаємо 50 мл дистильованої води та збовтуємо 5-10 хвилин, а потім фільтруємо крізь паперовий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фільтр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uk-UA" b="1" u="sng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Приготування кислотного витягу</a:t>
            </a:r>
            <a:endParaRPr lang="uk-UA" b="1" u="sng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До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20 г сухого просіяного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грунту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додаємо 50 мл  1,5 н розчину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HNO</a:t>
            </a:r>
            <a:r>
              <a:rPr lang="en-US" b="1" baseline="-250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3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та збовтуємо 5-10 хвилин, а потім фільтруємо крізь паперовий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фільтр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8" y="861951"/>
            <a:ext cx="1717605" cy="21788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9"/>
          <a:stretch/>
        </p:blipFill>
        <p:spPr>
          <a:xfrm>
            <a:off x="5508104" y="836713"/>
            <a:ext cx="1728192" cy="2204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3" b="41011"/>
          <a:stretch/>
        </p:blipFill>
        <p:spPr>
          <a:xfrm>
            <a:off x="3745426" y="3501009"/>
            <a:ext cx="5253547" cy="29523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7"/>
          <a:stretch/>
        </p:blipFill>
        <p:spPr>
          <a:xfrm>
            <a:off x="7308906" y="823018"/>
            <a:ext cx="1781359" cy="22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515</Words>
  <Application>Microsoft Office PowerPoint</Application>
  <PresentationFormat>Экран (4:3)</PresentationFormat>
  <Paragraphs>151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Комплексна біоіндикація ґрунту за допомогою червів</vt:lpstr>
      <vt:lpstr>Презентация PowerPoint</vt:lpstr>
      <vt:lpstr>Мета роботи:</vt:lpstr>
      <vt:lpstr>Об’єкт дослідження:  ґрунти чотирьох районів міста Харкова</vt:lpstr>
      <vt:lpstr>Предмет дослідження: дощові черв'яки на визначених ділянках м. Харкова</vt:lpstr>
      <vt:lpstr>Відбір зразків ґрунту і черв`яків</vt:lpstr>
      <vt:lpstr>Опрацювання результатів</vt:lpstr>
      <vt:lpstr>Морфометричні показники дощових черв`яків </vt:lpstr>
      <vt:lpstr>Презентация PowerPoint</vt:lpstr>
      <vt:lpstr>Презентация PowerPoint</vt:lpstr>
      <vt:lpstr>Катіон    </vt:lpstr>
      <vt:lpstr>Презентация PowerPoint</vt:lpstr>
      <vt:lpstr>Презентация PowerPoint</vt:lpstr>
      <vt:lpstr>Презентация PowerPoint</vt:lpstr>
      <vt:lpstr>Залежність кількості червів від рівня катіонів Pb+2 грунту</vt:lpstr>
      <vt:lpstr>Залежність кількості червів від рівня аніонів NO3-1 грунту</vt:lpstr>
      <vt:lpstr>Висновки</vt:lpstr>
      <vt:lpstr>Дякуємо за увагу!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 біоіндикація ґрунту за допомогою червів</dc:title>
  <dc:creator>Admin</dc:creator>
  <cp:lastModifiedBy>Vita</cp:lastModifiedBy>
  <cp:revision>133</cp:revision>
  <dcterms:created xsi:type="dcterms:W3CDTF">2019-04-14T11:16:34Z</dcterms:created>
  <dcterms:modified xsi:type="dcterms:W3CDTF">2019-04-20T17:34:31Z</dcterms:modified>
</cp:coreProperties>
</file>