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3" r:id="rId6"/>
    <p:sldId id="261" r:id="rId7"/>
    <p:sldId id="262" r:id="rId8"/>
    <p:sldId id="264" r:id="rId9"/>
    <p:sldId id="265" r:id="rId10"/>
    <p:sldId id="266" r:id="rId11"/>
    <p:sldId id="272" r:id="rId12"/>
    <p:sldId id="267" r:id="rId13"/>
    <p:sldId id="270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8" autoAdjust="0"/>
    <p:restoredTop sz="94660"/>
  </p:normalViewPr>
  <p:slideViewPr>
    <p:cSldViewPr>
      <p:cViewPr varScale="1">
        <p:scale>
          <a:sx n="70" d="100"/>
          <a:sy n="70" d="100"/>
        </p:scale>
        <p:origin x="-13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27.jpeg"/><Relationship Id="rId7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28.jpeg"/><Relationship Id="rId4" Type="http://schemas.microsoft.com/office/2007/relationships/hdphoto" Target="../media/hdphoto6.wdp"/><Relationship Id="rId9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1.jpeg"/><Relationship Id="rId7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0.wdp"/><Relationship Id="rId5" Type="http://schemas.openxmlformats.org/officeDocument/2006/relationships/image" Target="../media/image32.jpeg"/><Relationship Id="rId4" Type="http://schemas.microsoft.com/office/2007/relationships/hdphoto" Target="../media/hdphoto9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Фото МАН Юніор\shine-new-year-garland-wooden-wall-3789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82"/>
          <a:stretch/>
        </p:blipFill>
        <p:spPr bwMode="auto">
          <a:xfrm>
            <a:off x="-45120" y="0"/>
            <a:ext cx="91983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45119" y="1340768"/>
            <a:ext cx="9224863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0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Всеукраїнський відкритий інтерактивний конкурс</a:t>
            </a:r>
            <a:endParaRPr lang="en-US" sz="3000" b="1" dirty="0">
              <a:ln w="19050">
                <a:solidFill>
                  <a:schemeClr val="accent2">
                    <a:lumMod val="50000"/>
                  </a:schemeClr>
                </a:solidFill>
              </a:ln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30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«МАН – Юніор – Дослідник»</a:t>
            </a:r>
          </a:p>
          <a:p>
            <a:pPr algn="ctr"/>
            <a:endParaRPr lang="uk-UA" sz="2800" b="1" dirty="0">
              <a:ln w="19050">
                <a:solidFill>
                  <a:schemeClr val="accent2">
                    <a:lumMod val="50000"/>
                  </a:schemeClr>
                </a:solidFill>
              </a:ln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800" b="1" dirty="0" err="1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Номінація</a:t>
            </a:r>
            <a:r>
              <a:rPr lang="ru-RU" sz="4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uk-UA" sz="4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Технік-Юніор</a:t>
            </a:r>
            <a:r>
              <a:rPr lang="ru-RU" sz="4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  <a:endParaRPr lang="en-US" sz="4800" b="1" dirty="0">
              <a:ln w="19050">
                <a:solidFill>
                  <a:schemeClr val="accent2">
                    <a:lumMod val="50000"/>
                  </a:schemeClr>
                </a:solidFill>
              </a:ln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4789" y="4077072"/>
            <a:ext cx="8667691" cy="95410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«Шляхами Я. І. Перельмана  — </a:t>
            </a:r>
            <a:r>
              <a:rPr lang="uk-UA" sz="2800" b="1" i="1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власна </a:t>
            </a:r>
            <a:r>
              <a:rPr lang="ru-RU" sz="2800" b="1" i="1" dirty="0" err="1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інтерпретація</a:t>
            </a:r>
            <a:r>
              <a:rPr lang="ru-RU" sz="2800" b="1" i="1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</a:t>
            </a:r>
            <a:r>
              <a:rPr lang="ru-RU" sz="2800" b="1" i="1" dirty="0" err="1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продовження</a:t>
            </a:r>
            <a:r>
              <a:rPr lang="ru-RU" sz="2800" b="1" i="1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ідей</a:t>
            </a:r>
            <a:r>
              <a:rPr lang="ru-RU" sz="2800" b="1" i="1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і </a:t>
            </a:r>
            <a:r>
              <a:rPr lang="ru-RU" sz="2800" b="1" i="1" dirty="0" err="1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змісту</a:t>
            </a:r>
            <a:r>
              <a:rPr lang="ru-RU" sz="2800" b="1" i="1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відомих</a:t>
            </a:r>
            <a:r>
              <a:rPr lang="ru-RU" sz="2800" b="1" i="1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публікацій</a:t>
            </a:r>
            <a:r>
              <a:rPr lang="ru-RU" sz="2800" b="1" i="1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78350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Фото МАН Юніор\shine-new-year-garland-wooden-wall-3789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81"/>
          <a:stretch/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82433" y="337766"/>
            <a:ext cx="7416824" cy="95410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n w="1905">
                  <a:solidFill>
                    <a:srgbClr val="C00000"/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b="1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НВК «</a:t>
            </a:r>
            <a:r>
              <a:rPr lang="uk-UA" sz="2800" b="1" dirty="0" err="1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Свирський</a:t>
            </a:r>
            <a:r>
              <a:rPr lang="uk-UA" sz="2800" b="1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 ліцей – ЗОШ І-ІІ ступенів»</a:t>
            </a:r>
          </a:p>
          <a:p>
            <a:pPr algn="ctr"/>
            <a:r>
              <a:rPr lang="uk-UA" sz="2800" b="1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Сквирської районної ради Київської області</a:t>
            </a:r>
            <a:endParaRPr lang="ru-RU" sz="2800" b="1" dirty="0">
              <a:ln w="10541" cmpd="sng">
                <a:solidFill>
                  <a:srgbClr val="C00000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2163" y="4149080"/>
            <a:ext cx="8352928" cy="238526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spcAft>
                <a:spcPts val="600"/>
              </a:spcAft>
            </a:pPr>
            <a:r>
              <a:rPr lang="ru-RU" b="1" dirty="0">
                <a:ln w="10541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Мета проекту:</a:t>
            </a:r>
            <a:r>
              <a:rPr lang="uk-UA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uk-UA" dirty="0">
                <a:cs typeface="Times New Roman" panose="02020603050405020304" pitchFamily="18" charset="0"/>
              </a:rPr>
              <a:t>перетворити науково-популярні нариси Я.І. </a:t>
            </a:r>
            <a:r>
              <a:rPr lang="uk-UA" dirty="0" err="1">
                <a:cs typeface="Times New Roman" panose="02020603050405020304" pitchFamily="18" charset="0"/>
              </a:rPr>
              <a:t>Перельмана</a:t>
            </a:r>
            <a:r>
              <a:rPr lang="uk-UA" dirty="0">
                <a:cs typeface="Times New Roman" panose="02020603050405020304" pitchFamily="18" charset="0"/>
              </a:rPr>
              <a:t> у фізичні досліди та пізнавальні фокуси при проведенні оригінальних експериментів: </a:t>
            </a:r>
            <a:r>
              <a:rPr lang="uk-UA" dirty="0" smtClean="0">
                <a:cs typeface="Times New Roman" panose="02020603050405020304" pitchFamily="18" charset="0"/>
              </a:rPr>
              <a:t>«Пробити монету голкою» та «Яйце в </a:t>
            </a:r>
            <a:r>
              <a:rPr lang="uk-UA" dirty="0" smtClean="0">
                <a:cs typeface="Times New Roman" panose="02020603050405020304" pitchFamily="18" charset="0"/>
              </a:rPr>
              <a:t>пляшці</a:t>
            </a:r>
            <a:r>
              <a:rPr lang="uk-UA" dirty="0" smtClean="0">
                <a:cs typeface="Times New Roman" panose="02020603050405020304" pitchFamily="18" charset="0"/>
              </a:rPr>
              <a:t>».</a:t>
            </a:r>
            <a:endParaRPr lang="uk-UA" dirty="0" smtClean="0">
              <a:cs typeface="Times New Roman" panose="02020603050405020304" pitchFamily="18" charset="0"/>
            </a:endParaRPr>
          </a:p>
          <a:p>
            <a:pPr lvl="0" algn="just">
              <a:spcAft>
                <a:spcPts val="600"/>
              </a:spcAft>
            </a:pPr>
            <a:r>
              <a:rPr lang="uk-UA" b="1" dirty="0" smtClean="0">
                <a:ln w="10541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Завдання </a:t>
            </a:r>
            <a:r>
              <a:rPr lang="uk-UA" b="1" dirty="0">
                <a:ln w="10541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проекту:</a:t>
            </a:r>
            <a:r>
              <a:rPr lang="uk-UA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smtClean="0">
                <a:cs typeface="Times New Roman" panose="02020603050405020304" pitchFamily="18" charset="0"/>
              </a:rPr>
              <a:t>провести </a:t>
            </a:r>
            <a:r>
              <a:rPr lang="uk-UA" dirty="0">
                <a:cs typeface="Times New Roman" panose="02020603050405020304" pitchFamily="18" charset="0"/>
              </a:rPr>
              <a:t>пошук та відбір найбільш ефектних </a:t>
            </a:r>
            <a:r>
              <a:rPr lang="uk-UA" dirty="0" smtClean="0">
                <a:cs typeface="Times New Roman" panose="02020603050405020304" pitchFamily="18" charset="0"/>
              </a:rPr>
              <a:t>дослідів </a:t>
            </a:r>
            <a:r>
              <a:rPr lang="uk-UA" dirty="0" err="1" smtClean="0">
                <a:cs typeface="Times New Roman" panose="02020603050405020304" pitchFamily="18" charset="0"/>
              </a:rPr>
              <a:t>пов</a:t>
            </a:r>
            <a:r>
              <a:rPr lang="en-US" dirty="0" smtClean="0">
                <a:cs typeface="Times New Roman" panose="02020603050405020304" pitchFamily="18" charset="0"/>
              </a:rPr>
              <a:t>’</a:t>
            </a:r>
            <a:r>
              <a:rPr lang="uk-UA" dirty="0" err="1" smtClean="0">
                <a:cs typeface="Times New Roman" panose="02020603050405020304" pitchFamily="18" charset="0"/>
              </a:rPr>
              <a:t>язаних</a:t>
            </a:r>
            <a:r>
              <a:rPr lang="uk-UA" dirty="0" smtClean="0">
                <a:cs typeface="Times New Roman" panose="02020603050405020304" pitchFamily="18" charset="0"/>
              </a:rPr>
              <a:t> з тиском твердих тіл, рідин та газів; відтворити </a:t>
            </a:r>
            <a:r>
              <a:rPr lang="uk-UA" dirty="0">
                <a:cs typeface="Times New Roman" panose="02020603050405020304" pitchFamily="18" charset="0"/>
              </a:rPr>
              <a:t>вибрані </a:t>
            </a:r>
            <a:r>
              <a:rPr lang="uk-UA" dirty="0" smtClean="0">
                <a:cs typeface="Times New Roman" panose="02020603050405020304" pitchFamily="18" charset="0"/>
              </a:rPr>
              <a:t>досліди, </a:t>
            </a:r>
            <a:r>
              <a:rPr lang="uk-UA" dirty="0">
                <a:cs typeface="Times New Roman" panose="02020603050405020304" pitchFamily="18" charset="0"/>
              </a:rPr>
              <a:t>використовуючи </a:t>
            </a:r>
            <a:r>
              <a:rPr lang="uk-UA" dirty="0" smtClean="0">
                <a:cs typeface="Times New Roman" panose="02020603050405020304" pitchFamily="18" charset="0"/>
              </a:rPr>
              <a:t>найпростіше </a:t>
            </a:r>
            <a:r>
              <a:rPr lang="uk-UA" dirty="0">
                <a:cs typeface="Times New Roman" panose="02020603050405020304" pitchFamily="18" charset="0"/>
              </a:rPr>
              <a:t>обладнання (матеріали</a:t>
            </a:r>
            <a:r>
              <a:rPr lang="uk-UA" dirty="0" smtClean="0">
                <a:cs typeface="Times New Roman" panose="02020603050405020304" pitchFamily="18" charset="0"/>
              </a:rPr>
              <a:t>); здійснити </a:t>
            </a:r>
            <a:r>
              <a:rPr lang="uk-UA" dirty="0">
                <a:cs typeface="Times New Roman" panose="02020603050405020304" pitchFamily="18" charset="0"/>
              </a:rPr>
              <a:t>аналіз і дати пояснення </a:t>
            </a:r>
            <a:r>
              <a:rPr lang="uk-UA" dirty="0" smtClean="0">
                <a:cs typeface="Times New Roman" panose="02020603050405020304" pitchFamily="18" charset="0"/>
              </a:rPr>
              <a:t>результатів </a:t>
            </a:r>
            <a:r>
              <a:rPr lang="uk-UA" dirty="0">
                <a:cs typeface="Times New Roman" panose="02020603050405020304" pitchFamily="18" charset="0"/>
              </a:rPr>
              <a:t>експериментів, </a:t>
            </a:r>
            <a:r>
              <a:rPr lang="uk-UA" dirty="0" smtClean="0">
                <a:cs typeface="Times New Roman" panose="02020603050405020304" pitchFamily="18" charset="0"/>
              </a:rPr>
              <a:t>застосовуючи  цифрову </a:t>
            </a:r>
            <a:r>
              <a:rPr lang="uk-UA" dirty="0">
                <a:cs typeface="Times New Roman" panose="02020603050405020304" pitchFamily="18" charset="0"/>
              </a:rPr>
              <a:t>лабораторію Е</a:t>
            </a:r>
            <a:r>
              <a:rPr lang="en-US" dirty="0" err="1">
                <a:cs typeface="Times New Roman" panose="02020603050405020304" pitchFamily="18" charset="0"/>
              </a:rPr>
              <a:t>instein</a:t>
            </a:r>
            <a:r>
              <a:rPr lang="en-US" dirty="0" smtClean="0">
                <a:cs typeface="Times New Roman" panose="02020603050405020304" pitchFamily="18" charset="0"/>
              </a:rPr>
              <a:t>™</a:t>
            </a:r>
            <a:r>
              <a:rPr lang="uk-UA" dirty="0">
                <a:cs typeface="Times New Roman" panose="02020603050405020304" pitchFamily="18" charset="0"/>
              </a:rPr>
              <a:t> </a:t>
            </a:r>
            <a:r>
              <a:rPr lang="uk-UA" dirty="0" smtClean="0">
                <a:cs typeface="Times New Roman" panose="02020603050405020304" pitchFamily="18" charset="0"/>
              </a:rPr>
              <a:t> та власну модель «Яйце-райце».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6600" y="1320627"/>
            <a:ext cx="8328491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6000" b="1" spc="50" dirty="0" smtClean="0">
                <a:ln w="11430">
                  <a:solidFill>
                    <a:srgbClr val="C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Проект:</a:t>
            </a:r>
            <a:r>
              <a:rPr lang="en-US" sz="5400" b="1" spc="50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5400" b="1" spc="50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uk-UA" sz="5400" b="1" spc="50" dirty="0" smtClean="0">
                <a:ln w="11430">
                  <a:solidFill>
                    <a:srgbClr val="C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</a:t>
            </a:r>
            <a:r>
              <a:rPr lang="ru-RU" sz="5400" b="1" spc="50" dirty="0" err="1" smtClean="0">
                <a:ln w="11430">
                  <a:solidFill>
                    <a:srgbClr val="C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Пробити</a:t>
            </a:r>
            <a:r>
              <a:rPr lang="ru-RU" sz="5400" b="1" spc="50" dirty="0" smtClean="0">
                <a:ln w="11430">
                  <a:solidFill>
                    <a:srgbClr val="C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spc="50" dirty="0">
                <a:ln w="11430">
                  <a:solidFill>
                    <a:srgbClr val="C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монету </a:t>
            </a:r>
            <a:r>
              <a:rPr lang="ru-RU" sz="5400" b="1" spc="50" dirty="0" err="1" smtClean="0">
                <a:ln w="11430">
                  <a:solidFill>
                    <a:srgbClr val="C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голкою</a:t>
            </a:r>
            <a:r>
              <a:rPr lang="ru-RU" sz="5400" b="1" spc="50" dirty="0" smtClean="0">
                <a:ln w="11430">
                  <a:solidFill>
                    <a:srgbClr val="C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ru-RU" sz="5400" b="1" spc="50" dirty="0" smtClean="0">
                <a:ln w="11430">
                  <a:solidFill>
                    <a:srgbClr val="C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Чудо</a:t>
            </a:r>
            <a:r>
              <a:rPr lang="ru-RU" sz="5400" b="1" spc="50" dirty="0">
                <a:ln w="11430">
                  <a:solidFill>
                    <a:srgbClr val="C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? </a:t>
            </a:r>
            <a:r>
              <a:rPr lang="ru-RU" sz="5400" b="1" spc="50" dirty="0" err="1">
                <a:ln w="11430">
                  <a:solidFill>
                    <a:srgbClr val="C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Ні</a:t>
            </a:r>
            <a:r>
              <a:rPr lang="ru-RU" sz="5400" b="1" spc="50" dirty="0">
                <a:ln w="11430">
                  <a:solidFill>
                    <a:srgbClr val="C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</a:t>
            </a:r>
            <a:r>
              <a:rPr lang="ru-RU" sz="5400" b="1" spc="50" dirty="0" err="1">
                <a:ln w="11430">
                  <a:solidFill>
                    <a:srgbClr val="C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фізика</a:t>
            </a:r>
            <a:r>
              <a:rPr lang="ru-RU" sz="5400" b="1" spc="50" dirty="0" smtClean="0">
                <a:ln w="11430">
                  <a:solidFill>
                    <a:srgbClr val="C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!»</a:t>
            </a:r>
            <a:endParaRPr lang="ru-RU" sz="5400" b="1" cap="none" spc="50" dirty="0">
              <a:ln w="11430">
                <a:solidFill>
                  <a:srgbClr val="C00000"/>
                </a:solidFill>
              </a:ln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596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 МАН Юніор\shine-new-year-garland-wooden-wall-3789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1"/>
          <a:stretch/>
        </p:blipFill>
        <p:spPr bwMode="auto">
          <a:xfrm>
            <a:off x="-13225" y="1"/>
            <a:ext cx="9198309" cy="68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министратор\Desktop\Школа\ман юніор 2019\P151037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9" r="20645"/>
          <a:stretch/>
        </p:blipFill>
        <p:spPr bwMode="auto">
          <a:xfrm rot="5400000">
            <a:off x="3865748" y="1268160"/>
            <a:ext cx="5228306" cy="4391867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7" y="815267"/>
            <a:ext cx="3672409" cy="526297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2400" b="1" dirty="0" err="1">
                <a:ln w="10541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Фундатор</a:t>
            </a:r>
            <a:r>
              <a:rPr lang="ru-RU" sz="24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проекту:</a:t>
            </a:r>
            <a:endParaRPr lang="en-US" sz="24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cs typeface="Times New Roman" panose="02020603050405020304" pitchFamily="18" charset="0"/>
            </a:endParaRPr>
          </a:p>
          <a:p>
            <a:pPr algn="ctr"/>
            <a:r>
              <a:rPr lang="uk-UA" sz="2400" b="1" dirty="0" err="1" smtClean="0">
                <a:ln w="10541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Заруднюк</a:t>
            </a:r>
            <a:r>
              <a:rPr lang="uk-UA" sz="2400" b="1" dirty="0" smtClean="0">
                <a:ln w="10541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uk-UA" sz="2400" b="1" dirty="0" smtClean="0">
                <a:ln w="10541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Арсеній Олександрович,</a:t>
            </a:r>
            <a:endParaRPr lang="uk-UA" sz="2400" b="1" dirty="0">
              <a:ln w="10541" cmpd="sng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cs typeface="Times New Roman" panose="02020603050405020304" pitchFamily="18" charset="0"/>
            </a:endParaRPr>
          </a:p>
          <a:p>
            <a:pPr algn="ctr"/>
            <a:r>
              <a:rPr lang="uk-UA" sz="2400" b="1" dirty="0">
                <a:ln w="10541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учень 7 класу, </a:t>
            </a:r>
            <a:endParaRPr lang="uk-UA" sz="2400" b="1" dirty="0" smtClean="0">
              <a:ln w="10541" cmpd="sng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cs typeface="Times New Roman" panose="02020603050405020304" pitchFamily="18" charset="0"/>
            </a:endParaRPr>
          </a:p>
          <a:p>
            <a:pPr algn="ctr"/>
            <a:r>
              <a:rPr lang="uk-UA" sz="2400" b="1" dirty="0" smtClean="0">
                <a:ln w="10541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вихованець </a:t>
            </a:r>
            <a:r>
              <a:rPr lang="uk-UA" sz="2400" b="1" dirty="0">
                <a:ln w="10541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гуртка </a:t>
            </a:r>
          </a:p>
          <a:p>
            <a:pPr algn="ctr"/>
            <a:r>
              <a:rPr lang="uk-UA" sz="2400" b="1" dirty="0">
                <a:ln w="10541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«Експериментальна і </a:t>
            </a:r>
            <a:endParaRPr lang="uk-UA" sz="2400" b="1" dirty="0" smtClean="0">
              <a:ln w="10541" cmpd="sng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cs typeface="Times New Roman" panose="02020603050405020304" pitchFamily="18" charset="0"/>
            </a:endParaRPr>
          </a:p>
          <a:p>
            <a:pPr algn="ctr"/>
            <a:r>
              <a:rPr lang="uk-UA" sz="2400" b="1" dirty="0" smtClean="0">
                <a:ln w="10541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теоретична </a:t>
            </a:r>
            <a:r>
              <a:rPr lang="uk-UA" sz="2400" b="1" dirty="0">
                <a:ln w="10541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фізика»</a:t>
            </a:r>
          </a:p>
          <a:p>
            <a:pPr lvl="0" algn="ctr"/>
            <a:r>
              <a:rPr lang="ru-RU" sz="2400" b="1" dirty="0" err="1">
                <a:ln w="10541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Керівник</a:t>
            </a:r>
            <a:r>
              <a:rPr lang="ru-RU" sz="24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проекту:</a:t>
            </a:r>
            <a:endParaRPr lang="en-US" sz="24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cs typeface="Times New Roman" panose="02020603050405020304" pitchFamily="18" charset="0"/>
            </a:endParaRPr>
          </a:p>
          <a:p>
            <a:pPr algn="ctr"/>
            <a:r>
              <a:rPr lang="uk-UA" sz="2400" b="1" dirty="0">
                <a:ln w="10541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Гетьман </a:t>
            </a:r>
            <a:endParaRPr lang="uk-UA" sz="2400" b="1" dirty="0" smtClean="0">
              <a:ln w="10541" cmpd="sng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cs typeface="Times New Roman" panose="02020603050405020304" pitchFamily="18" charset="0"/>
            </a:endParaRPr>
          </a:p>
          <a:p>
            <a:pPr algn="ctr"/>
            <a:r>
              <a:rPr lang="uk-UA" sz="2400" b="1" dirty="0" smtClean="0">
                <a:ln w="10541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Ірина </a:t>
            </a:r>
            <a:r>
              <a:rPr lang="uk-UA" sz="2400" b="1" dirty="0">
                <a:ln w="10541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Володимирівна,</a:t>
            </a:r>
          </a:p>
          <a:p>
            <a:pPr algn="ctr"/>
            <a:r>
              <a:rPr lang="uk-UA" sz="2400" b="1" dirty="0">
                <a:ln w="10541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учитель фізики, </a:t>
            </a:r>
            <a:endParaRPr lang="uk-UA" sz="2400" b="1" dirty="0" smtClean="0">
              <a:ln w="10541" cmpd="sng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cs typeface="Times New Roman" panose="02020603050405020304" pitchFamily="18" charset="0"/>
            </a:endParaRPr>
          </a:p>
          <a:p>
            <a:pPr algn="ctr"/>
            <a:r>
              <a:rPr lang="uk-UA" sz="2400" b="1" dirty="0" smtClean="0">
                <a:ln w="10541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керівник </a:t>
            </a:r>
            <a:r>
              <a:rPr lang="uk-UA" sz="2400" b="1" dirty="0">
                <a:ln w="10541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гуртка</a:t>
            </a:r>
          </a:p>
          <a:p>
            <a:pPr algn="ctr"/>
            <a:r>
              <a:rPr lang="uk-UA" sz="2400" b="1" dirty="0">
                <a:ln w="10541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«Експериментальна і теоретична фізика»</a:t>
            </a:r>
          </a:p>
        </p:txBody>
      </p:sp>
    </p:spTree>
    <p:extLst>
      <p:ext uri="{BB962C8B-B14F-4D97-AF65-F5344CB8AC3E}">
        <p14:creationId xmlns:p14="http://schemas.microsoft.com/office/powerpoint/2010/main" val="306566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 МАН Юніор\shine-new-year-garland-wooden-wall-3789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1"/>
          <a:stretch/>
        </p:blipFill>
        <p:spPr bwMode="auto">
          <a:xfrm>
            <a:off x="-13225" y="1"/>
            <a:ext cx="9198309" cy="68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35695" y="188640"/>
            <a:ext cx="5760641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«Пробити монету голкою»</a:t>
            </a:r>
            <a:endParaRPr lang="ru-RU" sz="3600" b="1" dirty="0">
              <a:ln>
                <a:solidFill>
                  <a:srgbClr val="C00000"/>
                </a:solidFill>
              </a:ln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2915" y="1502358"/>
            <a:ext cx="4824536" cy="34009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uk-UA" sz="2000" dirty="0" smtClean="0">
                <a:latin typeface="+mj-lt"/>
                <a:cs typeface="Times New Roman" panose="02020603050405020304" pitchFamily="18" charset="0"/>
              </a:rPr>
              <a:t>    Питання: </a:t>
            </a:r>
          </a:p>
          <a:p>
            <a:pPr algn="just">
              <a:spcAft>
                <a:spcPts val="600"/>
              </a:spcAft>
            </a:pPr>
            <a:r>
              <a:rPr lang="uk-UA" sz="2000" dirty="0" smtClean="0">
                <a:latin typeface="+mj-lt"/>
                <a:cs typeface="Times New Roman" panose="02020603050405020304" pitchFamily="18" charset="0"/>
              </a:rPr>
              <a:t>«Чи можна пробити монету швацькою голкою?». На перший погляд, здається, неможливо.</a:t>
            </a:r>
          </a:p>
          <a:p>
            <a:pPr algn="just">
              <a:spcAft>
                <a:spcPts val="600"/>
              </a:spcAft>
            </a:pPr>
            <a:r>
              <a:rPr lang="uk-UA" sz="20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+mj-lt"/>
                <a:cs typeface="Times New Roman" panose="02020603050405020304" pitchFamily="18" charset="0"/>
              </a:rPr>
              <a:t>   Якщо давити на голку, або бити по ній молотком, на монеті не залишиться й </a:t>
            </a:r>
            <a:r>
              <a:rPr lang="uk-UA" sz="2000" dirty="0">
                <a:latin typeface="+mj-lt"/>
                <a:cs typeface="Times New Roman" panose="02020603050405020304" pitchFamily="18" charset="0"/>
              </a:rPr>
              <a:t>сліду. </a:t>
            </a:r>
            <a:r>
              <a:rPr lang="uk-UA" sz="2000" dirty="0" smtClean="0">
                <a:latin typeface="+mj-lt"/>
                <a:cs typeface="Times New Roman" panose="02020603050405020304" pitchFamily="18" charset="0"/>
              </a:rPr>
              <a:t>Проблема </a:t>
            </a:r>
            <a:r>
              <a:rPr lang="uk-UA" sz="2000" dirty="0">
                <a:latin typeface="+mj-lt"/>
                <a:cs typeface="Times New Roman" panose="02020603050405020304" pitchFamily="18" charset="0"/>
              </a:rPr>
              <a:t>у тому, що молоток, вдаряючи по голці, зігне  її і зламає</a:t>
            </a:r>
            <a:r>
              <a:rPr lang="uk-UA" sz="2000" dirty="0" smtClean="0">
                <a:latin typeface="+mj-lt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600"/>
              </a:spcAft>
            </a:pPr>
            <a:r>
              <a:rPr lang="uk-UA" sz="20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+mj-lt"/>
                <a:cs typeface="Times New Roman" panose="02020603050405020304" pitchFamily="18" charset="0"/>
              </a:rPr>
              <a:t>   Отже, потрібно </a:t>
            </a:r>
            <a:r>
              <a:rPr lang="uk-UA" sz="2000" dirty="0">
                <a:latin typeface="+mj-lt"/>
                <a:cs typeface="Times New Roman" panose="02020603050405020304" pitchFamily="18" charset="0"/>
              </a:rPr>
              <a:t>створити такі умови, </a:t>
            </a:r>
            <a:r>
              <a:rPr lang="uk-UA" sz="2000" dirty="0" smtClean="0">
                <a:latin typeface="+mj-lt"/>
                <a:cs typeface="Times New Roman" panose="02020603050405020304" pitchFamily="18" charset="0"/>
              </a:rPr>
              <a:t>які </a:t>
            </a:r>
            <a:r>
              <a:rPr lang="uk-UA" sz="2000" dirty="0">
                <a:latin typeface="+mj-lt"/>
                <a:cs typeface="Times New Roman" panose="02020603050405020304" pitchFamily="18" charset="0"/>
              </a:rPr>
              <a:t>не </a:t>
            </a:r>
            <a:r>
              <a:rPr lang="uk-UA" sz="2000" dirty="0" smtClean="0">
                <a:latin typeface="+mj-lt"/>
                <a:cs typeface="Times New Roman" panose="02020603050405020304" pitchFamily="18" charset="0"/>
              </a:rPr>
              <a:t>дадуть </a:t>
            </a:r>
            <a:r>
              <a:rPr lang="uk-UA" sz="2000" dirty="0">
                <a:latin typeface="+mj-lt"/>
                <a:cs typeface="Times New Roman" panose="02020603050405020304" pitchFamily="18" charset="0"/>
              </a:rPr>
              <a:t>голці можливості </a:t>
            </a:r>
            <a:r>
              <a:rPr lang="uk-UA" sz="2000" dirty="0" smtClean="0">
                <a:latin typeface="+mj-lt"/>
                <a:cs typeface="Times New Roman" panose="02020603050405020304" pitchFamily="18" charset="0"/>
              </a:rPr>
              <a:t>згинатись</a:t>
            </a:r>
            <a:r>
              <a:rPr lang="uk-UA" sz="2000" dirty="0">
                <a:latin typeface="+mj-lt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90034" y="5517232"/>
            <a:ext cx="8186421" cy="101566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spcAft>
                <a:spcPts val="600"/>
              </a:spcAft>
            </a:pPr>
            <a:r>
              <a:rPr lang="uk-UA" sz="2000" dirty="0" smtClean="0">
                <a:cs typeface="Times New Roman" panose="02020603050405020304" pitchFamily="18" charset="0"/>
              </a:rPr>
              <a:t>Використаємо прості предмети, що є під рукою: швацька голка, монета «1 копійка»,  молоток</a:t>
            </a:r>
            <a:r>
              <a:rPr lang="uk-UA" sz="2000" dirty="0">
                <a:cs typeface="Times New Roman" panose="02020603050405020304" pitchFamily="18" charset="0"/>
              </a:rPr>
              <a:t>, дерев</a:t>
            </a:r>
            <a:r>
              <a:rPr lang="en-US" sz="2000" dirty="0">
                <a:cs typeface="Times New Roman" panose="02020603050405020304" pitchFamily="18" charset="0"/>
              </a:rPr>
              <a:t>’</a:t>
            </a:r>
            <a:r>
              <a:rPr lang="ru-RU" sz="2000" dirty="0">
                <a:cs typeface="Times New Roman" panose="02020603050405020304" pitchFamily="18" charset="0"/>
              </a:rPr>
              <a:t>я</a:t>
            </a:r>
            <a:r>
              <a:rPr lang="uk-UA" sz="2000" dirty="0">
                <a:cs typeface="Times New Roman" panose="02020603050405020304" pitchFamily="18" charset="0"/>
              </a:rPr>
              <a:t>на  </a:t>
            </a:r>
            <a:r>
              <a:rPr lang="uk-UA" sz="2000" dirty="0" smtClean="0">
                <a:cs typeface="Times New Roman" panose="02020603050405020304" pitchFamily="18" charset="0"/>
              </a:rPr>
              <a:t>дощечка, коркова пробка. Пробку потрібно брати щільну й достатньо високу.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Администратор\Desktop\Школа\ман юніор 2019\P151039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1" r="7075"/>
          <a:stretch/>
        </p:blipFill>
        <p:spPr bwMode="auto">
          <a:xfrm rot="5400000">
            <a:off x="4702449" y="1786383"/>
            <a:ext cx="4300176" cy="2832882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17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 МАН Юніор\shine-new-year-garland-wooden-wall-3789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1"/>
          <a:stretch/>
        </p:blipFill>
        <p:spPr bwMode="auto">
          <a:xfrm>
            <a:off x="-13225" y="1"/>
            <a:ext cx="9198309" cy="68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Администратор\Desktop\Школа\ман юніор 2019\P151044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586" t="15485" r="24495" b="50137"/>
          <a:stretch/>
        </p:blipFill>
        <p:spPr bwMode="auto">
          <a:xfrm>
            <a:off x="299351" y="4423386"/>
            <a:ext cx="4146041" cy="2169833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Администратор\Desktop\Школа\ман юніор 2019\P151042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89" r="3838"/>
          <a:stretch/>
        </p:blipFill>
        <p:spPr bwMode="auto">
          <a:xfrm>
            <a:off x="5220072" y="4395710"/>
            <a:ext cx="3554341" cy="2225184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54332" y="332656"/>
            <a:ext cx="8197810" cy="255454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dirty="0" smtClean="0">
                <a:latin typeface="+mj-lt"/>
                <a:cs typeface="Times New Roman" panose="02020603050405020304" pitchFamily="18" charset="0"/>
              </a:rPr>
              <a:t>    1. </a:t>
            </a:r>
            <a:r>
              <a:rPr lang="uk-UA" sz="2000" dirty="0" smtClean="0"/>
              <a:t>Проколюємо голкою пробку. </a:t>
            </a:r>
            <a:r>
              <a:rPr lang="uk-UA" sz="2000" dirty="0"/>
              <a:t>Д</a:t>
            </a:r>
            <a:r>
              <a:rPr lang="uk-UA" sz="2000" dirty="0" smtClean="0"/>
              <a:t>уже </a:t>
            </a:r>
            <a:r>
              <a:rPr lang="uk-UA" sz="2000" dirty="0"/>
              <a:t>важливо зробити це рівно і </a:t>
            </a:r>
            <a:r>
              <a:rPr lang="uk-UA" sz="2000" dirty="0" smtClean="0"/>
              <a:t>симетрично, </a:t>
            </a:r>
            <a:r>
              <a:rPr lang="uk-UA" sz="2000" dirty="0"/>
              <a:t>так, щоб </a:t>
            </a:r>
            <a:r>
              <a:rPr lang="uk-UA" sz="2000" dirty="0" smtClean="0"/>
              <a:t>гострий кінчик </a:t>
            </a:r>
            <a:r>
              <a:rPr lang="uk-UA" sz="2000" dirty="0"/>
              <a:t>ледь-ледь, на </a:t>
            </a:r>
            <a:r>
              <a:rPr lang="uk-UA" sz="2000" dirty="0" smtClean="0"/>
              <a:t>пів міліметра </a:t>
            </a:r>
            <a:r>
              <a:rPr lang="uk-UA" sz="2000" dirty="0"/>
              <a:t>вийшов з протилежного </a:t>
            </a:r>
            <a:r>
              <a:rPr lang="uk-UA" sz="2000" dirty="0" smtClean="0"/>
              <a:t>боку.</a:t>
            </a:r>
          </a:p>
          <a:p>
            <a:r>
              <a:rPr lang="uk-UA" sz="2000" dirty="0" smtClean="0"/>
              <a:t>    2. Частину голки з вушком, потрібно </a:t>
            </a:r>
            <a:r>
              <a:rPr lang="uk-UA" sz="2000" dirty="0"/>
              <a:t>акуратно </a:t>
            </a:r>
            <a:r>
              <a:rPr lang="uk-UA" sz="2000" dirty="0" smtClean="0"/>
              <a:t>відрізати, щоб тупий </a:t>
            </a:r>
            <a:r>
              <a:rPr lang="uk-UA" sz="2000" dirty="0"/>
              <a:t>кінець голки не </a:t>
            </a:r>
            <a:r>
              <a:rPr lang="uk-UA" sz="2000" dirty="0" smtClean="0"/>
              <a:t>виглядав із </a:t>
            </a:r>
            <a:r>
              <a:rPr lang="uk-UA" sz="2000" dirty="0"/>
              <a:t>пробки ні на міліметр, інакше він зігнеться при </a:t>
            </a:r>
            <a:r>
              <a:rPr lang="uk-UA" sz="2000" dirty="0" smtClean="0"/>
              <a:t>ударі.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3. Кладемо </a:t>
            </a:r>
            <a:r>
              <a:rPr lang="uk-UA" sz="2000" dirty="0"/>
              <a:t>монету </a:t>
            </a:r>
            <a:r>
              <a:rPr lang="uk-UA" sz="2000" dirty="0" smtClean="0"/>
              <a:t>на дерев</a:t>
            </a:r>
            <a:r>
              <a:rPr lang="en-US" sz="2000" dirty="0" smtClean="0"/>
              <a:t>’</a:t>
            </a:r>
            <a:r>
              <a:rPr lang="uk-UA" sz="2000" dirty="0" err="1" smtClean="0"/>
              <a:t>яну</a:t>
            </a:r>
            <a:r>
              <a:rPr lang="uk-UA" sz="2000" dirty="0" smtClean="0"/>
              <a:t> дощечку, </a:t>
            </a:r>
            <a:r>
              <a:rPr lang="uk-UA" sz="2000" dirty="0"/>
              <a:t>встановлюємо на неї пробку з </a:t>
            </a:r>
            <a:r>
              <a:rPr lang="uk-UA" sz="2000" dirty="0" smtClean="0"/>
              <a:t>голкою.</a:t>
            </a:r>
          </a:p>
        </p:txBody>
      </p:sp>
      <p:pic>
        <p:nvPicPr>
          <p:cNvPr id="5123" name="Picture 3" descr="C:\Users\Администратор\Desktop\Школа\ман юніор 2019\P151040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655" t="6523" r="22463" b="10495"/>
          <a:stretch/>
        </p:blipFill>
        <p:spPr bwMode="auto">
          <a:xfrm>
            <a:off x="3379491" y="2636912"/>
            <a:ext cx="2926482" cy="2279222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420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 МАН Юніор\shine-new-year-garland-wooden-wall-3789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1"/>
          <a:stretch/>
        </p:blipFill>
        <p:spPr bwMode="auto">
          <a:xfrm>
            <a:off x="-13225" y="1"/>
            <a:ext cx="9198309" cy="68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93541" y="332655"/>
            <a:ext cx="6984776" cy="101566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dirty="0" smtClean="0"/>
              <a:t>    4. Приміряємося і </a:t>
            </a:r>
            <a:r>
              <a:rPr lang="uk-UA" sz="2000" dirty="0"/>
              <a:t>одним сильним різким ударом - точно по центру! </a:t>
            </a:r>
            <a:r>
              <a:rPr lang="uk-UA" sz="2000" dirty="0" smtClean="0"/>
              <a:t>  - </a:t>
            </a:r>
            <a:r>
              <a:rPr lang="uk-UA" sz="2000" dirty="0"/>
              <a:t>пробиваємо монету </a:t>
            </a:r>
            <a:r>
              <a:rPr lang="uk-UA" sz="2000" dirty="0" smtClean="0"/>
              <a:t>наскрізь.</a:t>
            </a:r>
          </a:p>
          <a:p>
            <a:r>
              <a:rPr lang="uk-UA" sz="2000" b="1" dirty="0" smtClean="0">
                <a:solidFill>
                  <a:srgbClr val="FF0000"/>
                </a:solidFill>
              </a:rPr>
              <a:t>    Чудо</a:t>
            </a:r>
            <a:r>
              <a:rPr lang="uk-UA" sz="2000" b="1" dirty="0">
                <a:solidFill>
                  <a:srgbClr val="FF0000"/>
                </a:solidFill>
              </a:rPr>
              <a:t>? Ні, фізика!</a:t>
            </a:r>
          </a:p>
        </p:txBody>
      </p:sp>
      <p:pic>
        <p:nvPicPr>
          <p:cNvPr id="6147" name="Picture 3" descr="C:\Users\Администратор\Desktop\Школа\ман юніор 2019\P151046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4" r="12089"/>
          <a:stretch/>
        </p:blipFill>
        <p:spPr bwMode="auto">
          <a:xfrm>
            <a:off x="4932040" y="3861048"/>
            <a:ext cx="3924581" cy="2640448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Администратор\Desktop\Школа\ман юніор 2019\P151044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2" r="11671"/>
          <a:stretch/>
        </p:blipFill>
        <p:spPr bwMode="auto">
          <a:xfrm>
            <a:off x="2590946" y="1484784"/>
            <a:ext cx="3924581" cy="2640448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Администратор\Desktop\Школа\ман юніор 2019\P1510464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4"/>
          <a:stretch/>
        </p:blipFill>
        <p:spPr bwMode="auto">
          <a:xfrm>
            <a:off x="467544" y="3864584"/>
            <a:ext cx="3919326" cy="2636912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47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 МАН Юніор\shine-new-year-garland-wooden-wall-3789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1"/>
          <a:stretch/>
        </p:blipFill>
        <p:spPr bwMode="auto">
          <a:xfrm>
            <a:off x="-13225" y="1"/>
            <a:ext cx="9198309" cy="68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40465" y="404664"/>
            <a:ext cx="7690927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dirty="0" smtClean="0"/>
              <a:t>    5. Видаляємо пробку </a:t>
            </a:r>
            <a:r>
              <a:rPr lang="uk-UA" sz="2000" dirty="0"/>
              <a:t>і </a:t>
            </a:r>
            <a:r>
              <a:rPr lang="uk-UA" sz="2000" dirty="0" smtClean="0"/>
              <a:t>демонструємо монету</a:t>
            </a:r>
            <a:r>
              <a:rPr lang="uk-UA" sz="2000" dirty="0"/>
              <a:t>, </a:t>
            </a:r>
            <a:r>
              <a:rPr lang="uk-UA" sz="2000" dirty="0" smtClean="0"/>
              <a:t>насаджену на </a:t>
            </a:r>
            <a:r>
              <a:rPr lang="uk-UA" sz="2000" dirty="0"/>
              <a:t>голку.</a:t>
            </a:r>
            <a:endParaRPr lang="ru-RU" sz="2000" dirty="0"/>
          </a:p>
        </p:txBody>
      </p:sp>
      <p:pic>
        <p:nvPicPr>
          <p:cNvPr id="7170" name="Picture 2" descr="C:\Users\Администратор\Desktop\Школа\ман юніор 2019\P151047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0"/>
          <a:stretch/>
        </p:blipFill>
        <p:spPr bwMode="auto">
          <a:xfrm rot="5400000">
            <a:off x="-160677" y="2231388"/>
            <a:ext cx="4812904" cy="3031663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Администратор\Desktop\Школа\ман юніор 2019\P151049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1" r="15745"/>
          <a:stretch/>
        </p:blipFill>
        <p:spPr bwMode="auto">
          <a:xfrm>
            <a:off x="4860032" y="1340767"/>
            <a:ext cx="3310084" cy="2475174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Администратор\Desktop\Школа\ман юніор 2019\P151050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44" t="28426" r="38315" b="38544"/>
          <a:stretch/>
        </p:blipFill>
        <p:spPr bwMode="auto">
          <a:xfrm>
            <a:off x="6372200" y="4139196"/>
            <a:ext cx="2310960" cy="1896301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Администратор\Desktop\Школа\ман юніор 2019\P1510505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06" t="22470" r="39166" b="35284"/>
          <a:stretch/>
        </p:blipFill>
        <p:spPr bwMode="auto">
          <a:xfrm>
            <a:off x="4137797" y="4148842"/>
            <a:ext cx="1869556" cy="1896302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658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 МАН Юніор\shine-new-year-garland-wooden-wall-3789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1"/>
          <a:stretch/>
        </p:blipFill>
        <p:spPr bwMode="auto">
          <a:xfrm>
            <a:off x="-13225" y="1"/>
            <a:ext cx="9198309" cy="68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55111" y="1884305"/>
            <a:ext cx="5328592" cy="440120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dirty="0" smtClean="0"/>
              <a:t>    Швацька голка виготовлена зі сталі, яка має вищу твердість у порівнянні зі сплавом, з якого виготовлена монета.</a:t>
            </a:r>
          </a:p>
          <a:p>
            <a:r>
              <a:rPr lang="uk-UA" sz="2000" dirty="0" smtClean="0"/>
              <a:t>    Під час удару молотком на монету діє сила.</a:t>
            </a:r>
          </a:p>
          <a:p>
            <a:r>
              <a:rPr lang="uk-UA" sz="2000" dirty="0" smtClean="0"/>
              <a:t>    Одним із наслідків дії сили є деформація тіл. Чим більша сила діє на тіло, тим більша деформація. </a:t>
            </a:r>
          </a:p>
          <a:p>
            <a:r>
              <a:rPr lang="uk-UA" sz="2000" dirty="0" smtClean="0"/>
              <a:t>    Деформація залежить і від інших чинників, зокрема, від площі поверхні, по якій розподіляється сила. </a:t>
            </a:r>
          </a:p>
          <a:p>
            <a:r>
              <a:rPr lang="uk-UA" sz="2000" dirty="0" smtClean="0"/>
              <a:t>    У більшості випадків, чим більша площа, тим меншою буде деформація і навпаки.</a:t>
            </a:r>
            <a:endParaRPr lang="ru-RU" sz="2000" dirty="0"/>
          </a:p>
          <a:p>
            <a:r>
              <a:rPr lang="uk-UA" sz="2000" b="1" dirty="0" smtClean="0">
                <a:solidFill>
                  <a:srgbClr val="FF0000"/>
                </a:solidFill>
              </a:rPr>
              <a:t>    Проілюструємо це твердження за допомогою авторської моделі «Яйце-райце».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95736" y="620688"/>
            <a:ext cx="4392488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Пояснення досліду</a:t>
            </a:r>
            <a:endParaRPr lang="ru-RU" sz="3600" b="1" dirty="0">
              <a:ln>
                <a:solidFill>
                  <a:srgbClr val="C00000"/>
                </a:solidFill>
              </a:ln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cs typeface="Times New Roman" panose="02020603050405020304" pitchFamily="18" charset="0"/>
            </a:endParaRPr>
          </a:p>
        </p:txBody>
      </p:sp>
      <p:pic>
        <p:nvPicPr>
          <p:cNvPr id="8194" name="Picture 2" descr="C:\Users\Администратор\Desktop\Школа\ман юніор 2019\P151031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6" t="23345" r="13500"/>
          <a:stretch/>
        </p:blipFill>
        <p:spPr bwMode="auto">
          <a:xfrm rot="5400000">
            <a:off x="4937406" y="2757875"/>
            <a:ext cx="4912216" cy="2654067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40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 МАН Юніор\shine-new-year-garland-wooden-wall-3789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1"/>
          <a:stretch/>
        </p:blipFill>
        <p:spPr bwMode="auto">
          <a:xfrm>
            <a:off x="-13225" y="1"/>
            <a:ext cx="9198309" cy="68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404664"/>
            <a:ext cx="8424936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dirty="0" smtClean="0"/>
              <a:t>Авторська модель «Яйце-райце» призначена для демонстрації залежності деформації тіл від площі поверхні, на яку діє сила</a:t>
            </a:r>
          </a:p>
        </p:txBody>
      </p:sp>
      <p:pic>
        <p:nvPicPr>
          <p:cNvPr id="9218" name="Picture 2" descr="H:\DCIM\151_PANA\P151051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9" t="4234" b="5141"/>
          <a:stretch/>
        </p:blipFill>
        <p:spPr bwMode="auto">
          <a:xfrm>
            <a:off x="1475656" y="2204864"/>
            <a:ext cx="6512144" cy="3642746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Группа 13"/>
          <p:cNvGrpSpPr/>
          <p:nvPr/>
        </p:nvGrpSpPr>
        <p:grpSpPr>
          <a:xfrm>
            <a:off x="740465" y="1681644"/>
            <a:ext cx="4664140" cy="1315308"/>
            <a:chOff x="740465" y="1681644"/>
            <a:chExt cx="4664140" cy="1315308"/>
          </a:xfrm>
        </p:grpSpPr>
        <p:sp>
          <p:nvSpPr>
            <p:cNvPr id="2" name="TextBox 1"/>
            <p:cNvSpPr txBox="1"/>
            <p:nvPr/>
          </p:nvSpPr>
          <p:spPr>
            <a:xfrm>
              <a:off x="740465" y="1681644"/>
              <a:ext cx="4664140" cy="523220"/>
            </a:xfrm>
            <a:prstGeom prst="rect">
              <a:avLst/>
            </a:prstGeom>
            <a:ln>
              <a:solidFill>
                <a:srgbClr val="FF3300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uk-UA" sz="2800" dirty="0" smtClean="0"/>
                <a:t>Пластикове яйце з квасолею</a:t>
              </a:r>
              <a:endParaRPr lang="ru-RU" sz="2800" dirty="0"/>
            </a:p>
          </p:txBody>
        </p:sp>
        <p:cxnSp>
          <p:nvCxnSpPr>
            <p:cNvPr id="7" name="Прямая со стрелкой 6"/>
            <p:cNvCxnSpPr/>
            <p:nvPr/>
          </p:nvCxnSpPr>
          <p:spPr>
            <a:xfrm>
              <a:off x="2627784" y="2204864"/>
              <a:ext cx="1368152" cy="792088"/>
            </a:xfrm>
            <a:prstGeom prst="straightConnector1">
              <a:avLst/>
            </a:prstGeom>
            <a:ln>
              <a:solidFill>
                <a:srgbClr val="FF3300"/>
              </a:solidFill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3201563" y="5847610"/>
            <a:ext cx="5189145" cy="523220"/>
          </a:xfrm>
          <a:prstGeom prst="rect">
            <a:avLst/>
          </a:prstGeom>
          <a:ln>
            <a:solidFill>
              <a:srgbClr val="FF33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/>
              <a:t>Імітація голки, що пронизує яйце</a:t>
            </a:r>
            <a:endParaRPr lang="ru-RU" sz="2800" dirty="0"/>
          </a:p>
        </p:txBody>
      </p:sp>
      <p:cxnSp>
        <p:nvCxnSpPr>
          <p:cNvPr id="19" name="Прямая со стрелкой 18"/>
          <p:cNvCxnSpPr/>
          <p:nvPr/>
        </p:nvCxnSpPr>
        <p:spPr>
          <a:xfrm flipV="1">
            <a:off x="5652120" y="3861048"/>
            <a:ext cx="1584176" cy="1986563"/>
          </a:xfrm>
          <a:prstGeom prst="straightConnector1">
            <a:avLst/>
          </a:prstGeom>
          <a:ln>
            <a:solidFill>
              <a:srgbClr val="FF33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 flipV="1">
            <a:off x="1835696" y="4149081"/>
            <a:ext cx="3816425" cy="1698530"/>
          </a:xfrm>
          <a:prstGeom prst="straightConnector1">
            <a:avLst/>
          </a:prstGeom>
          <a:ln>
            <a:solidFill>
              <a:srgbClr val="FF33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811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 МАН Юніор\shine-new-year-garland-wooden-wall-3789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1"/>
          <a:stretch/>
        </p:blipFill>
        <p:spPr bwMode="auto">
          <a:xfrm>
            <a:off x="0" y="1"/>
            <a:ext cx="9198309" cy="68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45001" y="188640"/>
            <a:ext cx="4414563" cy="101566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dirty="0" smtClean="0"/>
              <a:t>Вимірюємо </a:t>
            </a:r>
            <a:r>
              <a:rPr lang="uk-UA" sz="2000" dirty="0" smtClean="0"/>
              <a:t>діаметри кінців дерев</a:t>
            </a:r>
            <a:r>
              <a:rPr lang="en-US" sz="2000" dirty="0" smtClean="0"/>
              <a:t>’</a:t>
            </a:r>
            <a:r>
              <a:rPr lang="uk-UA" sz="2000" dirty="0" err="1" smtClean="0"/>
              <a:t>яної</a:t>
            </a:r>
            <a:r>
              <a:rPr lang="uk-UA" sz="2000" dirty="0" smtClean="0"/>
              <a:t> голки за допомогою штангенциркуля: </a:t>
            </a:r>
            <a:r>
              <a:rPr lang="en-US" sz="2000" dirty="0" smtClean="0"/>
              <a:t>d</a:t>
            </a:r>
            <a:r>
              <a:rPr lang="uk-UA" sz="2000" baseline="-25000" dirty="0" smtClean="0"/>
              <a:t>1</a:t>
            </a:r>
            <a:r>
              <a:rPr lang="en-US" sz="2000" dirty="0" smtClean="0"/>
              <a:t>=0</a:t>
            </a:r>
            <a:r>
              <a:rPr lang="uk-UA" sz="2000" dirty="0" smtClean="0"/>
              <a:t>,</a:t>
            </a:r>
            <a:r>
              <a:rPr lang="en-US" sz="2000" dirty="0" smtClean="0"/>
              <a:t>018</a:t>
            </a:r>
            <a:r>
              <a:rPr lang="uk-UA" sz="2000" dirty="0" smtClean="0"/>
              <a:t>м; </a:t>
            </a:r>
            <a:r>
              <a:rPr lang="en-US" sz="2000" dirty="0" smtClean="0"/>
              <a:t>d</a:t>
            </a:r>
            <a:r>
              <a:rPr lang="uk-UA" sz="2000" baseline="-25000" dirty="0" smtClean="0"/>
              <a:t>2</a:t>
            </a:r>
            <a:r>
              <a:rPr lang="en-US" sz="2000" dirty="0" smtClean="0"/>
              <a:t>=0</a:t>
            </a:r>
            <a:r>
              <a:rPr lang="uk-UA" sz="2000" dirty="0" smtClean="0"/>
              <a:t>,</a:t>
            </a:r>
            <a:r>
              <a:rPr lang="en-US" sz="2000" dirty="0" smtClean="0"/>
              <a:t>0</a:t>
            </a:r>
            <a:r>
              <a:rPr lang="uk-UA" sz="2000" dirty="0" smtClean="0"/>
              <a:t>0</a:t>
            </a:r>
            <a:r>
              <a:rPr lang="en-US" sz="2000" dirty="0" smtClean="0"/>
              <a:t>8</a:t>
            </a:r>
            <a:r>
              <a:rPr lang="uk-UA" sz="2000" dirty="0" smtClean="0"/>
              <a:t>м</a:t>
            </a:r>
          </a:p>
        </p:txBody>
      </p:sp>
      <p:pic>
        <p:nvPicPr>
          <p:cNvPr id="10244" name="Picture 4" descr="C:\Users\Администратор\Desktop\Школа\ман юніор 2019\P151029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5" t="4343" r="2642"/>
          <a:stretch/>
        </p:blipFill>
        <p:spPr bwMode="auto">
          <a:xfrm>
            <a:off x="3177483" y="908720"/>
            <a:ext cx="2762669" cy="1702510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13033" y="2744530"/>
            <a:ext cx="5517288" cy="101566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dirty="0" smtClean="0">
                <a:cs typeface="Times New Roman" panose="02020603050405020304" pitchFamily="18" charset="0"/>
              </a:rPr>
              <a:t>Застосовуючи  </a:t>
            </a:r>
            <a:r>
              <a:rPr lang="uk-UA" sz="2000" dirty="0">
                <a:cs typeface="Times New Roman" panose="02020603050405020304" pitchFamily="18" charset="0"/>
              </a:rPr>
              <a:t>цифрову лабораторію Е</a:t>
            </a:r>
            <a:r>
              <a:rPr lang="en-US" sz="2000" dirty="0" err="1">
                <a:cs typeface="Times New Roman" panose="02020603050405020304" pitchFamily="18" charset="0"/>
              </a:rPr>
              <a:t>instein</a:t>
            </a:r>
            <a:r>
              <a:rPr lang="en-US" sz="2000" dirty="0" smtClean="0">
                <a:cs typeface="Times New Roman" panose="02020603050405020304" pitchFamily="18" charset="0"/>
              </a:rPr>
              <a:t>™</a:t>
            </a:r>
            <a:r>
              <a:rPr lang="uk-UA" sz="2000" dirty="0" smtClean="0">
                <a:cs typeface="Times New Roman" panose="02020603050405020304" pitchFamily="18" charset="0"/>
              </a:rPr>
              <a:t> (ноутбук, </a:t>
            </a:r>
            <a:r>
              <a:rPr lang="ru-RU" sz="2000" dirty="0" err="1" smtClean="0"/>
              <a:t>реєстратор</a:t>
            </a:r>
            <a:r>
              <a:rPr lang="ru-RU" sz="2000" dirty="0" smtClean="0"/>
              <a:t> </a:t>
            </a:r>
            <a:r>
              <a:rPr lang="ru-RU" sz="2000" dirty="0" err="1"/>
              <a:t>даних</a:t>
            </a:r>
            <a:r>
              <a:rPr lang="ru-RU" sz="2000" dirty="0"/>
              <a:t> </a:t>
            </a:r>
            <a:r>
              <a:rPr lang="ru-RU" sz="2000" dirty="0" err="1" smtClean="0"/>
              <a:t>LabMate</a:t>
            </a:r>
            <a:r>
              <a:rPr lang="ru-RU" sz="2000" dirty="0" smtClean="0"/>
              <a:t>+, датчик </a:t>
            </a:r>
            <a:r>
              <a:rPr lang="ru-RU" sz="2000" dirty="0" err="1" smtClean="0"/>
              <a:t>сили</a:t>
            </a:r>
            <a:r>
              <a:rPr lang="ru-RU" sz="2000" dirty="0" smtClean="0"/>
              <a:t>)</a:t>
            </a:r>
            <a:r>
              <a:rPr lang="uk-UA" sz="2000" dirty="0" smtClean="0">
                <a:cs typeface="Times New Roman" panose="02020603050405020304" pitchFamily="18" charset="0"/>
              </a:rPr>
              <a:t>, визначимо вагу яйця:   </a:t>
            </a:r>
            <a:r>
              <a:rPr lang="en-US" sz="2000" dirty="0" smtClean="0">
                <a:cs typeface="Times New Roman" panose="02020603050405020304" pitchFamily="18" charset="0"/>
              </a:rPr>
              <a:t>P</a:t>
            </a:r>
            <a:r>
              <a:rPr lang="uk-UA" sz="2000" dirty="0" smtClean="0">
                <a:cs typeface="Times New Roman" panose="02020603050405020304" pitchFamily="18" charset="0"/>
              </a:rPr>
              <a:t>= 10Н</a:t>
            </a:r>
          </a:p>
        </p:txBody>
      </p:sp>
      <p:pic>
        <p:nvPicPr>
          <p:cNvPr id="10245" name="Picture 5" descr="C:\Users\Администратор\Desktop\Школа\ман юніор 2019\P151028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7" r="4320"/>
          <a:stretch/>
        </p:blipFill>
        <p:spPr bwMode="auto">
          <a:xfrm rot="5400000">
            <a:off x="5555354" y="1148485"/>
            <a:ext cx="3855991" cy="2510333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:\Users\Администратор\Desktop\Школа\ман юніор 2019\P1510288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98" r="9071"/>
          <a:stretch/>
        </p:blipFill>
        <p:spPr bwMode="auto">
          <a:xfrm>
            <a:off x="1490442" y="3933056"/>
            <a:ext cx="3596735" cy="2653979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C:\Users\Администратор\Desktop\Школа\ман юніор 2019\P1510290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43"/>
          <a:stretch/>
        </p:blipFill>
        <p:spPr bwMode="auto">
          <a:xfrm rot="5400000">
            <a:off x="5185708" y="4289394"/>
            <a:ext cx="2614659" cy="1980623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587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 МАН Юніор\shine-new-year-garland-wooden-wall-3789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1"/>
          <a:stretch/>
        </p:blipFill>
        <p:spPr bwMode="auto">
          <a:xfrm>
            <a:off x="0" y="1"/>
            <a:ext cx="9198309" cy="68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03846" y="431226"/>
            <a:ext cx="5666559" cy="70788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dirty="0" smtClean="0"/>
              <a:t>Поставимо у посудину з мукою «Яйце-райце» спочатку товстішим кінцем, а потім тоншим.</a:t>
            </a:r>
            <a:endParaRPr lang="ru-RU" sz="2000" dirty="0"/>
          </a:p>
        </p:txBody>
      </p:sp>
      <p:pic>
        <p:nvPicPr>
          <p:cNvPr id="10242" name="Picture 2" descr="C:\Users\Администратор\Desktop\Школа\ман юніор 2019\P151031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97"/>
          <a:stretch/>
        </p:blipFill>
        <p:spPr bwMode="auto">
          <a:xfrm rot="5400000">
            <a:off x="-397875" y="1506572"/>
            <a:ext cx="3758073" cy="2315268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203846" y="1340768"/>
            <a:ext cx="5666557" cy="132343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dirty="0" smtClean="0"/>
              <a:t>У першому випадку поверхня деформується менше і конструкція провалюється в муку менше, ніж у другому. Хоча в обох випадках сила, що діє на муку з боку яйця, тобто </a:t>
            </a:r>
            <a:r>
              <a:rPr lang="uk-UA" sz="2000" b="1" dirty="0" smtClean="0">
                <a:solidFill>
                  <a:srgbClr val="FF0000"/>
                </a:solidFill>
              </a:rPr>
              <a:t>вага, </a:t>
            </a:r>
            <a:r>
              <a:rPr lang="uk-UA" sz="2000" dirty="0" smtClean="0">
                <a:solidFill>
                  <a:schemeClr val="tx1"/>
                </a:solidFill>
              </a:rPr>
              <a:t>є однаковою.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849256" y="2938925"/>
            <a:ext cx="6189187" cy="101566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dirty="0" smtClean="0"/>
              <a:t>Отже, деформацію визначає не тільки сила, а й площа. </a:t>
            </a:r>
          </a:p>
          <a:p>
            <a:r>
              <a:rPr lang="uk-UA" sz="2000" dirty="0" smtClean="0"/>
              <a:t>Відношення сили, яка діє перпендикулярно до поверхні, до площі цієї поверхні називається </a:t>
            </a:r>
            <a:r>
              <a:rPr lang="uk-UA" sz="2000" b="1" dirty="0" smtClean="0">
                <a:solidFill>
                  <a:srgbClr val="FF0000"/>
                </a:solidFill>
              </a:rPr>
              <a:t>тиском.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Прямоугольник 9"/>
              <p:cNvSpPr/>
              <p:nvPr/>
            </p:nvSpPr>
            <p:spPr>
              <a:xfrm>
                <a:off x="5360443" y="4149080"/>
                <a:ext cx="3024336" cy="1242776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𝒑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𝑭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𝑺</m:t>
                          </m:r>
                        </m:den>
                      </m:f>
                      <m:r>
                        <a:rPr lang="en-US" sz="2000" b="1" i="0" smtClean="0">
                          <a:solidFill>
                            <a:schemeClr val="tx1"/>
                          </a:solidFill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uk-UA" sz="2000" b="1" i="0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𝒑</m:t>
                          </m:r>
                        </m:e>
                      </m:d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𝟏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Па=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𝟏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uk-UA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Н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uk-UA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м</m:t>
                              </m:r>
                            </m:e>
                            <m:sup>
                              <m:r>
                                <a:rPr lang="uk-UA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000" b="1" dirty="0" smtClean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0443" y="4149080"/>
                <a:ext cx="3024336" cy="124277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Прямоугольник 10"/>
          <p:cNvSpPr/>
          <p:nvPr/>
        </p:nvSpPr>
        <p:spPr>
          <a:xfrm>
            <a:off x="5133629" y="5582898"/>
            <a:ext cx="3452739" cy="101566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err="1"/>
              <a:t>Тиск</a:t>
            </a:r>
            <a:r>
              <a:rPr lang="ru-RU" sz="2000" dirty="0"/>
              <a:t> </a:t>
            </a:r>
            <a:r>
              <a:rPr lang="ru-RU" sz="2000" dirty="0" err="1"/>
              <a:t>твердих</a:t>
            </a:r>
            <a:r>
              <a:rPr lang="ru-RU" sz="2000" dirty="0"/>
              <a:t> </a:t>
            </a:r>
            <a:r>
              <a:rPr lang="ru-RU" sz="2000" dirty="0" err="1"/>
              <a:t>тіл</a:t>
            </a:r>
            <a:r>
              <a:rPr lang="ru-RU" sz="2000" dirty="0"/>
              <a:t> </a:t>
            </a:r>
            <a:r>
              <a:rPr lang="ru-RU" sz="2000" dirty="0" err="1"/>
              <a:t>передається</a:t>
            </a:r>
            <a:r>
              <a:rPr lang="ru-RU" sz="2000" dirty="0"/>
              <a:t> </a:t>
            </a:r>
            <a:r>
              <a:rPr lang="ru-RU" sz="2000" dirty="0" err="1"/>
              <a:t>тільки</a:t>
            </a:r>
            <a:r>
              <a:rPr lang="ru-RU" sz="2000" dirty="0"/>
              <a:t> в одному </a:t>
            </a:r>
            <a:r>
              <a:rPr lang="ru-RU" sz="2000" dirty="0" err="1" smtClean="0"/>
              <a:t>напрямі</a:t>
            </a:r>
            <a:r>
              <a:rPr lang="ru-RU" sz="2000" dirty="0" smtClean="0"/>
              <a:t>: </a:t>
            </a:r>
          </a:p>
          <a:p>
            <a:r>
              <a:rPr lang="ru-RU" sz="2000" dirty="0" smtClean="0"/>
              <a:t>в </a:t>
            </a:r>
            <a:r>
              <a:rPr lang="ru-RU" sz="2000" dirty="0" err="1"/>
              <a:t>напрямі</a:t>
            </a:r>
            <a:r>
              <a:rPr lang="ru-RU" sz="2000" dirty="0"/>
              <a:t> </a:t>
            </a:r>
            <a:r>
              <a:rPr lang="ru-RU" sz="2000" dirty="0" err="1"/>
              <a:t>дії</a:t>
            </a:r>
            <a:r>
              <a:rPr lang="ru-RU" sz="2000" dirty="0"/>
              <a:t> </a:t>
            </a:r>
            <a:r>
              <a:rPr lang="ru-RU" sz="2000" dirty="0" err="1"/>
              <a:t>сили</a:t>
            </a:r>
            <a:r>
              <a:rPr lang="ru-RU" sz="2000" dirty="0"/>
              <a:t> </a:t>
            </a:r>
            <a:r>
              <a:rPr lang="ru-RU" sz="2000" dirty="0" err="1"/>
              <a:t>тиску</a:t>
            </a:r>
            <a:r>
              <a:rPr lang="ru-RU" sz="2000" dirty="0"/>
              <a:t>.</a:t>
            </a:r>
            <a:endParaRPr lang="uk-UA" sz="2000" dirty="0" smtClean="0">
              <a:solidFill>
                <a:srgbClr val="FF0000"/>
              </a:solidFill>
            </a:endParaRPr>
          </a:p>
        </p:txBody>
      </p:sp>
      <p:pic>
        <p:nvPicPr>
          <p:cNvPr id="2051" name="Picture 3" descr="H:\DCIM\151_PANA\P1510514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451" t="14310" r="18733" b="6144"/>
          <a:stretch/>
        </p:blipFill>
        <p:spPr bwMode="auto">
          <a:xfrm>
            <a:off x="1924334" y="4341543"/>
            <a:ext cx="2894526" cy="1967777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076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 МАН Юніор\shine-new-year-garland-wooden-wall-3789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1"/>
          <a:stretch/>
        </p:blipFill>
        <p:spPr bwMode="auto">
          <a:xfrm>
            <a:off x="-13225" y="1"/>
            <a:ext cx="9198309" cy="68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298448" y="599247"/>
                <a:ext cx="2607399" cy="2734531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uk-UA" sz="2000" dirty="0" smtClean="0"/>
                  <a:t>Дано: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/>
                        </a:rPr>
                        <m:t>𝐹</m:t>
                      </m:r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r>
                        <a:rPr lang="en-US" sz="2200" b="0" i="1" smtClean="0">
                          <a:latin typeface="Cambria Math"/>
                        </a:rPr>
                        <m:t>𝑃</m:t>
                      </m:r>
                      <m:r>
                        <a:rPr lang="en-US" sz="2200" b="0" i="1" smtClean="0">
                          <a:latin typeface="Cambria Math"/>
                        </a:rPr>
                        <m:t>=10</m:t>
                      </m:r>
                      <m:r>
                        <a:rPr lang="en-US" sz="2200" b="0" i="1" smtClean="0">
                          <a:latin typeface="Cambria Math"/>
                        </a:rPr>
                        <m:t>𝐻</m:t>
                      </m:r>
                      <m:r>
                        <a:rPr lang="uk-UA" sz="2200" b="0" i="1" smtClean="0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uk-UA" sz="2200" b="0" dirty="0" smtClean="0"/>
              </a:p>
              <a:p>
                <a:r>
                  <a:rPr lang="en-US" sz="2200" i="1" dirty="0"/>
                  <a:t>d</a:t>
                </a:r>
                <a:r>
                  <a:rPr lang="uk-UA" sz="2200" i="1" baseline="-25000" dirty="0"/>
                  <a:t>1</a:t>
                </a:r>
                <a:r>
                  <a:rPr lang="en-US" sz="2200" dirty="0" smtClean="0"/>
                  <a:t>=</a:t>
                </a:r>
                <a:r>
                  <a:rPr lang="uk-UA" sz="2200" dirty="0" smtClean="0"/>
                  <a:t> 1,8 мм = </a:t>
                </a:r>
                <a:r>
                  <a:rPr lang="en-US" sz="2200" dirty="0" smtClean="0"/>
                  <a:t>0</a:t>
                </a:r>
                <a:r>
                  <a:rPr lang="uk-UA" sz="2200" dirty="0"/>
                  <a:t>,</a:t>
                </a:r>
                <a:r>
                  <a:rPr lang="en-US" sz="2200" dirty="0"/>
                  <a:t>018</a:t>
                </a:r>
                <a:r>
                  <a:rPr lang="uk-UA" sz="2200" dirty="0" smtClean="0"/>
                  <a:t>м;</a:t>
                </a:r>
              </a:p>
              <a:p>
                <a:r>
                  <a:rPr lang="en-US" sz="2200" i="1" dirty="0" smtClean="0"/>
                  <a:t>d</a:t>
                </a:r>
                <a:r>
                  <a:rPr lang="uk-UA" sz="2200" i="1" baseline="-25000" dirty="0"/>
                  <a:t>2</a:t>
                </a:r>
                <a:r>
                  <a:rPr lang="en-US" sz="2200" dirty="0" smtClean="0"/>
                  <a:t>=</a:t>
                </a:r>
                <a:r>
                  <a:rPr lang="uk-UA" sz="2200" dirty="0" smtClean="0"/>
                  <a:t> 0,8 мм = </a:t>
                </a:r>
                <a:r>
                  <a:rPr lang="en-US" sz="2200" dirty="0" smtClean="0"/>
                  <a:t>0</a:t>
                </a:r>
                <a:r>
                  <a:rPr lang="uk-UA" sz="2200" dirty="0"/>
                  <a:t>,</a:t>
                </a:r>
                <a:r>
                  <a:rPr lang="en-US" sz="2200" dirty="0"/>
                  <a:t>0</a:t>
                </a:r>
                <a:r>
                  <a:rPr lang="uk-UA" sz="2200" dirty="0"/>
                  <a:t>0</a:t>
                </a:r>
                <a:r>
                  <a:rPr lang="en-US" sz="2200" dirty="0"/>
                  <a:t>8</a:t>
                </a:r>
                <a:r>
                  <a:rPr lang="uk-UA" sz="2200" dirty="0" smtClean="0"/>
                  <a:t>м;</a:t>
                </a:r>
                <a:endParaRPr lang="uk-UA" sz="2200" dirty="0"/>
              </a:p>
              <a:p>
                <a:r>
                  <a:rPr lang="uk-UA" sz="2200" dirty="0" smtClean="0"/>
                  <a:t>Знайти:</a:t>
                </a:r>
              </a:p>
              <a:p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/>
                      </a:rPr>
                      <m:t>𝒑</m:t>
                    </m:r>
                    <m:r>
                      <a:rPr lang="en-US" sz="2200" b="1" i="1" baseline="-25000" smtClean="0">
                        <a:latin typeface="Cambria Math"/>
                      </a:rPr>
                      <m:t>𝟏</m:t>
                    </m:r>
                    <m:r>
                      <a:rPr lang="en-US" sz="2200" b="0" i="1" smtClean="0">
                        <a:latin typeface="Cambria Math"/>
                      </a:rPr>
                      <m:t> −</m:t>
                    </m:r>
                  </m:oMath>
                </a14:m>
                <a:r>
                  <a:rPr lang="en-US" sz="2200" dirty="0" smtClean="0"/>
                  <a:t> </a:t>
                </a:r>
                <a:r>
                  <a:rPr lang="uk-UA" sz="2200" dirty="0" smtClean="0"/>
                  <a:t>?         </a:t>
                </a:r>
                <a14:m>
                  <m:oMath xmlns:m="http://schemas.openxmlformats.org/officeDocument/2006/math">
                    <m:r>
                      <a:rPr lang="uk-UA" sz="2200" b="0" i="0" smtClean="0">
                        <a:latin typeface="Cambria Math"/>
                      </a:rPr>
                      <m:t>   </m:t>
                    </m:r>
                    <m:r>
                      <a:rPr lang="en-US" sz="2200" b="1" i="1">
                        <a:latin typeface="Cambria Math"/>
                      </a:rPr>
                      <m:t>𝒑</m:t>
                    </m:r>
                    <m:r>
                      <a:rPr lang="uk-UA" sz="2200" b="1" i="1" baseline="-25000" smtClean="0">
                        <a:latin typeface="Cambria Math"/>
                      </a:rPr>
                      <m:t>𝟐</m:t>
                    </m:r>
                    <m:r>
                      <a:rPr lang="en-US" sz="2200" b="1" i="1" baseline="-25000">
                        <a:latin typeface="Cambria Math"/>
                      </a:rPr>
                      <m:t> </m:t>
                    </m:r>
                    <m:r>
                      <a:rPr lang="en-US" sz="2200" i="1">
                        <a:latin typeface="Cambria Math"/>
                      </a:rPr>
                      <m:t>−</m:t>
                    </m:r>
                  </m:oMath>
                </a14:m>
                <a:r>
                  <a:rPr lang="en-US" sz="2200" dirty="0"/>
                  <a:t> </a:t>
                </a:r>
                <a:r>
                  <a:rPr lang="uk-UA" sz="2200" dirty="0" smtClean="0"/>
                  <a:t>?</a:t>
                </a:r>
                <a:endParaRPr lang="uk-UA" sz="2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2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200" b="1" i="1">
                              <a:latin typeface="Cambria Math"/>
                            </a:rPr>
                            <m:t>𝒑</m:t>
                          </m:r>
                          <m:r>
                            <a:rPr lang="uk-UA" sz="2200" b="1" i="1" baseline="-25000">
                              <a:latin typeface="Cambria Math"/>
                            </a:rPr>
                            <m:t>𝟐</m:t>
                          </m:r>
                        </m:num>
                        <m:den>
                          <m:r>
                            <a:rPr lang="en-US" sz="2200" b="1" i="1">
                              <a:latin typeface="Cambria Math"/>
                            </a:rPr>
                            <m:t>𝒑</m:t>
                          </m:r>
                          <m:r>
                            <a:rPr lang="en-US" sz="2200" b="1" i="1" baseline="-25000">
                              <a:latin typeface="Cambria Math"/>
                            </a:rPr>
                            <m:t>𝟏</m:t>
                          </m:r>
                        </m:den>
                      </m:f>
                      <m:r>
                        <a:rPr lang="uk-UA" sz="2200" b="0" i="1" smtClean="0">
                          <a:latin typeface="Cambria Math"/>
                        </a:rPr>
                        <m:t> − ?</m:t>
                      </m:r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448" y="599247"/>
                <a:ext cx="2607399" cy="27345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3150935" y="300096"/>
                <a:ext cx="5616623" cy="3360087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uk-UA" sz="2000" dirty="0" smtClean="0"/>
                  <a:t>Розв</a:t>
                </a:r>
                <a:r>
                  <a:rPr lang="en-US" sz="2000" dirty="0" smtClean="0"/>
                  <a:t>’</a:t>
                </a:r>
                <a:r>
                  <a:rPr lang="uk-UA" sz="2000" dirty="0" err="1" smtClean="0"/>
                  <a:t>язання</a:t>
                </a:r>
                <a:r>
                  <a:rPr lang="uk-UA" sz="2000" dirty="0" smtClean="0"/>
                  <a:t>:</a:t>
                </a:r>
                <a:endParaRPr lang="en-US" sz="2000" dirty="0" smtClean="0"/>
              </a:p>
              <a:p>
                <a:pPr algn="ctr"/>
                <a:endParaRPr lang="uk-UA" sz="2000" dirty="0" smtClean="0"/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/>
                      </a:rPr>
                      <m:t>𝒑</m:t>
                    </m:r>
                    <m:r>
                      <a:rPr lang="en-US" sz="2400" b="1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𝑭</m:t>
                        </m:r>
                      </m:num>
                      <m:den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𝑺</m:t>
                        </m:r>
                      </m:den>
                    </m:f>
                    <m:r>
                      <a:rPr lang="en-US" sz="2400" b="1">
                        <a:solidFill>
                          <a:schemeClr val="tx1"/>
                        </a:solidFill>
                        <a:latin typeface="Cambria Math"/>
                      </a:rPr>
                      <m:t>;</m:t>
                    </m:r>
                    <m:r>
                      <a:rPr lang="en-US" sz="2400" b="1" i="0" smtClean="0">
                        <a:solidFill>
                          <a:schemeClr val="tx1"/>
                        </a:solidFill>
                        <a:latin typeface="Cambria Math"/>
                      </a:rPr>
                      <m:t>    </m:t>
                    </m:r>
                    <m:r>
                      <a:rPr lang="en-US" sz="2400" b="1" i="1" smtClean="0">
                        <a:latin typeface="Cambria Math"/>
                      </a:rPr>
                      <m:t>𝑭</m:t>
                    </m:r>
                    <m:r>
                      <a:rPr lang="en-US" sz="2400" b="1" i="1" smtClean="0">
                        <a:latin typeface="Cambria Math"/>
                      </a:rPr>
                      <m:t>=</m:t>
                    </m:r>
                    <m:r>
                      <a:rPr lang="en-US" sz="2400" b="1" i="1" smtClean="0">
                        <a:latin typeface="Cambria Math"/>
                      </a:rPr>
                      <m:t>𝑷</m:t>
                    </m:r>
                  </m:oMath>
                </a14:m>
                <a:r>
                  <a:rPr lang="uk-UA" sz="2400" b="0" i="1" dirty="0" smtClean="0"/>
                  <a:t>;</a:t>
                </a:r>
                <a:r>
                  <a:rPr lang="en-US" sz="2400" b="0" i="1" dirty="0" smtClean="0"/>
                  <a:t> </a:t>
                </a:r>
                <a:r>
                  <a:rPr lang="en-US" sz="2400" i="1" dirty="0"/>
                  <a:t> </a:t>
                </a:r>
                <a:r>
                  <a:rPr lang="en-US" sz="2400" i="1" dirty="0" smtClean="0"/>
                  <a:t> 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/>
                      </a:rPr>
                      <m:t>𝒑</m:t>
                    </m:r>
                    <m:r>
                      <a:rPr lang="en-US" sz="2400" b="1" i="1" baseline="-25000" smtClean="0">
                        <a:solidFill>
                          <a:schemeClr val="tx1"/>
                        </a:solidFill>
                        <a:latin typeface="Cambria Math"/>
                      </a:rPr>
                      <m:t>𝟏</m:t>
                    </m:r>
                    <m:r>
                      <a:rPr lang="en-US" sz="2400" b="1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𝑷</m:t>
                        </m:r>
                      </m:num>
                      <m:den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𝑺</m:t>
                        </m:r>
                        <m:r>
                          <a:rPr lang="en-US" sz="2400" b="1" i="1" baseline="-2500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den>
                    </m:f>
                    <m:r>
                      <a:rPr lang="en-US" sz="2400" b="1">
                        <a:solidFill>
                          <a:schemeClr val="tx1"/>
                        </a:solidFill>
                        <a:latin typeface="Cambria Math"/>
                      </a:rPr>
                      <m:t>;</m:t>
                    </m:r>
                    <m:r>
                      <a:rPr lang="en-US" sz="2400" b="1" i="0" smtClean="0">
                        <a:solidFill>
                          <a:schemeClr val="tx1"/>
                        </a:solidFill>
                        <a:latin typeface="Cambria Math"/>
                      </a:rPr>
                      <m:t>   </m:t>
                    </m:r>
                  </m:oMath>
                </a14:m>
                <a:r>
                  <a:rPr lang="en-US" sz="2400" b="0" i="1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/>
                      </a:rPr>
                      <m:t>𝒑</m:t>
                    </m:r>
                    <m:r>
                      <a:rPr lang="en-US" sz="2400" b="1" i="1" baseline="-25000" smtClean="0">
                        <a:solidFill>
                          <a:schemeClr val="tx1"/>
                        </a:solidFill>
                        <a:latin typeface="Cambria Math"/>
                      </a:rPr>
                      <m:t>𝟐</m:t>
                    </m:r>
                    <m:r>
                      <a:rPr lang="en-US" sz="2400" b="1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𝑷</m:t>
                        </m:r>
                      </m:num>
                      <m:den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𝑺</m:t>
                        </m:r>
                        <m:r>
                          <a:rPr lang="en-US" sz="2400" b="1" i="1" baseline="-2500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en-US" sz="2400" b="1">
                        <a:solidFill>
                          <a:schemeClr val="tx1"/>
                        </a:solidFill>
                        <a:latin typeface="Cambria Math"/>
                      </a:rPr>
                      <m:t>;</m:t>
                    </m:r>
                  </m:oMath>
                </a14:m>
                <a:endParaRPr lang="en-US" sz="2400" b="1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pPr algn="ctr"/>
                <a:endParaRPr lang="en-US" sz="2400" i="1" dirty="0">
                  <a:latin typeface="Cambria Math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𝑺</m:t>
                    </m:r>
                    <m:r>
                      <a:rPr lang="en-US" sz="2400" b="1" i="1" baseline="-25000" smtClean="0">
                        <a:latin typeface="Cambria Math"/>
                      </a:rPr>
                      <m:t>𝟏</m:t>
                    </m:r>
                    <m:r>
                      <a:rPr lang="en-US" sz="2400" b="1" i="1" smtClean="0">
                        <a:latin typeface="Cambria Math"/>
                      </a:rPr>
                      <m:t>= </m:t>
                    </m:r>
                    <m:r>
                      <a:rPr lang="el-GR" sz="2400" b="1" i="1" smtClean="0">
                        <a:latin typeface="Cambria Math"/>
                      </a:rPr>
                      <m:t>𝝅</m:t>
                    </m:r>
                    <m:sSubSup>
                      <m:sSubSupPr>
                        <m:ctrlPr>
                          <a:rPr lang="el-GR" sz="2400" b="1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 smtClean="0">
                            <a:latin typeface="Cambria Math"/>
                          </a:rPr>
                          <m:t>𝒓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</m:sub>
                      <m:sup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</m:sup>
                    </m:sSubSup>
                    <m:r>
                      <a:rPr lang="en-US" sz="2400" b="1" smtClean="0">
                        <a:solidFill>
                          <a:schemeClr val="tx1"/>
                        </a:solidFill>
                        <a:latin typeface="Cambria Math"/>
                      </a:rPr>
                      <m:t>;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en-US" sz="2400" b="1" i="1">
                        <a:latin typeface="Cambria Math"/>
                      </a:rPr>
                      <m:t>𝑺</m:t>
                    </m:r>
                    <m:r>
                      <a:rPr lang="uk-UA" sz="2400" b="1" i="1" baseline="-25000">
                        <a:latin typeface="Cambria Math"/>
                      </a:rPr>
                      <m:t>𝟐</m:t>
                    </m:r>
                    <m:r>
                      <a:rPr lang="en-US" sz="2400" b="1" i="1">
                        <a:latin typeface="Cambria Math"/>
                      </a:rPr>
                      <m:t>= </m:t>
                    </m:r>
                    <m:r>
                      <a:rPr lang="el-GR" sz="2400" b="1" i="1">
                        <a:latin typeface="Cambria Math"/>
                      </a:rPr>
                      <m:t>𝝅</m:t>
                    </m:r>
                    <m:sSubSup>
                      <m:sSubSupPr>
                        <m:ctrlPr>
                          <a:rPr lang="el-GR" sz="2400" b="1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latin typeface="Cambria Math"/>
                          </a:rPr>
                          <m:t>𝒓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</m:sub>
                      <m:sup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</m:sup>
                    </m:sSubSup>
                    <m:r>
                      <a:rPr lang="en-US" sz="2400" b="1">
                        <a:solidFill>
                          <a:schemeClr val="tx1"/>
                        </a:solidFill>
                        <a:latin typeface="Cambria Math"/>
                      </a:rPr>
                      <m:t>;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en-US" sz="2400" b="1" i="1">
                        <a:latin typeface="Cambria Math"/>
                      </a:rPr>
                      <m:t>𝒓</m:t>
                    </m:r>
                    <m:r>
                      <a:rPr lang="en-US" sz="2400" b="1" i="1" baseline="-25000">
                        <a:latin typeface="Cambria Math"/>
                      </a:rPr>
                      <m:t>𝟏</m:t>
                    </m:r>
                  </m:oMath>
                </a14:m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=</m:t>
                    </m:r>
                  </m:oMath>
                </a14:m>
                <a:r>
                  <a:rPr lang="uk-UA" sz="2400" b="1" i="1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400" b="1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1" i="1" dirty="0"/>
                          <m:t>d</m:t>
                        </m:r>
                        <m:r>
                          <m:rPr>
                            <m:nor/>
                          </m:rPr>
                          <a:rPr lang="uk-UA" sz="2400" b="1" i="1" baseline="-25000" dirty="0"/>
                          <m:t>1</m:t>
                        </m:r>
                      </m:num>
                      <m:den>
                        <m:r>
                          <a:rPr lang="uk-UA" sz="2400" b="1" i="1" dirty="0" smtClean="0"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en-US" sz="2400" b="1">
                        <a:solidFill>
                          <a:schemeClr val="tx1"/>
                        </a:solidFill>
                        <a:latin typeface="Cambria Math"/>
                      </a:rPr>
                      <m:t>;</m:t>
                    </m:r>
                  </m:oMath>
                </a14:m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r>
                      <a:rPr lang="en-US" sz="2400" b="1" dirty="0" smtClean="0">
                        <a:latin typeface="Cambria Math"/>
                      </a:rPr>
                      <m:t> </m:t>
                    </m:r>
                    <m:r>
                      <a:rPr lang="en-US" sz="2400" b="1" i="1">
                        <a:latin typeface="Cambria Math"/>
                      </a:rPr>
                      <m:t>𝒓</m:t>
                    </m:r>
                    <m:r>
                      <a:rPr lang="en-US" sz="2400" b="1" i="1" baseline="-25000">
                        <a:latin typeface="Cambria Math"/>
                      </a:rPr>
                      <m:t>𝟏</m:t>
                    </m:r>
                  </m:oMath>
                </a14:m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=</m:t>
                    </m:r>
                  </m:oMath>
                </a14:m>
                <a:r>
                  <a:rPr lang="uk-UA" sz="2400" b="1" i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400" b="1" i="1" dirty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1" i="1" dirty="0"/>
                          <m:t>d</m:t>
                        </m:r>
                        <m:r>
                          <m:rPr>
                            <m:nor/>
                          </m:rPr>
                          <a:rPr lang="uk-UA" sz="2400" b="1" i="1" baseline="-25000" dirty="0" smtClean="0"/>
                          <m:t>2</m:t>
                        </m:r>
                      </m:num>
                      <m:den>
                        <m:r>
                          <a:rPr lang="uk-UA" sz="2400" b="1" i="1" dirty="0"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en-US" sz="2400" b="1">
                        <a:solidFill>
                          <a:schemeClr val="tx1"/>
                        </a:solidFill>
                        <a:latin typeface="Cambria Math"/>
                      </a:rPr>
                      <m:t>;</m:t>
                    </m:r>
                  </m:oMath>
                </a14:m>
                <a:endParaRPr lang="en-US" sz="2400" b="1" i="1" dirty="0"/>
              </a:p>
              <a:p>
                <a:pPr algn="ctr"/>
                <a:endParaRPr lang="uk-UA" sz="2400" b="1" i="1" dirty="0" smtClean="0"/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/>
                      </a:rPr>
                      <m:t>𝒑</m:t>
                    </m:r>
                    <m:r>
                      <a:rPr lang="en-US" sz="2400" b="1" i="1" baseline="-25000">
                        <a:solidFill>
                          <a:schemeClr val="tx1"/>
                        </a:solidFill>
                        <a:latin typeface="Cambria Math"/>
                      </a:rPr>
                      <m:t>𝟏</m:t>
                    </m:r>
                    <m:r>
                      <a:rPr lang="en-US" sz="2400" b="1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𝑷</m:t>
                        </m:r>
                      </m:num>
                      <m:den>
                        <m:r>
                          <a:rPr lang="el-GR" sz="2400" b="1" i="1">
                            <a:latin typeface="Cambria Math"/>
                          </a:rPr>
                          <m:t>𝝅</m:t>
                        </m:r>
                        <m:r>
                          <a:rPr lang="uk-UA" sz="2400" b="1" i="1" smtClean="0">
                            <a:latin typeface="Cambria Math"/>
                          </a:rPr>
                          <m:t> </m:t>
                        </m:r>
                        <m:f>
                          <m:fPr>
                            <m:ctrlPr>
                              <a:rPr lang="uk-UA" sz="2400" b="1" i="1" smtClean="0">
                                <a:latin typeface="Cambria Math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uk-UA" sz="2400" b="1" i="1" smtClean="0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𝒅</m:t>
                                </m:r>
                              </m:e>
                              <m:sub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𝟏</m:t>
                                </m:r>
                              </m:sub>
                              <m:sup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bSup>
                          </m:num>
                          <m:den>
                            <m:r>
                              <a:rPr lang="en-US" sz="2400" b="1" i="1" smtClean="0">
                                <a:latin typeface="Cambria Math"/>
                              </a:rPr>
                              <m:t>𝟒</m:t>
                            </m:r>
                          </m:den>
                        </m:f>
                      </m:den>
                    </m:f>
                    <m:r>
                      <a:rPr lang="en-US" sz="2400" b="1" i="1">
                        <a:latin typeface="Cambria Math"/>
                      </a:rPr>
                      <m:t>=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2400" b="1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 dirty="0" smtClean="0">
                            <a:latin typeface="Cambria Math"/>
                          </a:rPr>
                          <m:t>𝟒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𝑷</m:t>
                        </m:r>
                      </m:num>
                      <m:den>
                        <m:r>
                          <a:rPr lang="el-GR" sz="2400" b="1" i="1">
                            <a:latin typeface="Cambria Math"/>
                          </a:rPr>
                          <m:t>𝝅</m:t>
                        </m:r>
                        <m:sSubSup>
                          <m:sSubSupPr>
                            <m:ctrlPr>
                              <a:rPr lang="el-GR" sz="2400" b="1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𝒅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/>
                              </a:rPr>
                              <m:t>𝟏</m:t>
                            </m:r>
                          </m:sub>
                          <m:sup>
                            <m:r>
                              <a:rPr lang="en-US" sz="24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bSup>
                      </m:den>
                    </m:f>
                    <m:r>
                      <a:rPr lang="en-US" sz="2400" b="1">
                        <a:solidFill>
                          <a:schemeClr val="tx1"/>
                        </a:solidFill>
                        <a:latin typeface="Cambria Math"/>
                      </a:rPr>
                      <m:t>;</m:t>
                    </m:r>
                  </m:oMath>
                </a14:m>
                <a:r>
                  <a:rPr lang="en-US" sz="2400" b="1" i="1" dirty="0" smtClean="0"/>
                  <a:t>      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/>
                      </a:rPr>
                      <m:t>𝒑</m:t>
                    </m:r>
                    <m:r>
                      <a:rPr lang="en-US" sz="2400" b="1" i="1" baseline="-25000">
                        <a:solidFill>
                          <a:schemeClr val="tx1"/>
                        </a:solidFill>
                        <a:latin typeface="Cambria Math"/>
                      </a:rPr>
                      <m:t>𝟏</m:t>
                    </m:r>
                    <m:r>
                      <a:rPr lang="en-US" sz="2400" b="1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𝑷</m:t>
                        </m:r>
                      </m:num>
                      <m:den>
                        <m:r>
                          <a:rPr lang="el-GR" sz="2400" b="1" i="1">
                            <a:latin typeface="Cambria Math"/>
                          </a:rPr>
                          <m:t>𝝅</m:t>
                        </m:r>
                        <m:f>
                          <m:fPr>
                            <m:ctrlPr>
                              <a:rPr lang="uk-UA" sz="2400" b="1" i="1">
                                <a:latin typeface="Cambria Math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uk-UA" sz="2400" b="1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𝒅</m:t>
                                </m:r>
                              </m:e>
                              <m:sub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𝟐</m:t>
                                </m:r>
                              </m:sub>
                              <m:sup>
                                <m:r>
                                  <a:rPr lang="en-US" sz="2400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bSup>
                          </m:num>
                          <m:den>
                            <m:r>
                              <a:rPr lang="en-US" sz="2400" b="1" i="1">
                                <a:latin typeface="Cambria Math"/>
                              </a:rPr>
                              <m:t>𝟒</m:t>
                            </m:r>
                          </m:den>
                        </m:f>
                      </m:den>
                    </m:f>
                    <m:r>
                      <a:rPr lang="en-US" sz="2400" b="1" i="1">
                        <a:latin typeface="Cambria Math"/>
                      </a:rPr>
                      <m:t>=</m:t>
                    </m:r>
                    <m:r>
                      <a:rPr lang="en-US" sz="2400" b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2400" b="1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 dirty="0">
                            <a:latin typeface="Cambria Math"/>
                          </a:rPr>
                          <m:t>𝟒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𝑷</m:t>
                        </m:r>
                      </m:num>
                      <m:den>
                        <m:r>
                          <a:rPr lang="el-GR" sz="2400" b="1" i="1">
                            <a:latin typeface="Cambria Math"/>
                          </a:rPr>
                          <m:t>𝝅</m:t>
                        </m:r>
                        <m:sSubSup>
                          <m:sSubSupPr>
                            <m:ctrlPr>
                              <a:rPr lang="el-GR" sz="2400" b="1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𝒅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/>
                              </a:rPr>
                              <m:t>𝟐</m:t>
                            </m:r>
                          </m:sub>
                          <m:sup>
                            <m:r>
                              <a:rPr lang="en-US" sz="2400" b="1" i="1">
                                <a:latin typeface="Cambria Math"/>
                              </a:rPr>
                              <m:t>𝟐</m:t>
                            </m:r>
                          </m:sup>
                        </m:sSubSup>
                      </m:den>
                    </m:f>
                    <m:r>
                      <a:rPr lang="en-US" sz="2400" b="1">
                        <a:solidFill>
                          <a:schemeClr val="tx1"/>
                        </a:solidFill>
                        <a:latin typeface="Cambria Math"/>
                      </a:rPr>
                      <m:t>;</m:t>
                    </m:r>
                  </m:oMath>
                </a14:m>
                <a:endParaRPr lang="en-US" sz="2400" b="1" i="1" dirty="0"/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0935" y="300096"/>
                <a:ext cx="5616623" cy="336008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Прямоугольник 5"/>
              <p:cNvSpPr/>
              <p:nvPr/>
            </p:nvSpPr>
            <p:spPr>
              <a:xfrm>
                <a:off x="342603" y="3789040"/>
                <a:ext cx="8424955" cy="2891817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endParaRPr lang="uk-UA" sz="2400" b="1" i="1" dirty="0" smtClean="0"/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/>
                      </a:rPr>
                      <m:t>𝒑</m:t>
                    </m:r>
                    <m:r>
                      <a:rPr lang="en-US" sz="2400" b="1" i="1" baseline="-25000">
                        <a:solidFill>
                          <a:schemeClr val="tx1"/>
                        </a:solidFill>
                        <a:latin typeface="Cambria Math"/>
                      </a:rPr>
                      <m:t>𝟏</m:t>
                    </m:r>
                    <m:r>
                      <a:rPr lang="en-US" sz="2400" b="1" i="1">
                        <a:latin typeface="Cambria Math"/>
                      </a:rPr>
                      <m:t>=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2400" b="1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 dirty="0" smtClean="0">
                            <a:latin typeface="Cambria Math"/>
                          </a:rPr>
                          <m:t>𝟒</m:t>
                        </m:r>
                        <m:r>
                          <a:rPr lang="en-US" sz="2400" b="1" i="1" dirty="0" smtClean="0">
                            <a:latin typeface="Cambria Math"/>
                          </a:rPr>
                          <m:t>·</m:t>
                        </m:r>
                        <m:r>
                          <a:rPr lang="en-US" sz="2400" b="1" i="1" dirty="0" smtClean="0">
                            <a:latin typeface="Cambria Math"/>
                          </a:rPr>
                          <m:t>𝟏𝟎</m:t>
                        </m:r>
                        <m:r>
                          <a:rPr lang="en-US" sz="2400" b="1" i="1" dirty="0" smtClean="0">
                            <a:latin typeface="Cambria Math"/>
                          </a:rPr>
                          <m:t>𝑯</m:t>
                        </m:r>
                      </m:num>
                      <m:den>
                        <m:r>
                          <a:rPr lang="en-US" sz="2400" b="1" i="1" dirty="0" smtClean="0">
                            <a:latin typeface="Cambria Math"/>
                          </a:rPr>
                          <m:t>𝟑</m:t>
                        </m:r>
                        <m:r>
                          <a:rPr lang="uk-UA" sz="2400" b="1" i="1" dirty="0" smtClean="0">
                            <a:latin typeface="Cambria Math"/>
                          </a:rPr>
                          <m:t>,</m:t>
                        </m:r>
                        <m:r>
                          <a:rPr lang="ru-RU" sz="2400" b="1" i="1" dirty="0" smtClean="0">
                            <a:latin typeface="Cambria Math"/>
                          </a:rPr>
                          <m:t>𝟏𝟒</m:t>
                        </m:r>
                        <m:r>
                          <a:rPr lang="ru-RU" sz="2400" b="1" i="1" dirty="0" smtClean="0">
                            <a:latin typeface="Cambria Math"/>
                          </a:rPr>
                          <m:t>·</m:t>
                        </m:r>
                        <m:r>
                          <a:rPr lang="ru-RU" sz="2400" b="1" i="1" dirty="0" smtClean="0">
                            <a:latin typeface="Cambria Math"/>
                          </a:rPr>
                          <m:t>𝟎</m:t>
                        </m:r>
                        <m:r>
                          <a:rPr lang="ru-RU" sz="2400" b="1" i="1" dirty="0" smtClean="0">
                            <a:latin typeface="Cambria Math"/>
                          </a:rPr>
                          <m:t>,</m:t>
                        </m:r>
                        <m:r>
                          <a:rPr lang="ru-RU" sz="2400" b="1" i="1" dirty="0" smtClean="0">
                            <a:latin typeface="Cambria Math"/>
                          </a:rPr>
                          <m:t>𝟎𝟏𝟖𝟐</m:t>
                        </m:r>
                        <m:r>
                          <a:rPr lang="ru-RU" sz="2400" b="1" i="1" dirty="0" smtClean="0">
                            <a:latin typeface="Cambria Math"/>
                          </a:rPr>
                          <m:t>м</m:t>
                        </m:r>
                        <m:r>
                          <a:rPr lang="ru-RU" sz="2400" b="1" i="1" baseline="30000" dirty="0" smtClean="0">
                            <a:latin typeface="Cambria Math"/>
                          </a:rPr>
                          <m:t>𝟐</m:t>
                        </m:r>
                        <m:r>
                          <a:rPr lang="ru-RU" sz="2400" b="1" i="1" baseline="30000" dirty="0" smtClean="0">
                            <a:latin typeface="Cambria Math"/>
                          </a:rPr>
                          <m:t> </m:t>
                        </m:r>
                      </m:den>
                    </m:f>
                    <m:r>
                      <a:rPr lang="ru-RU" sz="2400" b="1" i="0" dirty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1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 dirty="0">
                            <a:latin typeface="Cambria Math"/>
                          </a:rPr>
                          <m:t>𝟒𝟎</m:t>
                        </m:r>
                        <m:r>
                          <a:rPr lang="en-US" sz="2400" b="1" i="1" dirty="0">
                            <a:latin typeface="Cambria Math"/>
                          </a:rPr>
                          <m:t>𝑯</m:t>
                        </m:r>
                      </m:num>
                      <m:den>
                        <m:r>
                          <a:rPr lang="ru-RU" sz="2400" b="1" i="1" dirty="0" smtClean="0">
                            <a:latin typeface="Cambria Math"/>
                          </a:rPr>
                          <m:t>𝟎</m:t>
                        </m:r>
                        <m:r>
                          <a:rPr lang="ru-RU" sz="2400" b="1" i="1" dirty="0" smtClean="0">
                            <a:latin typeface="Cambria Math"/>
                          </a:rPr>
                          <m:t>, </m:t>
                        </m:r>
                        <m:r>
                          <a:rPr lang="ru-RU" sz="2400" b="1" i="1" dirty="0" smtClean="0">
                            <a:latin typeface="Cambria Math"/>
                          </a:rPr>
                          <m:t>𝟎𝟎𝟏𝟎𝟏𝟕𝟑𝟔</m:t>
                        </m:r>
                        <m:r>
                          <a:rPr lang="ru-RU" sz="2400" b="1" i="1" dirty="0">
                            <a:latin typeface="Cambria Math"/>
                          </a:rPr>
                          <m:t>м</m:t>
                        </m:r>
                        <m:r>
                          <a:rPr lang="ru-RU" sz="2400" b="1" i="1" baseline="30000" dirty="0">
                            <a:latin typeface="Cambria Math"/>
                          </a:rPr>
                          <m:t>𝟐</m:t>
                        </m:r>
                        <m:r>
                          <a:rPr lang="ru-RU" sz="2400" b="1" i="1" baseline="30000" dirty="0">
                            <a:latin typeface="Cambria Math"/>
                          </a:rPr>
                          <m:t> </m:t>
                        </m:r>
                      </m:den>
                    </m:f>
                    <m:r>
                      <a:rPr lang="en-US" sz="2400" b="1" i="1">
                        <a:latin typeface="Cambria Math"/>
                      </a:rPr>
                      <m:t>=</m:t>
                    </m:r>
                    <m:r>
                      <a:rPr lang="ru-RU" sz="2400" b="1" i="0" smtClean="0">
                        <a:latin typeface="Cambria Math"/>
                      </a:rPr>
                      <m:t>𝟑𝟗𝟑𝟏𝟕</m:t>
                    </m:r>
                    <m:r>
                      <a:rPr lang="ru-RU" sz="2400" b="1" i="0" smtClean="0">
                        <a:latin typeface="Cambria Math"/>
                      </a:rPr>
                      <m:t>,</m:t>
                    </m:r>
                    <m:r>
                      <a:rPr lang="ru-RU" sz="2400" b="1" i="0" smtClean="0">
                        <a:latin typeface="Cambria Math"/>
                      </a:rPr>
                      <m:t>𝟒𝟒𝟗</m:t>
                    </m:r>
                    <m:r>
                      <a:rPr lang="ru-RU" sz="2400" b="1" i="0" smtClean="0">
                        <a:latin typeface="Cambria Math"/>
                      </a:rPr>
                      <m:t> </m:t>
                    </m:r>
                    <m:r>
                      <a:rPr lang="ru-RU" sz="2400" b="1" i="1" smtClean="0">
                        <a:latin typeface="Cambria Math"/>
                      </a:rPr>
                      <m:t>Па</m:t>
                    </m:r>
                    <m:r>
                      <a:rPr lang="en-US" sz="2400" b="1">
                        <a:solidFill>
                          <a:schemeClr val="tx1"/>
                        </a:solidFill>
                        <a:latin typeface="Cambria Math"/>
                      </a:rPr>
                      <m:t>;</m:t>
                    </m:r>
                  </m:oMath>
                </a14:m>
                <a:r>
                  <a:rPr lang="en-US" sz="2400" b="1" i="1" dirty="0" smtClean="0"/>
                  <a:t>    </a:t>
                </a:r>
                <a:endParaRPr lang="ru-RU" sz="2400" b="1" i="1" dirty="0" smtClean="0"/>
              </a:p>
              <a:p>
                <a:pPr algn="ctr"/>
                <a:endParaRPr lang="en-US" sz="2400" b="1" i="1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/>
                      </a:rPr>
                      <m:t>𝒑</m:t>
                    </m:r>
                    <m:r>
                      <a:rPr lang="en-US" sz="2400" b="1" i="1" baseline="-25000">
                        <a:solidFill>
                          <a:schemeClr val="tx1"/>
                        </a:solidFill>
                        <a:latin typeface="Cambria Math"/>
                      </a:rPr>
                      <m:t>𝟏</m:t>
                    </m:r>
                    <m:r>
                      <a:rPr lang="en-US" sz="2400" b="1" i="1">
                        <a:latin typeface="Cambria Math"/>
                      </a:rPr>
                      <m:t>=</m:t>
                    </m:r>
                    <m:r>
                      <a:rPr lang="en-US" sz="2400" b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2400" b="1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 dirty="0">
                            <a:latin typeface="Cambria Math"/>
                          </a:rPr>
                          <m:t>𝟒</m:t>
                        </m:r>
                        <m:r>
                          <a:rPr lang="en-US" sz="2400" b="1" i="1" dirty="0">
                            <a:latin typeface="Cambria Math"/>
                          </a:rPr>
                          <m:t>·</m:t>
                        </m:r>
                        <m:r>
                          <a:rPr lang="en-US" sz="2400" b="1" i="1" dirty="0">
                            <a:latin typeface="Cambria Math"/>
                          </a:rPr>
                          <m:t>𝟏𝟎</m:t>
                        </m:r>
                        <m:r>
                          <a:rPr lang="en-US" sz="2400" b="1" i="1" dirty="0">
                            <a:latin typeface="Cambria Math"/>
                          </a:rPr>
                          <m:t>𝑯</m:t>
                        </m:r>
                      </m:num>
                      <m:den>
                        <m:r>
                          <a:rPr lang="en-US" sz="2400" b="1" i="1" dirty="0">
                            <a:latin typeface="Cambria Math"/>
                          </a:rPr>
                          <m:t>𝟑</m:t>
                        </m:r>
                        <m:r>
                          <a:rPr lang="uk-UA" sz="2400" b="1" i="1" dirty="0">
                            <a:latin typeface="Cambria Math"/>
                          </a:rPr>
                          <m:t>,</m:t>
                        </m:r>
                        <m:r>
                          <a:rPr lang="ru-RU" sz="2400" b="1" i="1" dirty="0">
                            <a:latin typeface="Cambria Math"/>
                          </a:rPr>
                          <m:t>𝟏𝟒</m:t>
                        </m:r>
                        <m:r>
                          <a:rPr lang="ru-RU" sz="2400" b="1" i="1" dirty="0">
                            <a:latin typeface="Cambria Math"/>
                          </a:rPr>
                          <m:t>·</m:t>
                        </m:r>
                        <m:r>
                          <a:rPr lang="ru-RU" sz="2400" b="1" i="1" dirty="0" smtClean="0">
                            <a:latin typeface="Cambria Math"/>
                          </a:rPr>
                          <m:t>𝟎</m:t>
                        </m:r>
                        <m:r>
                          <a:rPr lang="ru-RU" sz="2400" b="1" i="1" dirty="0" smtClean="0">
                            <a:latin typeface="Cambria Math"/>
                          </a:rPr>
                          <m:t>,</m:t>
                        </m:r>
                        <m:r>
                          <a:rPr lang="ru-RU" sz="2400" b="1" i="1" dirty="0" smtClean="0">
                            <a:latin typeface="Cambria Math"/>
                          </a:rPr>
                          <m:t>𝟎𝟎𝟖𝟐</m:t>
                        </m:r>
                        <m:r>
                          <a:rPr lang="ru-RU" sz="2400" b="1" i="1" dirty="0">
                            <a:latin typeface="Cambria Math"/>
                          </a:rPr>
                          <m:t>м</m:t>
                        </m:r>
                        <m:r>
                          <a:rPr lang="ru-RU" sz="2400" b="1" i="1" baseline="30000" dirty="0">
                            <a:latin typeface="Cambria Math"/>
                          </a:rPr>
                          <m:t>𝟐</m:t>
                        </m:r>
                        <m:r>
                          <a:rPr lang="ru-RU" sz="2400" b="1" i="1" baseline="30000" dirty="0">
                            <a:latin typeface="Cambria Math"/>
                          </a:rPr>
                          <m:t> </m:t>
                        </m:r>
                      </m:den>
                    </m:f>
                    <m:r>
                      <a:rPr lang="ru-RU" sz="2400" b="1" dirty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1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 dirty="0">
                            <a:latin typeface="Cambria Math"/>
                          </a:rPr>
                          <m:t>𝟒𝟎</m:t>
                        </m:r>
                        <m:r>
                          <a:rPr lang="en-US" sz="2400" b="1" i="1" dirty="0">
                            <a:latin typeface="Cambria Math"/>
                          </a:rPr>
                          <m:t>𝑯</m:t>
                        </m:r>
                      </m:num>
                      <m:den>
                        <m:r>
                          <a:rPr lang="ru-RU" sz="2400" b="1" i="1" dirty="0">
                            <a:latin typeface="Cambria Math"/>
                          </a:rPr>
                          <m:t>𝟎</m:t>
                        </m:r>
                        <m:r>
                          <a:rPr lang="ru-RU" sz="2400" b="1" i="1" dirty="0">
                            <a:latin typeface="Cambria Math"/>
                          </a:rPr>
                          <m:t>, </m:t>
                        </m:r>
                        <m:r>
                          <a:rPr lang="ru-RU" sz="2400" b="1" i="1" dirty="0">
                            <a:latin typeface="Cambria Math"/>
                          </a:rPr>
                          <m:t>𝟎𝟎𝟎𝟐𝟎𝟎𝟗𝟔</m:t>
                        </m:r>
                        <m:r>
                          <a:rPr lang="ru-RU" sz="2400" b="1" i="1" dirty="0">
                            <a:latin typeface="Cambria Math"/>
                          </a:rPr>
                          <m:t>м</m:t>
                        </m:r>
                        <m:r>
                          <a:rPr lang="ru-RU" sz="2400" b="1" i="1" baseline="30000" dirty="0">
                            <a:latin typeface="Cambria Math"/>
                          </a:rPr>
                          <m:t>𝟐</m:t>
                        </m:r>
                        <m:r>
                          <a:rPr lang="ru-RU" sz="2400" b="1" i="1" baseline="30000" dirty="0">
                            <a:latin typeface="Cambria Math"/>
                          </a:rPr>
                          <m:t> </m:t>
                        </m:r>
                      </m:den>
                    </m:f>
                    <m:r>
                      <a:rPr lang="en-US" sz="2400" b="1" i="1">
                        <a:latin typeface="Cambria Math"/>
                      </a:rPr>
                      <m:t>=</m:t>
                    </m:r>
                    <m:r>
                      <a:rPr lang="ru-RU" sz="2400" b="1" i="0" smtClean="0">
                        <a:latin typeface="Cambria Math"/>
                      </a:rPr>
                      <m:t>𝟏𝟗𝟗𝟎𝟒𝟒</m:t>
                    </m:r>
                    <m:r>
                      <a:rPr lang="ru-RU" sz="2400" b="1" i="0" smtClean="0">
                        <a:latin typeface="Cambria Math"/>
                      </a:rPr>
                      <m:t>,</m:t>
                    </m:r>
                    <m:r>
                      <a:rPr lang="ru-RU" sz="2400" b="1" i="0" smtClean="0">
                        <a:latin typeface="Cambria Math"/>
                      </a:rPr>
                      <m:t>𝟓𝟖𝟔</m:t>
                    </m:r>
                    <m:r>
                      <a:rPr lang="ru-RU" sz="2400" b="1" i="1" smtClean="0">
                        <a:latin typeface="Cambria Math"/>
                      </a:rPr>
                      <m:t> </m:t>
                    </m:r>
                    <m:r>
                      <a:rPr lang="ru-RU" sz="2400" b="1" i="1">
                        <a:latin typeface="Cambria Math"/>
                      </a:rPr>
                      <m:t>Па</m:t>
                    </m:r>
                    <m:r>
                      <a:rPr lang="en-US" sz="2400" b="1">
                        <a:solidFill>
                          <a:schemeClr val="tx1"/>
                        </a:solidFill>
                        <a:latin typeface="Cambria Math"/>
                      </a:rPr>
                      <m:t>;</m:t>
                    </m:r>
                  </m:oMath>
                </a14:m>
                <a:r>
                  <a:rPr lang="en-US" sz="2400" b="1" i="1" dirty="0"/>
                  <a:t>    </a:t>
                </a:r>
                <a:endParaRPr lang="ru-RU" sz="2400" b="1" i="1" dirty="0"/>
              </a:p>
              <a:p>
                <a:pPr algn="ctr"/>
                <a:endParaRPr lang="ru-RU" sz="2400" dirty="0"/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  <m:r>
                          <a:rPr lang="uk-UA" sz="2400" b="1" i="1" baseline="-25000"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  <m:r>
                          <a:rPr lang="en-US" sz="2400" b="1" i="1" baseline="-25000">
                            <a:latin typeface="Cambria Math"/>
                          </a:rPr>
                          <m:t>𝟏</m:t>
                        </m:r>
                      </m:den>
                    </m:f>
                  </m:oMath>
                </a14:m>
                <a:r>
                  <a:rPr lang="ru-RU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=</m:t>
                    </m:r>
                    <m:r>
                      <a:rPr lang="en-US" sz="2400" b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2400" b="1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>
                            <a:latin typeface="Cambria Math"/>
                          </a:rPr>
                          <m:t>𝟏𝟗𝟗𝟎𝟒𝟒</m:t>
                        </m:r>
                        <m:r>
                          <a:rPr lang="ru-RU" sz="2400" b="1">
                            <a:latin typeface="Cambria Math"/>
                          </a:rPr>
                          <m:t>,</m:t>
                        </m:r>
                        <m:r>
                          <a:rPr lang="ru-RU" sz="2400" b="1">
                            <a:latin typeface="Cambria Math"/>
                          </a:rPr>
                          <m:t>𝟓𝟖𝟔</m:t>
                        </m:r>
                        <m:r>
                          <a:rPr lang="ru-RU" sz="2400" b="1" i="1">
                            <a:latin typeface="Cambria Math"/>
                          </a:rPr>
                          <m:t> Па</m:t>
                        </m:r>
                      </m:num>
                      <m:den>
                        <m:r>
                          <a:rPr lang="ru-RU" sz="2400" b="1">
                            <a:latin typeface="Cambria Math"/>
                          </a:rPr>
                          <m:t>𝟑𝟗𝟑𝟏𝟕</m:t>
                        </m:r>
                        <m:r>
                          <a:rPr lang="ru-RU" sz="2400" b="1">
                            <a:latin typeface="Cambria Math"/>
                          </a:rPr>
                          <m:t>,</m:t>
                        </m:r>
                        <m:r>
                          <a:rPr lang="ru-RU" sz="2400" b="1">
                            <a:latin typeface="Cambria Math"/>
                          </a:rPr>
                          <m:t>𝟒𝟒𝟗</m:t>
                        </m:r>
                        <m:r>
                          <a:rPr lang="ru-RU" sz="2400" b="1">
                            <a:latin typeface="Cambria Math"/>
                          </a:rPr>
                          <m:t> </m:t>
                        </m:r>
                        <m:r>
                          <a:rPr lang="ru-RU" sz="2400" b="1" i="1">
                            <a:latin typeface="Cambria Math"/>
                          </a:rPr>
                          <m:t>Па</m:t>
                        </m:r>
                      </m:den>
                    </m:f>
                  </m:oMath>
                </a14:m>
                <a:r>
                  <a:rPr lang="ru-RU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=</m:t>
                    </m:r>
                    <m:r>
                      <a:rPr lang="ru-RU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𝟓</m:t>
                    </m:r>
                    <m:r>
                      <a:rPr lang="ru-RU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,</m:t>
                    </m:r>
                    <m:r>
                      <a:rPr lang="ru-RU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𝟎𝟔𝟑</m:t>
                    </m:r>
                    <m:r>
                      <a:rPr lang="ru-RU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 разів;</m:t>
                    </m:r>
                  </m:oMath>
                </a14:m>
                <a:endParaRPr lang="ru-RU" sz="2400" dirty="0" smtClean="0"/>
              </a:p>
            </p:txBody>
          </p:sp>
        </mc:Choice>
        <mc:Fallback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603" y="3789040"/>
                <a:ext cx="8424955" cy="289181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755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 МАН Юніор\shine-new-year-garland-wooden-wall-3789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1"/>
          <a:stretch/>
        </p:blipFill>
        <p:spPr bwMode="auto">
          <a:xfrm>
            <a:off x="0" y="0"/>
            <a:ext cx="9198309" cy="68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6497" y="433006"/>
            <a:ext cx="8683596" cy="132343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dirty="0" smtClean="0"/>
              <a:t>Творчість</a:t>
            </a:r>
            <a:r>
              <a:rPr lang="ru-RU" sz="2000" dirty="0" smtClean="0"/>
              <a:t> Якова </a:t>
            </a:r>
            <a:r>
              <a:rPr lang="uk-UA" sz="2000" dirty="0" err="1" smtClean="0"/>
              <a:t>Ісидоровича</a:t>
            </a:r>
            <a:r>
              <a:rPr lang="ru-RU" sz="2000" dirty="0" smtClean="0"/>
              <a:t> Перельмана </a:t>
            </a:r>
            <a:r>
              <a:rPr lang="ru-RU" sz="2000" dirty="0" err="1" smtClean="0"/>
              <a:t>охоплює</a:t>
            </a:r>
            <a:r>
              <a:rPr lang="ru-RU" sz="2000" dirty="0" smtClean="0"/>
              <a:t> </a:t>
            </a:r>
            <a:r>
              <a:rPr lang="ru-RU" sz="2000" dirty="0" err="1" smtClean="0"/>
              <a:t>величезну</a:t>
            </a:r>
            <a:r>
              <a:rPr lang="ru-RU" sz="2000" dirty="0" smtClean="0"/>
              <a:t> </a:t>
            </a:r>
            <a:r>
              <a:rPr lang="ru-RU" sz="2000" dirty="0" err="1" smtClean="0"/>
              <a:t>кількість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можливих</a:t>
            </a:r>
            <a:r>
              <a:rPr lang="ru-RU" sz="2000" dirty="0" smtClean="0"/>
              <a:t> </a:t>
            </a:r>
            <a:r>
              <a:rPr lang="ru-RU" sz="2000" dirty="0" err="1" smtClean="0"/>
              <a:t>досліджень</a:t>
            </a:r>
            <a:r>
              <a:rPr lang="ru-RU" sz="2000" dirty="0" smtClean="0"/>
              <a:t>. </a:t>
            </a:r>
            <a:r>
              <a:rPr lang="ru-RU" sz="2000" dirty="0" err="1" smtClean="0"/>
              <a:t>Після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виконання</a:t>
            </a:r>
            <a:r>
              <a:rPr lang="ru-RU" sz="2000" dirty="0" smtClean="0"/>
              <a:t> </a:t>
            </a:r>
            <a:r>
              <a:rPr lang="uk-UA" sz="2000" dirty="0" smtClean="0"/>
              <a:t>досліду </a:t>
            </a:r>
            <a:r>
              <a:rPr lang="uk-UA" sz="2000" dirty="0"/>
              <a:t>«Сухим із води» </a:t>
            </a:r>
            <a:r>
              <a:rPr lang="ru-RU" sz="2000" dirty="0" smtClean="0"/>
              <a:t>для конкурсу «МАН </a:t>
            </a:r>
            <a:r>
              <a:rPr lang="ru-RU" sz="2000" dirty="0"/>
              <a:t>– </a:t>
            </a:r>
            <a:r>
              <a:rPr lang="ru-RU" sz="2000" dirty="0" err="1"/>
              <a:t>Юніор</a:t>
            </a:r>
            <a:r>
              <a:rPr lang="ru-RU" sz="2000" dirty="0"/>
              <a:t> – </a:t>
            </a:r>
            <a:r>
              <a:rPr lang="ru-RU" sz="2000" dirty="0" err="1" smtClean="0"/>
              <a:t>Дослідник</a:t>
            </a:r>
            <a:r>
              <a:rPr lang="ru-RU" sz="2000" dirty="0" smtClean="0"/>
              <a:t> - 2018», </a:t>
            </a:r>
            <a:r>
              <a:rPr lang="uk-UA" sz="2000" dirty="0" smtClean="0"/>
              <a:t>ми зайнялися пошуками інших експериментів,  фізичне пояснення яких мало б аналогічний характер.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69109" y="2361211"/>
            <a:ext cx="4680520" cy="378565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/>
            <a:r>
              <a:rPr lang="uk-UA" sz="2000" dirty="0" smtClean="0"/>
              <a:t>    Ми ознайомилися з дослідом-фокусом «Яйце у пляшці».</a:t>
            </a:r>
            <a:r>
              <a:rPr lang="ru-RU" sz="2000" dirty="0" smtClean="0"/>
              <a:t> </a:t>
            </a:r>
          </a:p>
          <a:p>
            <a:pPr fontAlgn="base"/>
            <a:r>
              <a:rPr lang="ru-RU" sz="2000" dirty="0" smtClean="0"/>
              <a:t>    </a:t>
            </a:r>
            <a:r>
              <a:rPr lang="ru-RU" sz="2000" dirty="0" err="1" smtClean="0"/>
              <a:t>Потрібно</a:t>
            </a:r>
            <a:r>
              <a:rPr lang="ru-RU" sz="2000" dirty="0" smtClean="0"/>
              <a:t> </a:t>
            </a:r>
            <a:r>
              <a:rPr lang="ru-RU" sz="2000" dirty="0" err="1" smtClean="0"/>
              <a:t>помістити</a:t>
            </a:r>
            <a:r>
              <a:rPr lang="ru-RU" sz="2000" dirty="0" smtClean="0"/>
              <a:t> </a:t>
            </a:r>
            <a:r>
              <a:rPr lang="ru-RU" sz="2000" dirty="0" err="1" smtClean="0"/>
              <a:t>палаючий</a:t>
            </a:r>
            <a:r>
              <a:rPr lang="ru-RU" sz="2000" dirty="0" smtClean="0"/>
              <a:t> </a:t>
            </a:r>
            <a:r>
              <a:rPr lang="ru-RU" sz="2000" dirty="0" err="1" smtClean="0"/>
              <a:t>папірець</a:t>
            </a:r>
            <a:r>
              <a:rPr lang="ru-RU" sz="2000" dirty="0" smtClean="0"/>
              <a:t> в </a:t>
            </a:r>
            <a:r>
              <a:rPr lang="ru-RU" sz="2000" dirty="0" err="1" smtClean="0"/>
              <a:t>пляшку</a:t>
            </a:r>
            <a:r>
              <a:rPr lang="ru-RU" sz="2000" dirty="0" smtClean="0"/>
              <a:t> - </a:t>
            </a:r>
            <a:r>
              <a:rPr lang="ru-RU" sz="2000" dirty="0" err="1" smtClean="0"/>
              <a:t>нагріти</a:t>
            </a:r>
            <a:r>
              <a:rPr lang="ru-RU" sz="2000" dirty="0" smtClean="0"/>
              <a:t> </a:t>
            </a:r>
            <a:r>
              <a:rPr lang="ru-RU" sz="2000" dirty="0" err="1" smtClean="0"/>
              <a:t>повітря</a:t>
            </a:r>
            <a:r>
              <a:rPr lang="ru-RU" sz="2000" dirty="0" smtClean="0"/>
              <a:t> в </a:t>
            </a:r>
            <a:r>
              <a:rPr lang="ru-RU" sz="2000" dirty="0" err="1" smtClean="0"/>
              <a:t>ній</a:t>
            </a:r>
            <a:r>
              <a:rPr lang="ru-RU" sz="2000" dirty="0" smtClean="0"/>
              <a:t>. </a:t>
            </a:r>
            <a:r>
              <a:rPr lang="ru-RU" sz="2000" dirty="0" err="1" smtClean="0"/>
              <a:t>Закрити</a:t>
            </a:r>
            <a:r>
              <a:rPr lang="ru-RU" sz="2000" dirty="0" smtClean="0"/>
              <a:t> </a:t>
            </a:r>
            <a:r>
              <a:rPr lang="ru-RU" sz="2000" dirty="0" err="1" smtClean="0"/>
              <a:t>отвір</a:t>
            </a:r>
            <a:r>
              <a:rPr lang="ru-RU" sz="2000" dirty="0" smtClean="0"/>
              <a:t> </a:t>
            </a:r>
            <a:r>
              <a:rPr lang="ru-RU" sz="2000" dirty="0" err="1" smtClean="0"/>
              <a:t>яйцем</a:t>
            </a:r>
            <a:r>
              <a:rPr lang="ru-RU" sz="2000" dirty="0" smtClean="0"/>
              <a:t>.</a:t>
            </a:r>
          </a:p>
          <a:p>
            <a:pPr fontAlgn="base"/>
            <a:r>
              <a:rPr lang="ru-RU" sz="2000" dirty="0" err="1" smtClean="0"/>
              <a:t>Під</a:t>
            </a:r>
            <a:r>
              <a:rPr lang="ru-RU" sz="2000" dirty="0" smtClean="0"/>
              <a:t> час </a:t>
            </a:r>
            <a:r>
              <a:rPr lang="ru-RU" sz="2000" dirty="0" err="1" smtClean="0"/>
              <a:t>охолодження</a:t>
            </a:r>
            <a:r>
              <a:rPr lang="ru-RU" sz="2000" dirty="0" smtClean="0"/>
              <a:t> і </a:t>
            </a:r>
            <a:r>
              <a:rPr lang="ru-RU" sz="2000" dirty="0" err="1"/>
              <a:t>стиску</a:t>
            </a:r>
            <a:r>
              <a:rPr lang="ru-RU" sz="2000" dirty="0"/>
              <a:t> </a:t>
            </a:r>
            <a:r>
              <a:rPr lang="ru-RU" sz="2000" dirty="0" err="1"/>
              <a:t>повітря</a:t>
            </a:r>
            <a:r>
              <a:rPr lang="ru-RU" sz="2000" dirty="0"/>
              <a:t>, </a:t>
            </a:r>
            <a:r>
              <a:rPr lang="ru-RU" sz="2000" dirty="0" smtClean="0"/>
              <a:t>яйце </a:t>
            </a:r>
            <a:r>
              <a:rPr lang="ru-RU" sz="2000" dirty="0" err="1" smtClean="0"/>
              <a:t>зможе</a:t>
            </a:r>
            <a:r>
              <a:rPr lang="ru-RU" sz="2000" dirty="0" smtClean="0"/>
              <a:t> «</a:t>
            </a:r>
            <a:r>
              <a:rPr lang="ru-RU" sz="2000" dirty="0" err="1" smtClean="0"/>
              <a:t>пролізти</a:t>
            </a:r>
            <a:r>
              <a:rPr lang="ru-RU" sz="2000" dirty="0" smtClean="0"/>
              <a:t>» </a:t>
            </a:r>
            <a:r>
              <a:rPr lang="ru-RU" sz="2000" dirty="0"/>
              <a:t>в </a:t>
            </a:r>
            <a:r>
              <a:rPr lang="ru-RU" sz="2000" dirty="0" err="1" smtClean="0"/>
              <a:t>пляшку</a:t>
            </a:r>
            <a:r>
              <a:rPr lang="ru-RU" sz="2000" dirty="0" smtClean="0"/>
              <a:t>, </a:t>
            </a:r>
            <a:r>
              <a:rPr lang="ru-RU" sz="2000" dirty="0" err="1" smtClean="0"/>
              <a:t>бо</a:t>
            </a:r>
            <a:r>
              <a:rPr lang="ru-RU" sz="2000" dirty="0" smtClean="0"/>
              <a:t> </a:t>
            </a:r>
            <a:r>
              <a:rPr lang="uk-UA" sz="2000" dirty="0"/>
              <a:t>тиск зовнішнього повітря </a:t>
            </a:r>
            <a:r>
              <a:rPr lang="uk-UA" sz="2000" dirty="0" smtClean="0"/>
              <a:t>більший</a:t>
            </a:r>
          </a:p>
          <a:p>
            <a:pPr fontAlgn="base"/>
            <a:r>
              <a:rPr lang="uk-UA" sz="2000" dirty="0" smtClean="0"/>
              <a:t>тиску </a:t>
            </a:r>
            <a:r>
              <a:rPr lang="uk-UA" sz="2000" dirty="0"/>
              <a:t>повітря </a:t>
            </a:r>
            <a:r>
              <a:rPr lang="uk-UA" sz="2000" dirty="0" smtClean="0"/>
              <a:t>всередині неї.</a:t>
            </a:r>
          </a:p>
          <a:p>
            <a:pPr fontAlgn="base"/>
            <a:r>
              <a:rPr lang="uk-UA" sz="2000" b="1" dirty="0" smtClean="0">
                <a:solidFill>
                  <a:srgbClr val="FF0000"/>
                </a:solidFill>
              </a:rPr>
              <a:t>    Пропонуємо новий, більш ефектний метод проведення цього досліду, без використання вогню.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" t="2724" r="3352"/>
          <a:stretch/>
        </p:blipFill>
        <p:spPr bwMode="auto">
          <a:xfrm>
            <a:off x="5076056" y="2666869"/>
            <a:ext cx="3864037" cy="3060280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560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 МАН Юніор\shine-new-year-garland-wooden-wall-3789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1"/>
          <a:stretch/>
        </p:blipFill>
        <p:spPr bwMode="auto">
          <a:xfrm>
            <a:off x="-13225" y="1"/>
            <a:ext cx="9198309" cy="68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69795" y="404664"/>
            <a:ext cx="7848872" cy="101566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dirty="0" smtClean="0"/>
              <a:t>Нам потрібно: яйце; скляна пляшка, </a:t>
            </a:r>
            <a:r>
              <a:rPr lang="ru-RU" sz="2000" dirty="0" err="1" smtClean="0"/>
              <a:t>вхідний</a:t>
            </a:r>
            <a:r>
              <a:rPr lang="ru-RU" sz="2000" dirty="0" smtClean="0"/>
              <a:t> </a:t>
            </a:r>
            <a:r>
              <a:rPr lang="ru-RU" sz="2000" dirty="0" err="1"/>
              <a:t>отвір</a:t>
            </a:r>
            <a:r>
              <a:rPr lang="ru-RU" sz="2000" dirty="0"/>
              <a:t> </a:t>
            </a:r>
            <a:r>
              <a:rPr lang="ru-RU" sz="2000" dirty="0" err="1" smtClean="0"/>
              <a:t>якої</a:t>
            </a:r>
            <a:r>
              <a:rPr lang="ru-RU" sz="2000" dirty="0" smtClean="0"/>
              <a:t> </a:t>
            </a:r>
            <a:r>
              <a:rPr lang="ru-RU" sz="2000" dirty="0" err="1" smtClean="0"/>
              <a:t>трохи</a:t>
            </a:r>
            <a:r>
              <a:rPr lang="ru-RU" sz="2000" dirty="0" smtClean="0"/>
              <a:t> </a:t>
            </a:r>
            <a:r>
              <a:rPr lang="ru-RU" sz="2000" dirty="0" err="1" smtClean="0"/>
              <a:t>менший</a:t>
            </a:r>
            <a:r>
              <a:rPr lang="ru-RU" sz="2000" dirty="0" smtClean="0"/>
              <a:t>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/>
              <a:t>розміру</a:t>
            </a:r>
            <a:r>
              <a:rPr lang="ru-RU" sz="2000" dirty="0"/>
              <a:t> «</a:t>
            </a:r>
            <a:r>
              <a:rPr lang="ru-RU" sz="2000" dirty="0" err="1"/>
              <a:t>магічного</a:t>
            </a:r>
            <a:r>
              <a:rPr lang="ru-RU" sz="2000" dirty="0"/>
              <a:t>» </a:t>
            </a:r>
            <a:r>
              <a:rPr lang="ru-RU" sz="2000" dirty="0" err="1" smtClean="0"/>
              <a:t>яйця</a:t>
            </a:r>
            <a:r>
              <a:rPr lang="ru-RU" sz="2000" dirty="0" smtClean="0"/>
              <a:t>;</a:t>
            </a:r>
            <a:r>
              <a:rPr lang="uk-UA" sz="2000" dirty="0" smtClean="0"/>
              <a:t> чайник з гарячою водою; порожня посудина; серветки.</a:t>
            </a:r>
            <a:endParaRPr lang="ru-RU" sz="2000" dirty="0"/>
          </a:p>
        </p:txBody>
      </p:sp>
      <p:pic>
        <p:nvPicPr>
          <p:cNvPr id="2" name="Picture 2" descr="C:\Users\Администратор\Desktop\Школа\ман юніор 2019\P151032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3" r="10210"/>
          <a:stretch/>
        </p:blipFill>
        <p:spPr bwMode="auto">
          <a:xfrm rot="5400000">
            <a:off x="82438" y="2620924"/>
            <a:ext cx="3186701" cy="2197320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министратор\Desktop\Школа\ман юніор 2019\P1510327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37" r="24802" b="3337"/>
          <a:stretch/>
        </p:blipFill>
        <p:spPr bwMode="auto">
          <a:xfrm>
            <a:off x="3302979" y="2708920"/>
            <a:ext cx="2794097" cy="2492132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Администратор\Desktop\Школа\ман юніор 2019\P1510328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30" r="4178"/>
          <a:stretch/>
        </p:blipFill>
        <p:spPr bwMode="auto">
          <a:xfrm rot="5400000">
            <a:off x="6090353" y="2740523"/>
            <a:ext cx="3097926" cy="1958122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899827" y="1700808"/>
            <a:ext cx="3600400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«Яйце в </a:t>
            </a:r>
            <a:r>
              <a:rPr lang="uk-UA" sz="360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пляшці»</a:t>
            </a:r>
            <a:endParaRPr lang="ru-RU" sz="3600" b="1" dirty="0">
              <a:ln>
                <a:solidFill>
                  <a:srgbClr val="C00000"/>
                </a:solidFill>
              </a:ln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Прямоугольник 7"/>
              <p:cNvSpPr/>
              <p:nvPr/>
            </p:nvSpPr>
            <p:spPr>
              <a:xfrm>
                <a:off x="561783" y="5517232"/>
                <a:ext cx="8064896" cy="1144096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uk-UA" sz="2000" dirty="0" smtClean="0"/>
                  <a:t>1. Наливаємо з чайника гарячу воду в пляшку </a:t>
                </a:r>
                <a14:m>
                  <m:oMath xmlns:m="http://schemas.openxmlformats.org/officeDocument/2006/math">
                    <m:r>
                      <a:rPr lang="uk-UA" sz="2000" b="0" i="0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uk-UA" sz="2000" i="1" smtClean="0">
                        <a:latin typeface="Cambria Math"/>
                        <a:ea typeface="Cambria Math"/>
                      </a:rPr>
                      <m:t>≈</m:t>
                    </m:r>
                    <m:f>
                      <m:fPr>
                        <m:ctrlPr>
                          <a:rPr lang="uk-UA" sz="200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uk-UA" sz="20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uk-UA" sz="2000" b="0" i="1" smtClean="0">
                            <a:latin typeface="Cambria Math"/>
                            <a:ea typeface="Cambria Math"/>
                          </a:rPr>
                          <m:t>3 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uk-UA" sz="2000" dirty="0" smtClean="0"/>
                  <a:t>.</a:t>
                </a:r>
                <a:r>
                  <a:rPr lang="uk-UA" sz="2000" dirty="0"/>
                  <a:t> </a:t>
                </a:r>
                <a:endParaRPr lang="uk-UA" sz="2000" dirty="0" smtClean="0"/>
              </a:p>
              <a:p>
                <a:r>
                  <a:rPr lang="uk-UA" sz="2000" dirty="0" smtClean="0"/>
                  <a:t>2. Утримуючи </a:t>
                </a:r>
                <a:r>
                  <a:rPr lang="uk-UA" sz="2000" dirty="0"/>
                  <a:t>пляшку </a:t>
                </a:r>
                <a:r>
                  <a:rPr lang="uk-UA" sz="2000" dirty="0" smtClean="0"/>
                  <a:t>серветкою, виливаємо воду в порожню посудину.</a:t>
                </a:r>
              </a:p>
              <a:p>
                <a:r>
                  <a:rPr lang="uk-UA" sz="2000" dirty="0" smtClean="0"/>
                  <a:t>3. Швидко кладемо яйце на вхідний отвір пляшки. Спостерігаємо.</a:t>
                </a:r>
                <a:endParaRPr lang="ru-RU" sz="2000" dirty="0"/>
              </a:p>
            </p:txBody>
          </p:sp>
        </mc:Choice>
        <mc:Fallback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783" y="5517232"/>
                <a:ext cx="8064896" cy="11440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968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 МАН Юніор\shine-new-year-garland-wooden-wall-3789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1"/>
          <a:stretch/>
        </p:blipFill>
        <p:spPr bwMode="auto">
          <a:xfrm>
            <a:off x="-54310" y="0"/>
            <a:ext cx="9198309" cy="68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Администратор\Desktop\Школа\ман юніор 2019\P151033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88" r="20648"/>
          <a:stretch/>
        </p:blipFill>
        <p:spPr bwMode="auto">
          <a:xfrm>
            <a:off x="385555" y="4083136"/>
            <a:ext cx="3265928" cy="2556275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истратор\Desktop\Школа\ман юніор 2019\P151033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57" r="7140" b="20216"/>
          <a:stretch/>
        </p:blipFill>
        <p:spPr bwMode="auto">
          <a:xfrm rot="5400000">
            <a:off x="3255301" y="3861799"/>
            <a:ext cx="2819691" cy="1626453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Администратор\Desktop\Школа\ман юніор 2019\P1510333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827" r="27181" b="28768"/>
          <a:stretch/>
        </p:blipFill>
        <p:spPr bwMode="auto">
          <a:xfrm>
            <a:off x="5221931" y="4999807"/>
            <a:ext cx="1800200" cy="1639604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50452" y="1060926"/>
            <a:ext cx="8424936" cy="193899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dirty="0"/>
              <a:t>Гаряча вода нагріває стінки пляшки та повітря в ній</a:t>
            </a:r>
            <a:r>
              <a:rPr lang="uk-UA" sz="2000" dirty="0" smtClean="0"/>
              <a:t>. Повітря має властивість при нагріванні розширюватися, а при охолодженні стискатися. </a:t>
            </a:r>
          </a:p>
          <a:p>
            <a:r>
              <a:rPr lang="uk-UA" sz="2000" dirty="0" smtClean="0"/>
              <a:t>Коли воду з пляшки вилили та вхідний отвір закрили яйцем, повітря почало охолоджуватися і при цьому його тиск знижуватись. Ззовні ж тиск залишається атмосферним. Внаслідок різниці тисків, яйце потрапить до пляшки: тиск зовнішнього повітря більший тиску повітря у пляшці.</a:t>
            </a:r>
            <a:endParaRPr lang="uk-UA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68378" y="286685"/>
            <a:ext cx="4392488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Пояснення досліду</a:t>
            </a:r>
            <a:endParaRPr lang="ru-RU" sz="3600" b="1" dirty="0">
              <a:ln>
                <a:solidFill>
                  <a:srgbClr val="C00000"/>
                </a:solidFill>
              </a:ln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652120" y="3717032"/>
            <a:ext cx="3240360" cy="101566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dirty="0" smtClean="0"/>
              <a:t>Тиск чинять не лише тверді тіла. Рідини </a:t>
            </a:r>
            <a:r>
              <a:rPr lang="uk-UA" sz="2000" dirty="0" err="1" smtClean="0"/>
              <a:t>і гази так</a:t>
            </a:r>
            <a:r>
              <a:rPr lang="uk-UA" sz="2000" dirty="0" smtClean="0"/>
              <a:t>ож</a:t>
            </a:r>
          </a:p>
          <a:p>
            <a:r>
              <a:rPr lang="uk-UA" sz="2000" dirty="0" smtClean="0"/>
              <a:t>можуть створювати тиск.</a:t>
            </a:r>
            <a:endParaRPr lang="uk-UA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92058" y="3221361"/>
            <a:ext cx="3150123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FF0000"/>
                </a:solidFill>
              </a:rPr>
              <a:t>Всі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фокуси</a:t>
            </a:r>
            <a:r>
              <a:rPr lang="ru-RU" sz="2000" b="1" dirty="0">
                <a:solidFill>
                  <a:srgbClr val="FF0000"/>
                </a:solidFill>
              </a:rPr>
              <a:t> – </a:t>
            </a:r>
            <a:r>
              <a:rPr lang="ru-RU" sz="2000" b="1" dirty="0" err="1">
                <a:solidFill>
                  <a:srgbClr val="FF0000"/>
                </a:solidFill>
              </a:rPr>
              <a:t>це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взаємодія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фізичних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законів</a:t>
            </a:r>
            <a:r>
              <a:rPr lang="ru-RU" sz="2000" b="1" dirty="0">
                <a:solidFill>
                  <a:srgbClr val="FF0000"/>
                </a:solidFill>
              </a:rPr>
              <a:t>!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60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769</TotalTime>
  <Words>1212</Words>
  <Application>Microsoft Office PowerPoint</Application>
  <PresentationFormat>Экран (4:3)</PresentationFormat>
  <Paragraphs>93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Admin</cp:lastModifiedBy>
  <cp:revision>61</cp:revision>
  <dcterms:created xsi:type="dcterms:W3CDTF">2019-04-10T19:42:47Z</dcterms:created>
  <dcterms:modified xsi:type="dcterms:W3CDTF">2019-04-13T16:40:29Z</dcterms:modified>
</cp:coreProperties>
</file>