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3" r:id="rId4"/>
    <p:sldId id="281" r:id="rId5"/>
    <p:sldId id="275" r:id="rId6"/>
    <p:sldId id="276" r:id="rId7"/>
    <p:sldId id="270" r:id="rId8"/>
    <p:sldId id="278" r:id="rId9"/>
    <p:sldId id="279" r:id="rId10"/>
    <p:sldId id="280" r:id="rId11"/>
    <p:sldId id="282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88640"/>
            <a:ext cx="5196412" cy="2376264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ru-RU" sz="2400" dirty="0" smtClean="0"/>
              <a:t>НАЦІОНАЛЬНО-ПАТРІОТИЧНА </a:t>
            </a:r>
            <a:r>
              <a:rPr lang="ru-RU" sz="2400" dirty="0"/>
              <a:t>АКЦІЯ ПІДНЯТТЯ СИНЬО-ЖОВТОГО ПРАПОРА 14 БЕРЕЗНЯ 1990 РОКУ У М. СТРИЙ ЛЬВІВСЬКОЇ ОБЛАСТІ У СПОГАДАХ УЧАСНИКІВ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509120"/>
            <a:ext cx="3456384" cy="2232248"/>
          </a:xfrm>
        </p:spPr>
        <p:txBody>
          <a:bodyPr>
            <a:normAutofit fontScale="92500"/>
          </a:bodyPr>
          <a:lstStyle/>
          <a:p>
            <a:pPr algn="ctr"/>
            <a:endParaRPr lang="uk-UA" dirty="0" smtClean="0"/>
          </a:p>
          <a:p>
            <a:pPr algn="ctr"/>
            <a:r>
              <a:rPr lang="ru-RU" dirty="0" err="1" smtClean="0"/>
              <a:t>Жемевко</a:t>
            </a:r>
            <a:r>
              <a:rPr lang="ru-RU" dirty="0" smtClean="0"/>
              <a:t> </a:t>
            </a:r>
            <a:r>
              <a:rPr lang="ru-RU" dirty="0"/>
              <a:t>Марта </a:t>
            </a:r>
            <a:r>
              <a:rPr lang="ru-RU" dirty="0" err="1"/>
              <a:t>Ігорівна</a:t>
            </a:r>
            <a:r>
              <a:rPr lang="ru-RU" dirty="0"/>
              <a:t>,</a:t>
            </a:r>
          </a:p>
          <a:p>
            <a:pPr algn="ctr"/>
            <a:r>
              <a:rPr lang="ru-RU" dirty="0" err="1" smtClean="0"/>
              <a:t>учениця</a:t>
            </a:r>
            <a:r>
              <a:rPr lang="ru-RU" dirty="0" smtClean="0"/>
              <a:t> </a:t>
            </a:r>
            <a:r>
              <a:rPr lang="ru-RU" dirty="0"/>
              <a:t>10 </a:t>
            </a:r>
            <a:r>
              <a:rPr lang="ru-RU" dirty="0" err="1" smtClean="0"/>
              <a:t>клас</a:t>
            </a:r>
            <a:r>
              <a:rPr lang="uk-UA" dirty="0" smtClean="0"/>
              <a:t>у </a:t>
            </a:r>
            <a:r>
              <a:rPr lang="ru-RU" dirty="0" err="1" smtClean="0"/>
              <a:t>Стрийської</a:t>
            </a:r>
            <a:r>
              <a:rPr lang="ru-RU" dirty="0" smtClean="0"/>
              <a:t> </a:t>
            </a:r>
            <a:r>
              <a:rPr lang="ru-RU" dirty="0"/>
              <a:t>ЗШ І-ІІІ </a:t>
            </a:r>
            <a:r>
              <a:rPr lang="ru-RU" dirty="0" smtClean="0"/>
              <a:t>ст. №8,</a:t>
            </a:r>
          </a:p>
          <a:p>
            <a:pPr algn="ctr"/>
            <a:r>
              <a:rPr lang="ru-RU" dirty="0" smtClean="0"/>
              <a:t>    кандидат у </a:t>
            </a:r>
            <a:r>
              <a:rPr lang="ru-RU" dirty="0" err="1" smtClean="0"/>
              <a:t>дійсні</a:t>
            </a:r>
            <a:r>
              <a:rPr lang="ru-RU" dirty="0" smtClean="0"/>
              <a:t> члени МАН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3979609" cy="225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480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277312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</a:rPr>
              <a:t>Висновки</a:t>
            </a:r>
            <a:br>
              <a:rPr lang="uk-UA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4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400" dirty="0">
                <a:solidFill>
                  <a:schemeClr val="bg2">
                    <a:lumMod val="10000"/>
                  </a:schemeClr>
                </a:solidFill>
              </a:rPr>
              <a:t> З часу відновлення незалежності України у 1991 р. актуальними залишаються питання, пов’язані з національною символікою. У сучасній вітчизняній історичній науці проблема національної символіки України виокремилася як відносно самостійний напрямок досліджень, оскільки виникла потреба переосмислити значення найважливіших атрибутів. У цьому дослідницькому проекті було вперше оброблено 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</a:rPr>
              <a:t>транскрипти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</a:rPr>
              <a:t>аудіозаписів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</a:rPr>
              <a:t> інтерв’ю з учасниками акцій, які поповнили надбання 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</a:rPr>
              <a:t>Стрийського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</a:rPr>
              <a:t> краєзнавчого музею «Верховина». </a:t>
            </a:r>
          </a:p>
        </p:txBody>
      </p:sp>
    </p:spTree>
    <p:extLst>
      <p:ext uri="{BB962C8B-B14F-4D97-AF65-F5344CB8AC3E}">
        <p14:creationId xmlns:p14="http://schemas.microsoft.com/office/powerpoint/2010/main" val="220071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061288"/>
          </a:xfrm>
        </p:spPr>
        <p:txBody>
          <a:bodyPr>
            <a:normAutofit fontScale="90000"/>
          </a:bodyPr>
          <a:lstStyle/>
          <a:p>
            <a:r>
              <a:rPr lang="uk-UA" sz="2200" dirty="0">
                <a:solidFill>
                  <a:schemeClr val="bg2">
                    <a:lumMod val="10000"/>
                  </a:schemeClr>
                </a:solidFill>
              </a:rPr>
              <a:t>СПИСОК ВИКОРИСТАНИХ 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</a:rPr>
              <a:t>ДЖЕРЕЛ</a:t>
            </a:r>
            <a:br>
              <a:rPr lang="uk-UA" sz="2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2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2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200" dirty="0">
                <a:solidFill>
                  <a:schemeClr val="bg2">
                    <a:lumMod val="10000"/>
                  </a:schemeClr>
                </a:solidFill>
              </a:rPr>
              <a:t>1.	Іванчук Д. Підняття національного прапора в Стрию за свідченнями очевидців // Краєзнавчий вісник. – 2013 - №2. – С. 113-188. </a:t>
            </a:r>
            <a:br>
              <a:rPr lang="uk-UA" sz="22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200" dirty="0">
                <a:solidFill>
                  <a:schemeClr val="bg2">
                    <a:lumMod val="10000"/>
                  </a:schemeClr>
                </a:solidFill>
              </a:rPr>
              <a:t>2.	Іванчук Д. Підняття національного прапора в Стрию у 1990 році // Краєзнавчий вісник. – 2014 - №3. – С. 83-88.</a:t>
            </a:r>
            <a:br>
              <a:rPr lang="uk-UA" sz="22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200" dirty="0">
                <a:solidFill>
                  <a:schemeClr val="bg2">
                    <a:lumMod val="10000"/>
                  </a:schemeClr>
                </a:solidFill>
              </a:rPr>
              <a:t>3.	Мандрик М. Прапор над Стриєм // Гомін волі. 2005. – 12 березня.</a:t>
            </a:r>
            <a:br>
              <a:rPr lang="uk-UA" sz="22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200" dirty="0">
                <a:solidFill>
                  <a:schemeClr val="bg2">
                    <a:lumMod val="10000"/>
                  </a:schemeClr>
                </a:solidFill>
              </a:rPr>
              <a:t>4.	</a:t>
            </a:r>
            <a:r>
              <a:rPr lang="uk-UA" sz="2200" dirty="0" err="1">
                <a:solidFill>
                  <a:schemeClr val="bg2">
                    <a:lumMod val="10000"/>
                  </a:schemeClr>
                </a:solidFill>
              </a:rPr>
              <a:t>Транскрипти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</a:rPr>
              <a:t> інтерв’ю, проведеного з 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</a:rPr>
              <a:t>В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</a:rPr>
              <a:t>. Бичком, грудень 2011.</a:t>
            </a:r>
            <a:br>
              <a:rPr lang="uk-UA" sz="22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200" dirty="0">
                <a:solidFill>
                  <a:schemeClr val="bg2">
                    <a:lumMod val="10000"/>
                  </a:schemeClr>
                </a:solidFill>
              </a:rPr>
              <a:t>5.	</a:t>
            </a:r>
            <a:r>
              <a:rPr lang="uk-UA" sz="2200" dirty="0" err="1">
                <a:solidFill>
                  <a:schemeClr val="bg2">
                    <a:lumMod val="10000"/>
                  </a:schemeClr>
                </a:solidFill>
              </a:rPr>
              <a:t>Транскрипти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</a:rPr>
              <a:t> інтерв’ю, проведеного з 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</a:rPr>
              <a:t>В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</a:rPr>
              <a:t>. Романюком, грудень 2011.</a:t>
            </a:r>
            <a:br>
              <a:rPr lang="uk-UA" sz="22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200" dirty="0">
                <a:solidFill>
                  <a:schemeClr val="bg2">
                    <a:lumMod val="10000"/>
                  </a:schemeClr>
                </a:solidFill>
              </a:rPr>
              <a:t>6.	</a:t>
            </a:r>
            <a:r>
              <a:rPr lang="uk-UA" sz="2200" dirty="0" err="1">
                <a:solidFill>
                  <a:schemeClr val="bg2">
                    <a:lumMod val="10000"/>
                  </a:schemeClr>
                </a:solidFill>
              </a:rPr>
              <a:t>Транскрипти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</a:rPr>
              <a:t> інтерв’ю, проведеного з 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</a:rPr>
              <a:t>Н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uk-UA" sz="2200" dirty="0" err="1">
                <a:solidFill>
                  <a:schemeClr val="bg2">
                    <a:lumMod val="10000"/>
                  </a:schemeClr>
                </a:solidFill>
              </a:rPr>
              <a:t>Сидораком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</a:rPr>
              <a:t>, грудень 2011.</a:t>
            </a:r>
            <a:br>
              <a:rPr lang="uk-UA" sz="22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200" dirty="0">
                <a:solidFill>
                  <a:schemeClr val="bg2">
                    <a:lumMod val="10000"/>
                  </a:schemeClr>
                </a:solidFill>
              </a:rPr>
              <a:t>7.	</a:t>
            </a:r>
            <a:r>
              <a:rPr lang="uk-UA" sz="2200" dirty="0" err="1">
                <a:solidFill>
                  <a:schemeClr val="bg2">
                    <a:lumMod val="10000"/>
                  </a:schemeClr>
                </a:solidFill>
              </a:rPr>
              <a:t>Транскрипти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</a:rPr>
              <a:t> інтерв’ю, проведеного з 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</a:rPr>
              <a:t>М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</a:rPr>
              <a:t>. Мазуром, грудень 2011.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26359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7242048" cy="144016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Дякую за увагу!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40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Актуальність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теми</a:t>
            </a:r>
            <a:endParaRPr lang="uk-UA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/>
              <a:t>В сучасній українській історіографії відсутні праці, присвячені </a:t>
            </a:r>
            <a:r>
              <a:rPr lang="uk-UA" dirty="0" smtClean="0"/>
              <a:t>акту підняття </a:t>
            </a:r>
            <a:r>
              <a:rPr lang="uk-UA" dirty="0"/>
              <a:t>прапора у м. Стрий Львівської області. </a:t>
            </a:r>
            <a:endParaRPr lang="uk-UA" dirty="0" smtClean="0"/>
          </a:p>
          <a:p>
            <a:pPr algn="just"/>
            <a:r>
              <a:rPr lang="uk-UA" dirty="0" smtClean="0"/>
              <a:t>Підняття прапора в м. Стрий посідає важливе місце в історичній пам'яті </a:t>
            </a:r>
            <a:r>
              <a:rPr lang="uk-UA" dirty="0" err="1" smtClean="0"/>
              <a:t>стриян</a:t>
            </a:r>
            <a:r>
              <a:rPr lang="uk-UA" dirty="0" smtClean="0"/>
              <a:t>. </a:t>
            </a:r>
          </a:p>
          <a:p>
            <a:pPr algn="just"/>
            <a:r>
              <a:rPr lang="ru-RU" dirty="0" err="1"/>
              <a:t>Мешканці</a:t>
            </a:r>
            <a:r>
              <a:rPr lang="ru-RU" dirty="0"/>
              <a:t> та </a:t>
            </a:r>
            <a:r>
              <a:rPr lang="ru-RU" dirty="0" err="1"/>
              <a:t>дослідники</a:t>
            </a:r>
            <a:r>
              <a:rPr lang="ru-RU" dirty="0"/>
              <a:t> м. </a:t>
            </a:r>
            <a:r>
              <a:rPr lang="ru-RU" dirty="0" err="1"/>
              <a:t>Дрогобича</a:t>
            </a:r>
            <a:r>
              <a:rPr lang="ru-RU" dirty="0"/>
              <a:t> у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наукових</a:t>
            </a:r>
            <a:r>
              <a:rPr lang="ru-RU" dirty="0" smtClean="0"/>
              <a:t>  </a:t>
            </a:r>
            <a:r>
              <a:rPr lang="ru-RU" dirty="0" err="1"/>
              <a:t>розвідках</a:t>
            </a:r>
            <a:r>
              <a:rPr lang="ru-RU" dirty="0"/>
              <a:t> </a:t>
            </a:r>
            <a:r>
              <a:rPr lang="ru-RU" dirty="0" err="1"/>
              <a:t>претендують</a:t>
            </a:r>
            <a:r>
              <a:rPr lang="ru-RU" dirty="0"/>
              <a:t> на пальму </a:t>
            </a:r>
            <a:r>
              <a:rPr lang="ru-RU" dirty="0" err="1"/>
              <a:t>першості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питанні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У 2020 р. </a:t>
            </a:r>
            <a:r>
              <a:rPr lang="ru-RU" dirty="0" err="1" smtClean="0"/>
              <a:t>українці</a:t>
            </a:r>
            <a:r>
              <a:rPr lang="ru-RU" dirty="0" smtClean="0"/>
              <a:t> </a:t>
            </a:r>
            <a:r>
              <a:rPr lang="ru-RU" dirty="0" err="1" smtClean="0"/>
              <a:t>відзначатимуть</a:t>
            </a:r>
            <a:r>
              <a:rPr lang="ru-RU" dirty="0"/>
              <a:t> 30-річчя </a:t>
            </a:r>
            <a:r>
              <a:rPr lang="ru-RU" dirty="0" smtClean="0"/>
              <a:t>акту </a:t>
            </a:r>
            <a:r>
              <a:rPr lang="ru-RU" dirty="0" err="1" smtClean="0"/>
              <a:t>підняття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символіки</a:t>
            </a:r>
            <a:r>
              <a:rPr lang="ru-RU" dirty="0" smtClean="0"/>
              <a:t> над органом </a:t>
            </a:r>
            <a:r>
              <a:rPr lang="ru-RU" dirty="0" err="1" smtClean="0"/>
              <a:t>влади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5732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uk-UA" sz="2700" dirty="0">
                <a:solidFill>
                  <a:schemeClr val="bg2">
                    <a:lumMod val="25000"/>
                  </a:schemeClr>
                </a:solidFill>
              </a:rPr>
              <a:t>Мета: </a:t>
            </a:r>
            <a:r>
              <a:rPr lang="uk-UA" sz="2000" dirty="0">
                <a:solidFill>
                  <a:schemeClr val="bg2">
                    <a:lumMod val="25000"/>
                  </a:schemeClr>
                </a:solidFill>
              </a:rPr>
              <a:t>окреслити мотиви національно-патріотичної акції підняття прапора в м. Стрий, простежити дії та ціннісні орієнтири учасників події, визначити місце цієї події в історії України та історичній пам’яті </a:t>
            </a:r>
            <a:r>
              <a:rPr lang="uk-UA" sz="2000" dirty="0" err="1">
                <a:solidFill>
                  <a:schemeClr val="bg2">
                    <a:lumMod val="25000"/>
                  </a:schemeClr>
                </a:solidFill>
              </a:rPr>
              <a:t>стриян</a:t>
            </a:r>
            <a:r>
              <a:rPr lang="uk-UA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uk-UA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sz="2400" dirty="0"/>
              <a:t>Означена мета передбачає виконання наступних </a:t>
            </a:r>
            <a:r>
              <a:rPr lang="uk-UA" sz="2400" b="1" dirty="0">
                <a:solidFill>
                  <a:schemeClr val="bg2">
                    <a:lumMod val="25000"/>
                  </a:schemeClr>
                </a:solidFill>
              </a:rPr>
              <a:t>завдань: </a:t>
            </a:r>
          </a:p>
          <a:p>
            <a:pPr algn="just"/>
            <a:r>
              <a:rPr lang="uk-UA" sz="2400" dirty="0" err="1" smtClean="0"/>
              <a:t>-провести</a:t>
            </a:r>
            <a:r>
              <a:rPr lang="uk-UA" sz="2400" dirty="0" smtClean="0"/>
              <a:t> </a:t>
            </a:r>
            <a:r>
              <a:rPr lang="uk-UA" sz="2400" dirty="0"/>
              <a:t>аналіз історіографічної та джерельної бази за темою дослідження;</a:t>
            </a:r>
          </a:p>
          <a:p>
            <a:pPr algn="just"/>
            <a:r>
              <a:rPr lang="uk-UA" sz="2400" dirty="0" err="1" smtClean="0"/>
              <a:t>-визначити</a:t>
            </a:r>
            <a:r>
              <a:rPr lang="uk-UA" sz="2400" dirty="0" smtClean="0"/>
              <a:t> </a:t>
            </a:r>
            <a:r>
              <a:rPr lang="uk-UA" sz="2400" dirty="0"/>
              <a:t>стан вивчення теми  на сучасному етапі;</a:t>
            </a:r>
          </a:p>
          <a:p>
            <a:pPr algn="just"/>
            <a:r>
              <a:rPr lang="uk-UA" sz="2400" dirty="0" err="1" smtClean="0"/>
              <a:t>-охарактеризувати</a:t>
            </a:r>
            <a:r>
              <a:rPr lang="uk-UA" sz="2400" dirty="0" smtClean="0"/>
              <a:t> </a:t>
            </a:r>
            <a:r>
              <a:rPr lang="uk-UA" sz="2400" dirty="0"/>
              <a:t>мотиви підняття національного прапора в </a:t>
            </a:r>
            <a:r>
              <a:rPr lang="uk-UA" sz="2400" dirty="0" smtClean="0"/>
              <a:t>м</a:t>
            </a:r>
            <a:r>
              <a:rPr lang="uk-UA" sz="2400" dirty="0"/>
              <a:t>. Стрий;</a:t>
            </a:r>
          </a:p>
          <a:p>
            <a:pPr algn="just"/>
            <a:r>
              <a:rPr lang="uk-UA" sz="2400" dirty="0" err="1" smtClean="0"/>
              <a:t>-розглянути</a:t>
            </a:r>
            <a:r>
              <a:rPr lang="uk-UA" sz="2400" dirty="0" smtClean="0"/>
              <a:t> </a:t>
            </a:r>
            <a:r>
              <a:rPr lang="uk-UA" sz="2400" dirty="0"/>
              <a:t>ґенезу ціннісних орієнтирів </a:t>
            </a:r>
            <a:r>
              <a:rPr lang="uk-UA" sz="2400" dirty="0" err="1"/>
              <a:t>стрийської</a:t>
            </a:r>
            <a:r>
              <a:rPr lang="uk-UA" sz="2400" dirty="0"/>
              <a:t> громадськості напередодні урочистого підняття прапора;</a:t>
            </a:r>
          </a:p>
          <a:p>
            <a:pPr algn="just"/>
            <a:r>
              <a:rPr lang="uk-UA" sz="2400" dirty="0"/>
              <a:t>- виявити  вплив дослідження теми на процес формування політики </a:t>
            </a:r>
            <a:r>
              <a:rPr lang="uk-UA" sz="2400" dirty="0" smtClean="0"/>
              <a:t>пам’яті.</a:t>
            </a:r>
            <a:endParaRPr lang="uk-UA" sz="24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4850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787208" cy="5917272"/>
          </a:xfrm>
        </p:spPr>
        <p:txBody>
          <a:bodyPr>
            <a:normAutofit fontScale="90000"/>
          </a:bodyPr>
          <a:lstStyle/>
          <a:p>
            <a:r>
              <a:rPr lang="uk-UA" sz="27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7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7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7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7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7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7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7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7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7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7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7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7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7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7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7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7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7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7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7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7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7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7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7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7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7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7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7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7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7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7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7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7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7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7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7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7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7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700" dirty="0" smtClean="0">
                <a:solidFill>
                  <a:schemeClr val="bg2">
                    <a:lumMod val="10000"/>
                  </a:schemeClr>
                </a:solidFill>
              </a:rPr>
              <a:t>Об’єкт </a:t>
            </a:r>
            <a:r>
              <a:rPr lang="uk-UA" sz="2700" dirty="0">
                <a:solidFill>
                  <a:schemeClr val="bg2">
                    <a:lumMod val="10000"/>
                  </a:schemeClr>
                </a:solidFill>
              </a:rPr>
              <a:t>дослідження – події, пов’язані з підняттям прапора в м. Стрий. </a:t>
            </a:r>
            <a:br>
              <a:rPr lang="uk-UA" sz="27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7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7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700" dirty="0" smtClean="0">
                <a:solidFill>
                  <a:schemeClr val="bg2">
                    <a:lumMod val="10000"/>
                  </a:schemeClr>
                </a:solidFill>
              </a:rPr>
              <a:t>Предмет </a:t>
            </a:r>
            <a:r>
              <a:rPr lang="uk-UA" sz="2700" dirty="0">
                <a:solidFill>
                  <a:schemeClr val="bg2">
                    <a:lumMod val="10000"/>
                  </a:schemeClr>
                </a:solidFill>
              </a:rPr>
              <a:t>дослідження – мотиви підняття національного прапора в </a:t>
            </a:r>
            <a:br>
              <a:rPr lang="uk-UA" sz="27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700" dirty="0">
                <a:solidFill>
                  <a:schemeClr val="bg2">
                    <a:lumMod val="10000"/>
                  </a:schemeClr>
                </a:solidFill>
              </a:rPr>
              <a:t>м. Стрий</a:t>
            </a:r>
            <a:r>
              <a:rPr lang="uk-UA" sz="27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br>
              <a:rPr lang="uk-UA" sz="27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7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7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700" dirty="0">
                <a:solidFill>
                  <a:schemeClr val="bg2">
                    <a:lumMod val="10000"/>
                  </a:schemeClr>
                </a:solidFill>
              </a:rPr>
              <a:t>Наукова новизна отриманих результатів полягає у тому, що  вперше в українській історичній науці зроблено спробу комплексного дослідження підняття національного прапора над м. Стрий Львівської області, зокрема визначено мотиви організації акції в місті Стрий, зумовлені особливостями суспільно-політичної активності </a:t>
            </a:r>
            <a:r>
              <a:rPr lang="uk-UA" sz="2700" dirty="0" err="1">
                <a:solidFill>
                  <a:schemeClr val="bg2">
                    <a:lumMod val="10000"/>
                  </a:schemeClr>
                </a:solidFill>
              </a:rPr>
              <a:t>стрийської</a:t>
            </a:r>
            <a:r>
              <a:rPr lang="uk-UA" sz="2700" dirty="0">
                <a:solidFill>
                  <a:schemeClr val="bg2">
                    <a:lumMod val="10000"/>
                  </a:schemeClr>
                </a:solidFill>
              </a:rPr>
              <a:t> громади.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2347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938" y="548680"/>
            <a:ext cx="7242048" cy="332498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>
                <a:solidFill>
                  <a:schemeClr val="bg2">
                    <a:lumMod val="25000"/>
                  </a:schemeClr>
                </a:solidFill>
              </a:rPr>
              <a:t>свідчень очевидців </a:t>
            </a:r>
            <a:r>
              <a:rPr lang="uk-UA" sz="3600" dirty="0" smtClean="0">
                <a:solidFill>
                  <a:schemeClr val="bg2">
                    <a:lumMod val="25000"/>
                  </a:schemeClr>
                </a:solidFill>
              </a:rPr>
              <a:t>події</a:t>
            </a:r>
            <a:br>
              <a:rPr lang="uk-UA" sz="3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sz="36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uk-UA" sz="3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sz="2200" dirty="0">
                <a:solidFill>
                  <a:schemeClr val="bg2">
                    <a:lumMod val="25000"/>
                  </a:schemeClr>
                </a:solidFill>
              </a:rPr>
              <a:t>Матеріали </a:t>
            </a:r>
            <a:r>
              <a:rPr lang="uk-UA" sz="2200" dirty="0" err="1">
                <a:solidFill>
                  <a:schemeClr val="bg2">
                    <a:lumMod val="25000"/>
                  </a:schemeClr>
                </a:solidFill>
              </a:rPr>
              <a:t>фондозбірні</a:t>
            </a:r>
            <a:r>
              <a:rPr lang="uk-UA" sz="2200" dirty="0">
                <a:solidFill>
                  <a:schemeClr val="bg2">
                    <a:lumMod val="25000"/>
                  </a:schemeClr>
                </a:solidFill>
              </a:rPr>
              <a:t> представлені записами свідчень очевидців події Б. </a:t>
            </a:r>
            <a:r>
              <a:rPr lang="uk-UA" sz="2200" dirty="0" err="1">
                <a:solidFill>
                  <a:schemeClr val="bg2">
                    <a:lumMod val="25000"/>
                  </a:schemeClr>
                </a:solidFill>
              </a:rPr>
              <a:t>Ботвіна</a:t>
            </a:r>
            <a:r>
              <a:rPr lang="uk-UA" sz="2200" dirty="0">
                <a:solidFill>
                  <a:schemeClr val="bg2">
                    <a:lumMod val="25000"/>
                  </a:schemeClr>
                </a:solidFill>
              </a:rPr>
              <a:t>, О. Бойка, </a:t>
            </a:r>
            <a:br>
              <a:rPr lang="uk-UA" sz="22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sz="2200" dirty="0">
                <a:solidFill>
                  <a:schemeClr val="bg2">
                    <a:lumMod val="25000"/>
                  </a:schemeClr>
                </a:solidFill>
              </a:rPr>
              <a:t>О. Галицького, В. Бичка. Зазначені джерела допомагають визначити мотиви організації акції  та особливості його проведення.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uk-UA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uk-UA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uk-UA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73016"/>
            <a:ext cx="47625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561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48720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Огляд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літератури</a:t>
            </a:r>
            <a:endParaRPr lang="uk-UA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32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092736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Стрияни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14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березня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1990 р.</a:t>
            </a:r>
            <a:endParaRPr lang="uk-UA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87" y="1556792"/>
            <a:ext cx="710436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100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Акція ПІДНЯТТЯ ПРАПОРА</a:t>
            </a:r>
            <a:endParaRPr lang="uk-UA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28" y="1731740"/>
            <a:ext cx="633670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775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ПАМ’ЯТЬ про подію ТА ПРАПОР СЬОГОДНІ</a:t>
            </a:r>
            <a:endParaRPr lang="uk-UA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6156176" cy="346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82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75</TotalTime>
  <Words>215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           НАЦІОНАЛЬНО-ПАТРІОТИЧНА АКЦІЯ ПІДНЯТТЯ СИНЬО-ЖОВТОГО ПРАПОРА 14 БЕРЕЗНЯ 1990 РОКУ У М. СТРИЙ ЛЬВІВСЬКОЇ ОБЛАСТІ У СПОГАДАХ УЧАСНИКІВ</vt:lpstr>
      <vt:lpstr>Актуальність теми</vt:lpstr>
      <vt:lpstr>Мета: окреслити мотиви національно-патріотичної акції підняття прапора в м. Стрий, простежити дії та ціннісні орієнтири учасників події, визначити місце цієї події в історії України та історичній пам’яті стриян.</vt:lpstr>
      <vt:lpstr>                   Об’єкт дослідження – події, пов’язані з підняттям прапора в м. Стрий.   Предмет дослідження – мотиви підняття національного прапора в  м. Стрий.  Наукова новизна отриманих результатів полягає у тому, що  вперше в українській історичній науці зроблено спробу комплексного дослідження підняття національного прапора над м. Стрий Львівської області, зокрема визначено мотиви організації акції в місті Стрий, зумовлені особливостями суспільно-політичної активності стрийської громади. </vt:lpstr>
      <vt:lpstr>свідчень очевидців події  Матеріали фондозбірні представлені записами свідчень очевидців події Б. Ботвіна, О. Бойка,  О. Галицького, В. Бичка. Зазначені джерела допомагають визначити мотиви організації акції  та особливості його проведення.    </vt:lpstr>
      <vt:lpstr>Огляд літератури</vt:lpstr>
      <vt:lpstr>Стрияни 14 березня 1990 р.</vt:lpstr>
      <vt:lpstr>Акція ПІДНЯТТЯ ПРАПОРА</vt:lpstr>
      <vt:lpstr>ПАМ’ЯТЬ про подію ТА ПРАПОР СЬОГОДНІ</vt:lpstr>
      <vt:lpstr>Висновки   З часу відновлення незалежності України у 1991 р. актуальними залишаються питання, пов’язані з національною символікою. У сучасній вітчизняній історичній науці проблема національної символіки України виокремилася як відносно самостійний напрямок досліджень, оскільки виникла потреба переосмислити значення найважливіших атрибутів. У цьому дослідницькому проекті було вперше оброблено транскрипти аудіозаписів інтерв’ю з учасниками акцій, які поповнили надбання Стрийського краєзнавчого музею «Верховина». </vt:lpstr>
      <vt:lpstr>СПИСОК ВИКОРИСТАНИХ ДЖЕРЕЛ  1. Іванчук Д. Підняття національного прапора в Стрию за свідченнями очевидців // Краєзнавчий вісник. – 2013 - №2. – С. 113-188.  2. Іванчук Д. Підняття національного прапора в Стрию у 1990 році // Краєзнавчий вісник. – 2014 - №3. – С. 83-88. 3. Мандрик М. Прапор над Стриєм // Гомін волі. 2005. – 12 березня. 4. Транскрипти інтерв’ю, проведеного з  В. Бичком, грудень 2011. 5. Транскрипти інтерв’ю, проведеного з  В. Романюком, грудень 2011. 6. Транскрипти інтерв’ю, проведеного з  Н. Сидораком, грудень 2011. 7. Транскрипти інтерв’ю, проведеного з  М. Мазуром, грудень 2011.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ЖИТТЄВИЙ ШЛЯХ ТА ТВОРЧА ДІЯЛЬНІСТЬ  ЕДВАРДА КОЗАКА (1902-1992)</dc:title>
  <dc:creator>user</dc:creator>
  <cp:lastModifiedBy>Користувач Windows</cp:lastModifiedBy>
  <cp:revision>14</cp:revision>
  <dcterms:created xsi:type="dcterms:W3CDTF">2018-01-22T11:45:16Z</dcterms:created>
  <dcterms:modified xsi:type="dcterms:W3CDTF">2019-04-19T05:56:18Z</dcterms:modified>
</cp:coreProperties>
</file>