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8" r:id="rId3"/>
    <p:sldId id="257" r:id="rId4"/>
    <p:sldId id="264" r:id="rId5"/>
    <p:sldId id="267" r:id="rId6"/>
    <p:sldId id="280" r:id="rId7"/>
    <p:sldId id="262" r:id="rId8"/>
    <p:sldId id="274" r:id="rId9"/>
    <p:sldId id="282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DBAE-CA80-4251-8A44-91804CE57602}" type="datetimeFigureOut">
              <a:rPr lang="uk-UA" smtClean="0"/>
              <a:pPr/>
              <a:t>17.04.2019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138E-2B4F-4441-9E01-15EB90D7917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483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138E-2B4F-4441-9E01-15EB90D79177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294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138E-2B4F-4441-9E01-15EB90D79177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822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138E-2B4F-4441-9E01-15EB90D79177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693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17.04.2019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935" y="1480508"/>
            <a:ext cx="8215338" cy="83054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МІНІСТЕРСТВО ОСВІТИ І НАУКИ УКРАЇНИ 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ДЕРАРТАМЕНТ НАУКИ І ОСВІТИ ХАРКІВСЬКОЇ ОБЛАСНОЇ ДЕРЖАВНОЇ АДМІНІСТРАЦІЇ ХАРКІВСЬКЕ ТЕРИТОРІАЛЬНЕ ВІДДІЛЕННЯ МАН УКРАЇНИ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uk-UA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uk-UA" sz="2000" b="1" dirty="0">
                <a:effectLst/>
              </a:rPr>
              <a:t>БІОІНДИКАЦІЯ ЕКОЛОГІЧНОГО СТАНУ СТАВКА СЕЛА ДОВГЕНЬКЕ ІЗЮМСЬКОГО РАЙОНУ ХАРКІВСЬКОЇ </a:t>
            </a:r>
            <a:r>
              <a:rPr lang="uk-UA" sz="2000" b="1" dirty="0" smtClean="0">
                <a:effectLst/>
              </a:rPr>
              <a:t>ОБЛАСТІ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850064"/>
            <a:ext cx="6481778" cy="45719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5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5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5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5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5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5600" dirty="0" smtClean="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endParaRPr lang="uk-UA" sz="7200" dirty="0">
              <a:solidFill>
                <a:prstClr val="black"/>
              </a:solidFill>
              <a:latin typeface="Times New Roman" pitchFamily="18" charset="0"/>
            </a:endParaRP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1360" y="2726763"/>
            <a:ext cx="4719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Дяченко Аліна Сергіївна,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учениця 10 класу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Довгеньківського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навчально-виховного комплексу Ізюмської районної ради Харківської області ;</a:t>
            </a:r>
          </a:p>
          <a:p>
            <a:pPr algn="just"/>
            <a:r>
              <a:rPr lang="uk-UA" alt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вихованка гуртка «Основи науково-дослідницької діяльності в галузі географії» Комунального закладу «Харківська Мала академія наук </a:t>
            </a:r>
            <a:r>
              <a:rPr lang="uk-UA" alt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Харківської </a:t>
            </a:r>
            <a:r>
              <a:rPr lang="uk-UA" alt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обласної ради» </a:t>
            </a:r>
          </a:p>
          <a:p>
            <a:pPr algn="just"/>
            <a:r>
              <a:rPr lang="uk-UA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Наукові керівники</a:t>
            </a:r>
            <a:r>
              <a:rPr lang="uk-UA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indent="457200" algn="just"/>
            <a:r>
              <a:rPr lang="uk-UA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Леженіна</a:t>
            </a:r>
            <a:r>
              <a:rPr lang="uk-U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Ірина Павлівна,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доцент кафедри зоології та ентомології Харківського національного аграрного університету ім. В. В. Докучаєва, кандидат біологічних наук;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7200" algn="just"/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Кругова Лариса Іванівна,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учитель хімії  та біології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Довгеньківського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навчально-виховного   комплексу Ізюмської районної ради  Харківської області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Содержимое 3" descr="IMG_20181009_171605.jpg"/>
          <p:cNvPicPr>
            <a:picLocks noChangeAspect="1"/>
          </p:cNvPicPr>
          <p:nvPr/>
        </p:nvPicPr>
        <p:blipFill rotWithShape="1">
          <a:blip r:embed="rId3" cstate="print"/>
          <a:srcRect t="-1" r="4469" b="11820"/>
          <a:stretch/>
        </p:blipFill>
        <p:spPr>
          <a:xfrm flipH="1">
            <a:off x="251520" y="2891397"/>
            <a:ext cx="3629277" cy="34563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8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1284" y="116632"/>
            <a:ext cx="6646980" cy="652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2800" b="1" dirty="0" smtClean="0">
                <a:effectLst/>
              </a:rPr>
              <a:t>СПИСОК ВИКОРИСТАНИХ ДЖЕРЕЛ</a:t>
            </a:r>
            <a:endParaRPr lang="uk-UA" sz="2800" b="1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411" y="908720"/>
            <a:ext cx="8604448" cy="5760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-36195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Беспалова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В. Визначення порогів чутливості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біоіндикаторів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дію екологічно несприятливих факторів середовища /С. В. Беспалова, О. С.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Горецький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В.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Говта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ін.// Проблеми екології та охорони природи техногенного регіону: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Міжвід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 праць. – Донецьк: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ДонНУ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2010. – № 10(1). - С.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24–33</a:t>
            </a:r>
          </a:p>
          <a:p>
            <a:pPr marL="536575" indent="-36195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Білявський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Г.О. та інші.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Навчпосібник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К.: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Либідь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2002. - 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 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361950">
              <a:buFont typeface="+mj-lt"/>
              <a:buAutoNum type="arabicPeriod"/>
            </a:pPr>
            <a:r>
              <a:rPr lang="uk-U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Брагінський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Л.П.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Біотестування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метод контролю токсичності природних і стічних вод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Гідроекологічна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токсикометрія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біоіндикація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забруднень. – Львів.: Світ, 1993. – с.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– 37.</a:t>
            </a:r>
          </a:p>
          <a:p>
            <a:pPr marL="536575" indent="-361950"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Бурдіян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Г.,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Дерев'янко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О.,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Кривульченко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І.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школа, 1993. –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227 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36195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ставків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водяними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стічних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 //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бюлетень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Держбуду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2002.  № 4. –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38.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36195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України.1995, №24, с.189.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361950"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./За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Лисогора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С.М.- К.: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Фітосоціоцентр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2000.-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 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36195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Дубина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Д.В., Стойко С. М.,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Сытник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 М.,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Макрофиты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Наукова думка, 1993.-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с.434</a:t>
            </a:r>
          </a:p>
          <a:p>
            <a:pPr marL="536575" indent="-36195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Дубина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Д.В., Сучасний стан та основні завдання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гідроботаніки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Україні// Дубина Д. В., //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Чорном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бот. журнал.: – 2005. – Т. 1. №1. – с. 19–38</a:t>
            </a:r>
          </a:p>
          <a:p>
            <a:pPr marL="536575" indent="-36195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Г, Зуб Л, Мельничук В.,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Проців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Г., Оцінка екологічного стану водойм методами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Перші кроки до оцінки якості води. — Бережани, 2010. –с. 32 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361950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Мельничук В.П.,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Голяченко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 Короткий опис найпоширеніших видів рослин та тварин малих річок України // Участь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збереженні малих річок: матеріали тренінг-курсу. — К., 2005. — с.325-343 </a:t>
            </a:r>
          </a:p>
          <a:p>
            <a:pPr marL="536575" indent="-36195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 В.І., Карпова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Г.О.Визначення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якості води методом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Науково-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метод.посібник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К.: Науковий центр </a:t>
            </a:r>
            <a:r>
              <a:rPr lang="uk-UA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екомоніторингу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2011.-112 </a:t>
            </a:r>
          </a:p>
          <a:p>
            <a:pPr marL="536575" indent="-36195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Мусієнко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М.М.,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Ольгович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О.П.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Навч.посібник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фізіології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Фітосоціоцентр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2005.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538163"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61117"/>
            <a:ext cx="4473624" cy="22643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88640"/>
            <a:ext cx="3240360" cy="3553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1400" dirty="0" smtClean="0"/>
              <a:t>Загальний вигляд ставка с. Довгеньке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816618"/>
            <a:ext cx="402405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52000" algn="just"/>
            <a:r>
              <a:rPr lang="uk-UA" sz="1600" dirty="0" smtClean="0"/>
              <a:t>Визначена методом </a:t>
            </a:r>
            <a:r>
              <a:rPr lang="uk-UA" sz="1600" dirty="0" err="1" smtClean="0"/>
              <a:t>біоіндикації</a:t>
            </a:r>
            <a:r>
              <a:rPr lang="uk-UA" sz="1600" dirty="0" smtClean="0"/>
              <a:t>  ступінь забруднення водойми і її придатність для відпочинку жителів села Довгеньк</a:t>
            </a:r>
            <a:r>
              <a:rPr lang="uk-UA" sz="1400" dirty="0" smtClean="0"/>
              <a:t>е. </a:t>
            </a:r>
          </a:p>
          <a:p>
            <a:pPr indent="252000" algn="just"/>
            <a:r>
              <a:rPr lang="uk-UA" sz="1600" dirty="0" smtClean="0"/>
              <a:t>Комплексна оцінка екосистеми даного ставка взагалі не проводилася, також не проводились дослідження щодо придатності його як зони відпочинку, тому дані, які ми отримали по закінченню дослідницької роботи, були  новими. </a:t>
            </a:r>
            <a:endParaRPr lang="uk-UA" sz="1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66038" y="164108"/>
            <a:ext cx="2736304" cy="528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uk-UA" sz="2000" b="1" dirty="0" smtClean="0"/>
              <a:t>НАУКОВА НОВИЗНА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0997" y="2596353"/>
            <a:ext cx="2736304" cy="528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uk-UA" sz="2000" b="1" dirty="0" smtClean="0"/>
              <a:t>АКТУАЛЬНІСТЬ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964" y="3395861"/>
            <a:ext cx="857881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52000" algn="just"/>
            <a:r>
              <a:rPr lang="uk-UA" sz="1600" dirty="0" smtClean="0"/>
              <a:t>У зв'язку з глибокою трансформацією природного середовища, що здійснюється під дією антропогенного впливу, який за своїми масштабами вийшов на планетарний рівень, а за силою та швидкістю випереджають вплив природних факторів, загострюються і стають актуальними проблеми  збереження екосистеми та біосфери в цілому. В останній час стає актуальною розробка та апробація </a:t>
            </a:r>
            <a:r>
              <a:rPr lang="uk-UA" sz="1600" dirty="0" err="1" smtClean="0"/>
              <a:t>методик</a:t>
            </a:r>
            <a:r>
              <a:rPr lang="uk-UA" sz="1600" dirty="0" smtClean="0"/>
              <a:t>, що дозволяють оцінювати екологічний стан природних, природно-антропогенних ландшафтів. </a:t>
            </a:r>
          </a:p>
          <a:p>
            <a:pPr indent="252000" algn="just"/>
            <a:r>
              <a:rPr lang="uk-UA" sz="1600" dirty="0" smtClean="0"/>
              <a:t>На жаль не завжди є можливість провести комплексні наукові дослідження, які потребують значних матеріальних вкладень та спеціального обладнання. В таких випадках можна використовувати метод </a:t>
            </a:r>
            <a:r>
              <a:rPr lang="uk-UA" sz="1600" dirty="0" err="1" smtClean="0"/>
              <a:t>біоіндикації</a:t>
            </a:r>
            <a:r>
              <a:rPr lang="uk-UA" sz="1600" dirty="0" smtClean="0"/>
              <a:t>. Оскільки угрупування живих організмів віддзеркалюють усі зміни екологічного стану водного середовища, одночасно реагуючи на комплекс різноманітних чинників забруднювачів. Це дає можливість постійного екологічного моніторингу стану природного середовища.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1239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4911" y="1986235"/>
            <a:ext cx="5759581" cy="26292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ru-RU" sz="1800" dirty="0" err="1"/>
              <a:t>вивчити</a:t>
            </a:r>
            <a:r>
              <a:rPr lang="ru-RU" sz="1800" dirty="0"/>
              <a:t>  </a:t>
            </a:r>
            <a:r>
              <a:rPr lang="ru-RU" sz="1800" dirty="0" err="1"/>
              <a:t>видовий</a:t>
            </a:r>
            <a:r>
              <a:rPr lang="ru-RU" sz="1800" dirty="0"/>
              <a:t> склад </a:t>
            </a:r>
            <a:r>
              <a:rPr lang="ru-RU" sz="1800" dirty="0" err="1"/>
              <a:t>рослин</a:t>
            </a:r>
            <a:r>
              <a:rPr lang="ru-RU" sz="1800" dirty="0"/>
              <a:t> та </a:t>
            </a:r>
            <a:r>
              <a:rPr lang="ru-RU" sz="1800" dirty="0" err="1"/>
              <a:t>тварин</a:t>
            </a:r>
            <a:r>
              <a:rPr lang="ru-RU" sz="1800" dirty="0"/>
              <a:t> </a:t>
            </a:r>
            <a:r>
              <a:rPr lang="ru-RU" sz="1800" dirty="0" err="1"/>
              <a:t>водойми</a:t>
            </a:r>
            <a:r>
              <a:rPr lang="ru-RU" sz="1800" dirty="0"/>
              <a:t> </a:t>
            </a:r>
            <a:r>
              <a:rPr lang="uk-UA" sz="1800" dirty="0"/>
              <a:t>нашої </a:t>
            </a:r>
            <a:r>
              <a:rPr lang="ru-RU" sz="1800" dirty="0" err="1"/>
              <a:t>місцевості</a:t>
            </a:r>
            <a:r>
              <a:rPr lang="ru-RU" sz="1800" dirty="0"/>
              <a:t>;</a:t>
            </a:r>
          </a:p>
          <a:p>
            <a:pPr>
              <a:buClr>
                <a:schemeClr val="bg1"/>
              </a:buClr>
            </a:pPr>
            <a:r>
              <a:rPr lang="ru-RU" sz="1800" dirty="0"/>
              <a:t>за </a:t>
            </a:r>
            <a:r>
              <a:rPr lang="ru-RU" sz="1800" dirty="0" err="1"/>
              <a:t>допомогою</a:t>
            </a:r>
            <a:r>
              <a:rPr lang="ru-RU" sz="1800" dirty="0"/>
              <a:t> методу </a:t>
            </a:r>
            <a:r>
              <a:rPr lang="ru-RU" sz="1800" dirty="0" err="1"/>
              <a:t>біоіндикації</a:t>
            </a:r>
            <a:r>
              <a:rPr lang="ru-RU" sz="1800" dirty="0"/>
              <a:t> </a:t>
            </a:r>
            <a:r>
              <a:rPr lang="ru-RU" sz="1800" dirty="0" err="1"/>
              <a:t>визначити</a:t>
            </a:r>
            <a:r>
              <a:rPr lang="ru-RU" sz="1800" dirty="0"/>
              <a:t> стан </a:t>
            </a:r>
            <a:r>
              <a:rPr lang="ru-RU" sz="1800" dirty="0" err="1"/>
              <a:t>водойми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придатність</a:t>
            </a:r>
            <a:r>
              <a:rPr lang="ru-RU" sz="1800" dirty="0"/>
              <a:t> до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мешканцями</a:t>
            </a:r>
            <a:r>
              <a:rPr lang="ru-RU" sz="1800" dirty="0"/>
              <a:t> села як </a:t>
            </a:r>
            <a:r>
              <a:rPr lang="ru-RU" sz="1800" dirty="0" err="1"/>
              <a:t>зони</a:t>
            </a:r>
            <a:r>
              <a:rPr lang="ru-RU" sz="1800" dirty="0"/>
              <a:t> </a:t>
            </a:r>
            <a:r>
              <a:rPr lang="ru-RU" sz="1800" dirty="0" err="1"/>
              <a:t>відпочинку</a:t>
            </a:r>
            <a:r>
              <a:rPr lang="ru-RU" sz="1800" dirty="0"/>
              <a:t>.</a:t>
            </a:r>
            <a:endParaRPr lang="uk-UA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00138" y="267295"/>
            <a:ext cx="7804354" cy="1289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-457200" algn="just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7188" indent="814388" algn="just">
              <a:buNone/>
            </a:pP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uk-UA" sz="2000" dirty="0">
                <a:solidFill>
                  <a:schemeClr val="lt1"/>
                </a:solidFill>
              </a:rPr>
              <a:t>комплексне </a:t>
            </a:r>
            <a:r>
              <a:rPr lang="uk-UA" sz="2000" dirty="0">
                <a:solidFill>
                  <a:schemeClr val="lt1"/>
                </a:solidFill>
              </a:rPr>
              <a:t>дослідження </a:t>
            </a:r>
            <a:r>
              <a:rPr lang="ru-RU" sz="2000" dirty="0" err="1">
                <a:solidFill>
                  <a:schemeClr val="lt1"/>
                </a:solidFill>
              </a:rPr>
              <a:t>екологічного</a:t>
            </a:r>
            <a:r>
              <a:rPr lang="ru-RU" sz="2000" dirty="0">
                <a:solidFill>
                  <a:schemeClr val="lt1"/>
                </a:solidFill>
              </a:rPr>
              <a:t> стану ставка  </a:t>
            </a:r>
            <a:r>
              <a:rPr lang="ru-RU" sz="2000" dirty="0">
                <a:solidFill>
                  <a:schemeClr val="lt1"/>
                </a:solidFill>
              </a:rPr>
              <a:t> с</a:t>
            </a:r>
            <a:r>
              <a:rPr lang="ru-RU" sz="2000" dirty="0">
                <a:solidFill>
                  <a:schemeClr val="lt1"/>
                </a:solidFill>
              </a:rPr>
              <a:t>. </a:t>
            </a:r>
            <a:r>
              <a:rPr lang="ru-RU" sz="2000" dirty="0" err="1">
                <a:solidFill>
                  <a:schemeClr val="lt1"/>
                </a:solidFill>
              </a:rPr>
              <a:t>Довгеньке</a:t>
            </a:r>
            <a:r>
              <a:rPr lang="ru-RU" sz="2000" dirty="0">
                <a:solidFill>
                  <a:schemeClr val="lt1"/>
                </a:solidFill>
              </a:rPr>
              <a:t>, </a:t>
            </a:r>
            <a:r>
              <a:rPr lang="ru-RU" sz="2000" dirty="0" err="1">
                <a:solidFill>
                  <a:schemeClr val="lt1"/>
                </a:solidFill>
              </a:rPr>
              <a:t>ступінь</a:t>
            </a:r>
            <a:r>
              <a:rPr lang="ru-RU" sz="2000" dirty="0">
                <a:solidFill>
                  <a:schemeClr val="lt1"/>
                </a:solidFill>
              </a:rPr>
              <a:t> </a:t>
            </a:r>
            <a:r>
              <a:rPr lang="ru-RU" sz="2000" dirty="0" err="1">
                <a:solidFill>
                  <a:schemeClr val="lt1"/>
                </a:solidFill>
              </a:rPr>
              <a:t>його</a:t>
            </a:r>
            <a:r>
              <a:rPr lang="ru-RU" sz="2000" dirty="0">
                <a:solidFill>
                  <a:schemeClr val="lt1"/>
                </a:solidFill>
              </a:rPr>
              <a:t> </a:t>
            </a:r>
            <a:r>
              <a:rPr lang="ru-RU" sz="2000" dirty="0" err="1">
                <a:solidFill>
                  <a:schemeClr val="lt1"/>
                </a:solidFill>
              </a:rPr>
              <a:t>забруднення</a:t>
            </a:r>
            <a:r>
              <a:rPr lang="ru-RU" sz="2000" dirty="0">
                <a:solidFill>
                  <a:schemeClr val="lt1"/>
                </a:solidFill>
              </a:rPr>
              <a:t> методом </a:t>
            </a:r>
            <a:r>
              <a:rPr lang="ru-RU" sz="2000" dirty="0" err="1">
                <a:solidFill>
                  <a:schemeClr val="lt1"/>
                </a:solidFill>
              </a:rPr>
              <a:t>біоіндикації</a:t>
            </a:r>
            <a:r>
              <a:rPr lang="ru-RU" sz="2000" dirty="0">
                <a:solidFill>
                  <a:schemeClr val="lt1"/>
                </a:solidFill>
              </a:rPr>
              <a:t>.</a:t>
            </a:r>
          </a:p>
          <a:p>
            <a:pPr marL="357188" indent="814388" algn="ctr">
              <a:lnSpc>
                <a:spcPct val="150000"/>
              </a:lnSpc>
              <a:buFont typeface="Wingdings 2"/>
              <a:buNone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57093" y="2072784"/>
            <a:ext cx="4090971" cy="528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uk-UA" sz="2000" b="1" dirty="0" smtClean="0"/>
              <a:t>ЗАВДАННЯ </a:t>
            </a:r>
            <a:r>
              <a:rPr lang="uk-UA" sz="2000" b="1" dirty="0" smtClean="0"/>
              <a:t> ДОСЛІДЖЕННЯ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99592" y="491466"/>
            <a:ext cx="1656184" cy="528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uk-UA" sz="2000" b="1" dirty="0" smtClean="0"/>
              <a:t>МЕТА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2407816" cy="1798338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7576108" y="6347568"/>
            <a:ext cx="1440160" cy="423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uk-UA" sz="800" dirty="0"/>
              <a:t>Ф</a:t>
            </a:r>
            <a:r>
              <a:rPr lang="uk-UA" sz="800" dirty="0" smtClean="0"/>
              <a:t>ото прикладу водяного млину. Світлина </a:t>
            </a:r>
            <a:r>
              <a:rPr lang="uk-UA" sz="800" dirty="0"/>
              <a:t>Никанора </a:t>
            </a:r>
            <a:r>
              <a:rPr lang="uk-UA" sz="800" dirty="0" err="1"/>
              <a:t>Онацького</a:t>
            </a:r>
            <a:r>
              <a:rPr lang="uk-UA" sz="800" dirty="0"/>
              <a:t>, 1910 рік, </a:t>
            </a:r>
            <a:r>
              <a:rPr lang="en-AU" sz="800" dirty="0"/>
              <a:t>Ukraine </a:t>
            </a:r>
            <a:endParaRPr lang="uk-UA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7504" y="4797151"/>
            <a:ext cx="6120680" cy="1973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252000" algn="just">
              <a:lnSpc>
                <a:spcPct val="120000"/>
              </a:lnSpc>
              <a:buNone/>
            </a:pPr>
            <a:r>
              <a:rPr lang="uk-UA" sz="1200" dirty="0"/>
              <a:t>У минулому ставок був джерелом води, що обертала млин і приводила в дію паровий молот. Деякі ставки утворюються в результаті заповнення водою </a:t>
            </a:r>
            <a:r>
              <a:rPr lang="uk-UA" sz="1200" dirty="0" err="1"/>
              <a:t>улоговин</a:t>
            </a:r>
            <a:r>
              <a:rPr lang="uk-UA" sz="1200" dirty="0"/>
              <a:t>, що залишилися в місцях добування глини, піску, гравію. Ставки зазвичай влаштовують у тих місцях, де є джерела води: поблизу струмків і поверхневих ґрунтових вод. Так застійні водоймища постійно забезпечувалися свіжою водою, що компенсувала втрати через випаровування і витікання</a:t>
            </a:r>
            <a:r>
              <a:rPr lang="uk-UA" sz="1200" dirty="0"/>
              <a:t>. Дрібні </a:t>
            </a:r>
            <a:r>
              <a:rPr lang="uk-UA" sz="1200" dirty="0"/>
              <a:t>ставки людина викопувала сама, більші утворилися в результаті розливання берегів. У ставку водні рослини займають зазвичай все мулисте дно, оскільки вода всюди добре профільтровується і влітку в ній мало </a:t>
            </a:r>
            <a:r>
              <a:rPr lang="uk-UA" sz="1200" dirty="0"/>
              <a:t>кисню</a:t>
            </a:r>
            <a:r>
              <a:rPr lang="uk-UA" sz="1200" dirty="0"/>
              <a:t>.</a:t>
            </a:r>
          </a:p>
        </p:txBody>
      </p:sp>
      <p:pic>
        <p:nvPicPr>
          <p:cNvPr id="10" name="Содержимое 8" descr="IMG_20181009_171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968" y="2687921"/>
            <a:ext cx="2788392" cy="203767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307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5257"/>
            <a:ext cx="6120680" cy="130290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82296" indent="252000" algn="just">
              <a:buNone/>
            </a:pPr>
            <a:r>
              <a:rPr lang="ru-RU" sz="1600" dirty="0" err="1" smtClean="0"/>
              <a:t>Згідно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Водним</a:t>
            </a:r>
            <a:r>
              <a:rPr lang="ru-RU" sz="1600" dirty="0"/>
              <a:t> кодексом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якість</a:t>
            </a:r>
            <a:r>
              <a:rPr lang="ru-RU" sz="1600" dirty="0"/>
              <a:t> води є характеристикою складу та властивостей води, яке </a:t>
            </a:r>
            <a:r>
              <a:rPr lang="ru-RU" sz="1600" dirty="0" err="1"/>
              <a:t>визначає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придатність</a:t>
            </a:r>
            <a:r>
              <a:rPr lang="ru-RU" sz="1600" dirty="0"/>
              <a:t> для конкретного виду </a:t>
            </a:r>
            <a:r>
              <a:rPr lang="uk-UA" sz="1600" dirty="0"/>
              <a:t>водокористування</a:t>
            </a:r>
            <a:r>
              <a:rPr lang="ru-RU" sz="1600" dirty="0"/>
              <a:t>. </a:t>
            </a:r>
            <a:r>
              <a:rPr lang="ru-RU" sz="1600" dirty="0" err="1"/>
              <a:t>Показники</a:t>
            </a:r>
            <a:r>
              <a:rPr lang="ru-RU" sz="1600" dirty="0"/>
              <a:t> </a:t>
            </a:r>
            <a:r>
              <a:rPr lang="ru-RU" sz="1600" dirty="0" err="1"/>
              <a:t>якості</a:t>
            </a:r>
            <a:r>
              <a:rPr lang="ru-RU" sz="1600" dirty="0"/>
              <a:t> води </a:t>
            </a:r>
            <a:r>
              <a:rPr lang="ru-RU" sz="1600" dirty="0" err="1"/>
              <a:t>поділяються</a:t>
            </a:r>
            <a:r>
              <a:rPr lang="ru-RU" sz="1600" dirty="0"/>
              <a:t> на: </a:t>
            </a:r>
            <a:r>
              <a:rPr lang="ru-RU" sz="1600" dirty="0" err="1"/>
              <a:t>фізичні</a:t>
            </a:r>
            <a:r>
              <a:rPr lang="ru-RU" sz="1600" dirty="0"/>
              <a:t>, </a:t>
            </a:r>
            <a:r>
              <a:rPr lang="ru-RU" sz="1600" dirty="0" err="1"/>
              <a:t>бактеріологічні</a:t>
            </a:r>
            <a:r>
              <a:rPr lang="ru-RU" sz="1600" dirty="0"/>
              <a:t>, </a:t>
            </a:r>
            <a:r>
              <a:rPr lang="ru-RU" sz="1600" dirty="0" err="1"/>
              <a:t>гідробіологічні</a:t>
            </a:r>
            <a:r>
              <a:rPr lang="ru-RU" sz="1600" dirty="0"/>
              <a:t> та </a:t>
            </a:r>
            <a:r>
              <a:rPr lang="ru-RU" sz="1600" dirty="0" err="1"/>
              <a:t>хімічні</a:t>
            </a:r>
            <a:r>
              <a:rPr lang="ru-RU" sz="1600" dirty="0"/>
              <a:t>. </a:t>
            </a:r>
            <a:endParaRPr lang="uk-UA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80212" y="304210"/>
            <a:ext cx="2304256" cy="5285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uk-UA" sz="2000" b="1" dirty="0" smtClean="0"/>
              <a:t>ЯКІСТЬ ВОДИ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78398"/>
              </p:ext>
            </p:extLst>
          </p:nvPr>
        </p:nvGraphicFramePr>
        <p:xfrm>
          <a:off x="217240" y="2276873"/>
          <a:ext cx="5630028" cy="321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6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6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 показника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 показників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Показники ставка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Хімічне споживання кисню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 мг/л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9.8 мг/л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Окисність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Приблизно 8.0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Жорсткість води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моль/дм</a:t>
                      </a:r>
                      <a:r>
                        <a:rPr lang="uk-UA" sz="14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10.0 моль/дм</a:t>
                      </a:r>
                      <a:r>
                        <a:rPr lang="uk-UA" sz="14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Вміст заліза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 мг/дм</a:t>
                      </a:r>
                      <a:r>
                        <a:rPr lang="uk-UA" sz="1400" baseline="300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0.03 мг/дм</a:t>
                      </a:r>
                      <a:r>
                        <a:rPr lang="uk-UA" sz="1400" baseline="300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Вміст нітратів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Приблизно 50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18.6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Лужність води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6.5 моль/дм</a:t>
                      </a:r>
                      <a:r>
                        <a:rPr lang="uk-UA" sz="1400" baseline="300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7.0 моль/дм</a:t>
                      </a:r>
                      <a:r>
                        <a:rPr lang="uk-UA" sz="1400" baseline="300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ХСК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 1 до 60 мг/л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00370" algn="l"/>
                          <a:tab pos="6492240" algn="l"/>
                        </a:tabLs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18.9 мг/л</a:t>
                      </a:r>
                      <a:endParaRPr lang="uk-U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Рисунок 5" descr="IMG_20181101_091313.jpg"/>
          <p:cNvPicPr>
            <a:picLocks noChangeAspect="1"/>
          </p:cNvPicPr>
          <p:nvPr/>
        </p:nvPicPr>
        <p:blipFill rotWithShape="1">
          <a:blip r:embed="rId2" cstate="print"/>
          <a:srcRect b="16632"/>
          <a:stretch/>
        </p:blipFill>
        <p:spPr>
          <a:xfrm>
            <a:off x="6012161" y="3294908"/>
            <a:ext cx="2923712" cy="2200376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61419" y="1712276"/>
            <a:ext cx="46812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Основні показники води із відібраних проб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0212" y="954816"/>
            <a:ext cx="2455661" cy="2253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200" dirty="0"/>
              <a:t>При дослідженні брались такі аспекти – сезонний: весна, літо, осінь. Досліджувались різні біотопи ставка: ділянки з замуленим дном, зарослі з вищою рослинністю. Угрупування </a:t>
            </a:r>
            <a:r>
              <a:rPr lang="uk-UA" sz="1200" dirty="0" err="1"/>
              <a:t>макробезхребетних</a:t>
            </a:r>
            <a:r>
              <a:rPr lang="uk-UA" sz="1200" dirty="0"/>
              <a:t>  досліджувались влітку, </a:t>
            </a:r>
            <a:r>
              <a:rPr lang="uk-UA" sz="1200" dirty="0" err="1"/>
              <a:t>макрофіти</a:t>
            </a:r>
            <a:r>
              <a:rPr lang="uk-UA" sz="1200" dirty="0"/>
              <a:t> навесні та влітку. Проведено фізико- хімічний  аналіз якості води.</a:t>
            </a:r>
            <a:r>
              <a:rPr lang="uk-UA" sz="1200" b="1" dirty="0"/>
              <a:t> </a:t>
            </a:r>
            <a:endParaRPr lang="uk-UA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726091"/>
            <a:ext cx="7748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00" algn="just"/>
            <a:r>
              <a:rPr lang="uk-UA" sz="1400" b="1" dirty="0" smtClean="0">
                <a:solidFill>
                  <a:schemeClr val="tx1"/>
                </a:solidFill>
              </a:rPr>
              <a:t>Виявлено, що вода в ставку тверда.  Вміст кисню, становить 9.8 мг/</a:t>
            </a:r>
            <a:r>
              <a:rPr lang="uk-UA" sz="1400" b="1" dirty="0" err="1" smtClean="0">
                <a:solidFill>
                  <a:schemeClr val="tx1"/>
                </a:solidFill>
              </a:rPr>
              <a:t>дм</a:t>
            </a:r>
            <a:r>
              <a:rPr lang="uk-UA" sz="1400" b="1" dirty="0" smtClean="0">
                <a:solidFill>
                  <a:schemeClr val="tx1"/>
                </a:solidFill>
              </a:rPr>
              <a:t>, риба може жити. Вміст заліза 0.03 мг/дм</a:t>
            </a:r>
            <a:r>
              <a:rPr lang="uk-UA" sz="1400" b="1" baseline="30000" dirty="0" smtClean="0">
                <a:solidFill>
                  <a:schemeClr val="tx1"/>
                </a:solidFill>
              </a:rPr>
              <a:t>3</a:t>
            </a:r>
            <a:r>
              <a:rPr lang="uk-UA" sz="1400" b="1" dirty="0" smtClean="0">
                <a:solidFill>
                  <a:schemeClr val="tx1"/>
                </a:solidFill>
              </a:rPr>
              <a:t>, що свідчить про не забрудненість води.   </a:t>
            </a:r>
            <a:r>
              <a:rPr lang="uk-UA" sz="1400" b="1" dirty="0">
                <a:solidFill>
                  <a:schemeClr val="tx1"/>
                </a:solidFill>
              </a:rPr>
              <a:t>Важливою характеристикою є наявність нітратів, вони в ставку не перевищують норму</a:t>
            </a:r>
          </a:p>
        </p:txBody>
      </p:sp>
    </p:spTree>
    <p:extLst>
      <p:ext uri="{BB962C8B-B14F-4D97-AF65-F5344CB8AC3E}">
        <p14:creationId xmlns:p14="http://schemas.microsoft.com/office/powerpoint/2010/main" val="34780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4653136"/>
            <a:ext cx="2102065" cy="20608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58883"/>
            <a:ext cx="2229080" cy="20608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94511" y="6309320"/>
            <a:ext cx="167206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200" b="1" dirty="0"/>
              <a:t>Жабурник ставковий </a:t>
            </a:r>
            <a:endParaRPr lang="uk-UA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700" y="6309929"/>
            <a:ext cx="1497772" cy="2763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200" b="1" dirty="0"/>
              <a:t>Елодея канадська             </a:t>
            </a:r>
          </a:p>
        </p:txBody>
      </p:sp>
      <p:pic>
        <p:nvPicPr>
          <p:cNvPr id="6" name="Содержимое 3" descr="осока гост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7089" y="4653136"/>
            <a:ext cx="1663140" cy="20608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620653" y="6309319"/>
            <a:ext cx="111601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2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Осока гостра </a:t>
            </a:r>
          </a:p>
        </p:txBody>
      </p:sp>
      <p:pic>
        <p:nvPicPr>
          <p:cNvPr id="8" name="Рисунок 7" descr="кушир занурен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3793" y="4605027"/>
            <a:ext cx="1740354" cy="21270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428446" y="6309319"/>
            <a:ext cx="140570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2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Кушир занурений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4511" y="836712"/>
            <a:ext cx="8496946" cy="3385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самоочищення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 err="1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забрудненой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 err="1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прибережно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водні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400" kern="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uk-UA" b="1" kern="50" dirty="0" smtClean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uk-UA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kern="50" dirty="0" smtClean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прибережні</a:t>
            </a:r>
            <a:r>
              <a:rPr lang="uk-UA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очерет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осока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гостра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сусак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зонтичний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коренів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uk-UA" sz="1400" kern="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uk-UA" b="1" kern="50" dirty="0" smtClean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група </a:t>
            </a:r>
            <a:r>
              <a:rPr lang="uk-UA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kern="50" dirty="0" smtClean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плаваючі</a:t>
            </a:r>
            <a:r>
              <a:rPr lang="uk-UA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ряска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глечики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жовті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сальвінія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жабурник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400" kern="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en-US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 </a:t>
            </a:r>
            <a:r>
              <a:rPr lang="ru-RU" b="1" kern="50" dirty="0" err="1" smtClean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b="1" kern="50" dirty="0" smtClean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kern="50" dirty="0" err="1" smtClean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50" dirty="0" err="1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понурені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50" dirty="0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kern="50" dirty="0" err="1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рдести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kern="50" dirty="0" err="1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кушир</a:t>
            </a: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50" dirty="0" err="1">
                <a:latin typeface="Liberation Serif"/>
                <a:ea typeface="Times New Roman" panose="02020603050405020304" pitchFamily="18" charset="0"/>
                <a:cs typeface="Times New Roman" panose="02020603050405020304" pitchFamily="18" charset="0"/>
              </a:rPr>
              <a:t>занурений</a:t>
            </a:r>
            <a:r>
              <a:rPr lang="uk-UA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4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20461" y="186259"/>
            <a:ext cx="4689768" cy="439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2400" b="1" smtClean="0">
                <a:effectLst/>
              </a:rPr>
              <a:t>ІНДИКАТОРНІ ГРУПИ МАКРОФІТІВ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40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692" y="2120573"/>
            <a:ext cx="4689768" cy="4391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effectLst/>
              </a:rPr>
              <a:t>ІНДИКАТОРНІ ГРУПИ МАКРОФІТІВ</a:t>
            </a:r>
            <a:endParaRPr lang="ru-RU" sz="2400" b="1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576551"/>
              </p:ext>
            </p:extLst>
          </p:nvPr>
        </p:nvGraphicFramePr>
        <p:xfrm>
          <a:off x="107506" y="2619748"/>
          <a:ext cx="8867504" cy="42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2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9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91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91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3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75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570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Індикаторні групи </a:t>
                      </a:r>
                      <a:r>
                        <a:rPr lang="uk-UA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макрофітів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рік </a:t>
                      </a:r>
                    </a:p>
                    <a:p>
                      <a:r>
                        <a:rPr kumimoji="0" lang="uk-UA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 наявних видів рослин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рік  </a:t>
                      </a:r>
                    </a:p>
                    <a:p>
                      <a:r>
                        <a:rPr kumimoji="0" lang="uk-UA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 наявних видів рослин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08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/>
                        <a:t>    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/>
                        <a:t>1-6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/>
                        <a:t>1-15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/>
                        <a:t>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/>
                        <a:t>    </a:t>
                      </a:r>
                      <a:r>
                        <a:rPr lang="uk-UA" sz="1800" dirty="0"/>
                        <a:t>1-6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/>
                        <a:t>1-15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3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/>
                        <a:t>I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Глечики жовті, елодея канадська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/>
                        <a:t>  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 smtClean="0">
                          <a:highlight>
                            <a:srgbClr val="00FF00"/>
                          </a:highlight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highlight>
                            <a:srgbClr val="00FF00"/>
                          </a:highlight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/>
                        <a:t>  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highlight>
                            <a:srgbClr val="00FF00"/>
                          </a:highlight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highlight>
                            <a:srgbClr val="00FF00"/>
                          </a:highlight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en-US" sz="1200"/>
                        <a:t>II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широколистих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рдесників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рдесників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плаваючими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листками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/>
                        <a:t>  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>
                          <a:highlight>
                            <a:srgbClr val="00FF00"/>
                          </a:highlight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 dirty="0"/>
                        <a:t>  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highlight>
                            <a:srgbClr val="00FF00"/>
                          </a:highlight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37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endParaRPr lang="en-US" sz="120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en-US" sz="1200"/>
                        <a:t>III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яска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триборозенчаста</a:t>
                      </a:r>
                      <a:r>
                        <a:rPr kumimoji="0" lang="uk-UA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та сальвінія; 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жабурник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звичайний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/>
                        <a:t>  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/>
                        <a:t>  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en-US" sz="1200"/>
                        <a:t>IV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р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десни</a:t>
                      </a:r>
                      <a:r>
                        <a:rPr kumimoji="0" lang="uk-UA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ків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гребінчастих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uk-UA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рдесників блискучих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/>
                        <a:t>  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/>
                        <a:t>  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en-US" sz="1200"/>
                        <a:t>V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Кушир занурений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/>
                        <a:t>  </a:t>
                      </a:r>
                      <a:r>
                        <a:rPr lang="en-US" sz="1800"/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ru-RU" sz="1800"/>
                        <a:t>  </a:t>
                      </a:r>
                      <a:r>
                        <a:rPr lang="en-US" sz="1800"/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8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en-US" sz="1200" dirty="0"/>
                        <a:t>VI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Харові водорості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/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>
                          <a:highlight>
                            <a:srgbClr val="00FFFF"/>
                          </a:highlight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>
                          <a:highlight>
                            <a:srgbClr val="00FFFF"/>
                          </a:highlight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/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>
                          <a:highlight>
                            <a:srgbClr val="00FFFF"/>
                          </a:highlight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750"/>
                        </a:spcAft>
                      </a:pPr>
                      <a:r>
                        <a:rPr lang="uk-UA" sz="1800" dirty="0">
                          <a:highlight>
                            <a:srgbClr val="00FFFF"/>
                          </a:highlight>
                        </a:rPr>
                        <a:t>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0" y="108248"/>
            <a:ext cx="1477983" cy="17671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505" y="188640"/>
            <a:ext cx="144016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200" b="1" dirty="0"/>
              <a:t>Очерет звичайний</a:t>
            </a:r>
            <a:endParaRPr lang="uk-UA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8248"/>
            <a:ext cx="1584176" cy="17571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899748" y="199673"/>
            <a:ext cx="947888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200" b="1" dirty="0"/>
              <a:t>Ряска мала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83" y="108247"/>
            <a:ext cx="1686941" cy="17671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643852" y="199673"/>
            <a:ext cx="153240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200" b="1" dirty="0"/>
              <a:t>Рдесник блискучий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65" y="168444"/>
            <a:ext cx="1663650" cy="16969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54255" y="211888"/>
            <a:ext cx="1144865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200" b="1" dirty="0"/>
              <a:t>Глечики жовті</a:t>
            </a: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4" b="10175"/>
          <a:stretch/>
        </p:blipFill>
        <p:spPr>
          <a:xfrm>
            <a:off x="7427857" y="108247"/>
            <a:ext cx="1457066" cy="17571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302949" y="199673"/>
            <a:ext cx="167206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200" b="1" dirty="0"/>
              <a:t>Жабурник ставковий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0449"/>
            <a:ext cx="4913626" cy="6529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err="1" smtClean="0">
                <a:effectLst/>
              </a:rPr>
              <a:t>Макрозообентос</a:t>
            </a:r>
            <a:r>
              <a:rPr lang="uk-UA" sz="2800" b="1" dirty="0" smtClean="0">
                <a:effectLst/>
              </a:rPr>
              <a:t> ставка</a:t>
            </a:r>
            <a:endParaRPr lang="uk-UA" sz="2800" b="1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3" y="4237533"/>
            <a:ext cx="2767957" cy="22926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22" y="4237532"/>
            <a:ext cx="2501074" cy="22926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4515" y="4308431"/>
            <a:ext cx="24193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Плавунець широкий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1349" y="4296819"/>
            <a:ext cx="1981849" cy="417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П'явка слимакова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26" y="4212445"/>
            <a:ext cx="2633794" cy="23177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266828" y="4296819"/>
            <a:ext cx="24670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Котушка облямована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3" y="1628800"/>
            <a:ext cx="2723211" cy="23042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40618" y="1634119"/>
            <a:ext cx="20871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/>
              <a:t>Кровосисні комарі</a:t>
            </a:r>
            <a:endParaRPr lang="uk-UA" dirty="0"/>
          </a:p>
        </p:txBody>
      </p: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60" y="1601281"/>
            <a:ext cx="2694495" cy="23317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327236" y="1634119"/>
            <a:ext cx="24895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/>
              <a:t>Трубочник звичайний 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26" y="1628800"/>
            <a:ext cx="2611490" cy="23042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325651" y="1634119"/>
            <a:ext cx="23964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/>
              <a:t>Ставковик звичайний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88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50669"/>
            <a:ext cx="5904656" cy="11782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Таким чином, підвищення </a:t>
            </a:r>
            <a:r>
              <a:rPr lang="uk-UA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індекса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Майера</a:t>
            </a:r>
            <a:r>
              <a:rPr lang="uk-UA" sz="1800" dirty="0" smtClean="0">
                <a:effectLst/>
                <a:latin typeface="Times New Roman" pitchFamily="18" charset="0"/>
                <a:cs typeface="Times New Roman" pitchFamily="18" charset="0"/>
              </a:rPr>
              <a:t> з 17 в 2017 до 19 в 2018 свідчить про самоочищення водойми і покращення її екологічного стану.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23360" cy="2415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Оцінювання мешканців водойми за 2017 рік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620688"/>
            <a:ext cx="4176464" cy="25395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Оцінювання мешканців водойми за 2018 рік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45958858"/>
              </p:ext>
            </p:extLst>
          </p:nvPr>
        </p:nvGraphicFramePr>
        <p:xfrm>
          <a:off x="467544" y="968358"/>
          <a:ext cx="4022724" cy="289268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40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3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8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107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uk-UA" sz="1400" kern="1200" dirty="0" smtClean="0"/>
                        <a:t>Мешканці чистих вод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Організми середнього ступеня чутливості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Мешканці забруднених вод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Двостулкові молюски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Річковий рак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Малощетинкові черви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Личинки </a:t>
                      </a:r>
                      <a:r>
                        <a:rPr lang="uk-UA" sz="1400" dirty="0" err="1"/>
                        <a:t>вислокрильців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Личинки бабок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</a:t>
                      </a:r>
                      <a:r>
                        <a:rPr lang="en-US" sz="1400" dirty="0"/>
                        <a:t>’</a:t>
                      </a:r>
                      <a:r>
                        <a:rPr lang="en-US" sz="1400" dirty="0" err="1"/>
                        <a:t>явки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Личинки веснянок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Молюски-ставковики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0298571"/>
              </p:ext>
            </p:extLst>
          </p:nvPr>
        </p:nvGraphicFramePr>
        <p:xfrm>
          <a:off x="4716016" y="980728"/>
          <a:ext cx="4176464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0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6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1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Мешканці чистих вод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Організми середнього ступеня чутливості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Мешканці забруднених вод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Двостулкові молюски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Річковий рак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Личинки комарів-дзвінців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Личинки вислокрильців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Личинки бабок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явки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Личинки веснянок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Молюски-котушки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Молюски-ставковики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Малощетинкові черви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4511" y="4071082"/>
            <a:ext cx="4127489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групи видів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екологічної групи 3х3=9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групи видів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екологічної групи 2х2=4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групи видів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екологічної групи 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1х3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Індекс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Майера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(3х3)+(2х2)+(3х1)=17 знаходиться в інтервалі 16-21, вода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 відносно чиста.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16016" y="4065580"/>
            <a:ext cx="4176464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00688" algn="l"/>
                <a:tab pos="64928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групи видів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екологічної групи 3х3=9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00688" algn="l"/>
                <a:tab pos="64928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групи видів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екологічної групи 3х2=6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00688" algn="l"/>
                <a:tab pos="64928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групи видів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екологічної групи 4х1=4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00688" algn="l"/>
                <a:tab pos="649287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Індекс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Майера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відповідає: 9+6+4=19 воді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класу, вода в ставку відносно чиста.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11682" y="117716"/>
            <a:ext cx="4913626" cy="3952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none" baseline="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sz="2000" dirty="0" smtClean="0">
                <a:effectLst/>
              </a:rPr>
              <a:t>МАКРОЗООБЕНТОС СТАВКА</a:t>
            </a:r>
            <a:endParaRPr lang="uk-UA" sz="20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1" y="5421189"/>
            <a:ext cx="2304256" cy="133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849" y="5450668"/>
            <a:ext cx="2015030" cy="224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Ставковик звичайний 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776" y="1412776"/>
            <a:ext cx="8604448" cy="5303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271463" algn="just"/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Для визначення чистоти води ставка можна використовувати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біоіндикатори-бехребетні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тварини і рослини. На процеси самоочищення вказує наявність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індикаторів-макрофітів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рослин і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макробезхребетних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тварин; </a:t>
            </a: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57188" indent="271463" algn="just"/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 Інтенсивність самоочищення ставка визначається за індексом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Майера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МІ. Він показує, що у ставку є рослини індикатори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макрофіти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 жабурник звичайний або ставковий, ряска мала, рдесник блискучий, кушир занурений, глечики жовті, елодея канадська, харові водорості. А також індикатори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макробезхребетні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 трубочник звичайний, котушка облямована, ставковик звичайний, плавунець широкий, кровосисні комарі, п'явка слимакова; </a:t>
            </a: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57188" indent="271463" algn="just"/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3. Якість води в ставку за 2017–2018 роки покращилась; </a:t>
            </a: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57188" indent="271463" algn="just"/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4. За результатами індексу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Майера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макрофітів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рослин,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макробезхребетних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тварин) вода в ставку відносно чиста; </a:t>
            </a: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57188" indent="271463" algn="just"/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5. На процес самоочищення ставка вказує наявність </a:t>
            </a:r>
            <a:r>
              <a:rPr lang="uk-UA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макрофітів</a:t>
            </a:r>
            <a:r>
              <a:rPr lang="uk-UA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і безхребетних тварин.</a:t>
            </a:r>
            <a:endParaRPr lang="ru-RU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57188" indent="271463"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1284" y="116632"/>
            <a:ext cx="2182484" cy="652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2800" b="1" dirty="0" smtClean="0">
                <a:effectLst/>
              </a:rPr>
              <a:t>ВИСНОВКИ</a:t>
            </a:r>
            <a:endParaRPr lang="uk-UA" sz="2800" b="1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85" y="113271"/>
            <a:ext cx="2020129" cy="11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75" y="84682"/>
            <a:ext cx="2075383" cy="122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271"/>
            <a:ext cx="1678721" cy="11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836</TotalTime>
  <Words>1188</Words>
  <Application>Microsoft Office PowerPoint</Application>
  <PresentationFormat>Экран (4:3)</PresentationFormat>
  <Paragraphs>200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Liberation Serif</vt:lpstr>
      <vt:lpstr>Times New Roman</vt:lpstr>
      <vt:lpstr>Verdana</vt:lpstr>
      <vt:lpstr>Wingdings 2</vt:lpstr>
      <vt:lpstr>Солнцестояние</vt:lpstr>
      <vt:lpstr>МІНІСТЕРСТВО ОСВІТИ І НАУКИ УКРАЇНИ  ДЕРАРТАМЕНТ НАУКИ І ОСВІТИ ХАРКІВСЬКОЇ ОБЛАСНОЇ ДЕРЖАВНОЇ АДМІНІСТРАЦІЇ ХАРКІВСЬКЕ ТЕРИТОРІАЛЬНЕ ВІДДІЛЕННЯ МАН УКРАЇНИ   БІОІНДИКАЦІЯ ЕКОЛОГІЧНОГО СТАНУ СТАВКА СЕЛА ДОВГЕНЬКЕ ІЗЮМСЬКОГО РАЙОНУ ХАРКІВСЬКОЇ ОБЛАСТІ</vt:lpstr>
      <vt:lpstr>Презентация PowerPoint</vt:lpstr>
      <vt:lpstr>Презентация PowerPoint</vt:lpstr>
      <vt:lpstr>Презентация PowerPoint</vt:lpstr>
      <vt:lpstr>Елодея канадська             </vt:lpstr>
      <vt:lpstr>ІНДИКАТОРНІ ГРУПИ МАКРОФІТІВ</vt:lpstr>
      <vt:lpstr>Макрозообентос ставка</vt:lpstr>
      <vt:lpstr>Таким чином, підвищення індекса Майера з 17 в 2017 до 19 в 2018 свідчить про самоочищення водойми і покращення її екологічного стану.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 Лысенко</dc:creator>
  <cp:lastModifiedBy>Биология</cp:lastModifiedBy>
  <cp:revision>79</cp:revision>
  <dcterms:created xsi:type="dcterms:W3CDTF">2018-11-25T07:21:44Z</dcterms:created>
  <dcterms:modified xsi:type="dcterms:W3CDTF">2019-04-17T12:56:51Z</dcterms:modified>
</cp:coreProperties>
</file>