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7" r:id="rId12"/>
    <p:sldId id="268" r:id="rId13"/>
    <p:sldId id="265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919"/>
    <a:srgbClr val="FF66FF"/>
    <a:srgbClr val="CC00CC"/>
    <a:srgbClr val="FFFF00"/>
    <a:srgbClr val="06A20A"/>
    <a:srgbClr val="1F01B3"/>
    <a:srgbClr val="3204C4"/>
    <a:srgbClr val="66FF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snapVertSplitter="1" vertBarState="minimized" horzBarState="maximized">
    <p:restoredLeft sz="15969" autoAdjust="0"/>
    <p:restoredTop sz="94660"/>
  </p:normalViewPr>
  <p:slideViewPr>
    <p:cSldViewPr>
      <p:cViewPr>
        <p:scale>
          <a:sx n="60" d="100"/>
          <a:sy n="60" d="100"/>
        </p:scale>
        <p:origin x="-1128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5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C0F4A11-AD48-431F-BBE3-FB758CA0F20F}" type="datetimeFigureOut">
              <a:rPr lang="ru-RU"/>
              <a:pPr>
                <a:defRPr/>
              </a:pPr>
              <a:t>13.04.2019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C5C3242-C6F3-4721-BF9C-A9042D0B19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3 класс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111111111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powerpointstyles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8"/>
          <p:cNvSpPr txBox="1">
            <a:spLocks noChangeArrowheads="1"/>
          </p:cNvSpPr>
          <p:nvPr userDrawn="1"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fr-FR" smtClean="0">
                <a:hlinkClick r:id="rId13"/>
              </a:rPr>
              <a:t>Free Powerpoint Templates</a:t>
            </a:r>
            <a:endParaRPr lang="fr-FR" smtClean="0"/>
          </a:p>
        </p:txBody>
      </p:sp>
      <p:pic>
        <p:nvPicPr>
          <p:cNvPr id="1027" name="Picture 27" descr="nb v rufghjfg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Text Box 8"/>
          <p:cNvSpPr txBox="1">
            <a:spLocks noChangeArrowheads="1"/>
          </p:cNvSpPr>
          <p:nvPr userDrawn="1"/>
        </p:nvSpPr>
        <p:spPr bwMode="auto">
          <a:xfrm>
            <a:off x="7962900" y="6375400"/>
            <a:ext cx="1073150" cy="366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fr-FR" b="1" smtClean="0">
                <a:solidFill>
                  <a:schemeClr val="bg1"/>
                </a:solidFill>
              </a:rPr>
              <a:t>Page </a:t>
            </a:r>
            <a:fld id="{16742C0F-BB72-4EF2-81B9-79309598E4B4}" type="slidenum">
              <a:rPr lang="fr-FR" b="1" smtClean="0">
                <a:solidFill>
                  <a:schemeClr val="bg1"/>
                </a:solidFill>
              </a:rPr>
              <a:pPr eaLnBrk="1" hangingPunct="1">
                <a:defRPr/>
              </a:pPr>
              <a:t>‹#›</a:t>
            </a:fld>
            <a:endParaRPr lang="fr-FR" b="1" smtClean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3"/>
          <p:cNvSpPr txBox="1">
            <a:spLocks noChangeArrowheads="1"/>
          </p:cNvSpPr>
          <p:nvPr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hlinkClick r:id="rId2"/>
              </a:rPr>
              <a:t>Free Powerpoint Templates</a:t>
            </a:r>
            <a:endParaRPr lang="fr-FR"/>
          </a:p>
        </p:txBody>
      </p:sp>
      <p:pic>
        <p:nvPicPr>
          <p:cNvPr id="2051" name="Picture 22" descr="bvcb dfbvcdf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143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ext Box 6"/>
          <p:cNvSpPr txBox="1">
            <a:spLocks noChangeArrowheads="1"/>
          </p:cNvSpPr>
          <p:nvPr/>
        </p:nvSpPr>
        <p:spPr bwMode="auto">
          <a:xfrm>
            <a:off x="63500" y="107950"/>
            <a:ext cx="8866188" cy="174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>
            <a:spAutoFit/>
          </a:bodyPr>
          <a:lstStyle/>
          <a:p>
            <a:pPr algn="ctr"/>
            <a:r>
              <a:rPr lang="uk-UA" sz="2800" b="1">
                <a:solidFill>
                  <a:srgbClr val="023CB1"/>
                </a:solidFill>
                <a:latin typeface="Calibri" pitchFamily="34" charset="0"/>
              </a:rPr>
              <a:t>    </a:t>
            </a:r>
            <a:r>
              <a:rPr lang="uk-UA" sz="2800" b="1">
                <a:solidFill>
                  <a:srgbClr val="FFC000"/>
                </a:solidFill>
                <a:latin typeface="Calibri" pitchFamily="34" charset="0"/>
              </a:rPr>
              <a:t>Комплексна  б</a:t>
            </a:r>
            <a:r>
              <a:rPr lang="uk-UA" sz="3000" b="1">
                <a:solidFill>
                  <a:srgbClr val="FFC000"/>
                </a:solidFill>
                <a:latin typeface="Calibri" pitchFamily="34" charset="0"/>
              </a:rPr>
              <a:t>іоіндикація.</a:t>
            </a:r>
          </a:p>
          <a:p>
            <a:pPr algn="ctr"/>
            <a:r>
              <a:rPr lang="uk-UA" sz="3000" b="1">
                <a:solidFill>
                  <a:srgbClr val="FFC000"/>
                </a:solidFill>
                <a:latin typeface="Calibri" pitchFamily="34" charset="0"/>
              </a:rPr>
              <a:t>Екологічна оцінка популяції            </a:t>
            </a:r>
          </a:p>
          <a:p>
            <a:r>
              <a:rPr lang="uk-UA" sz="3000" b="1">
                <a:solidFill>
                  <a:srgbClr val="FFC000"/>
                </a:solidFill>
                <a:latin typeface="Calibri" pitchFamily="34" charset="0"/>
              </a:rPr>
              <a:t>     сосни європейської на території лісового масиву</a:t>
            </a:r>
            <a:endParaRPr lang="fr-FR" sz="3000" b="1">
              <a:solidFill>
                <a:srgbClr val="FFC000"/>
              </a:solidFill>
              <a:latin typeface="Calibri" pitchFamily="34" charset="0"/>
            </a:endParaRPr>
          </a:p>
        </p:txBody>
      </p:sp>
      <p:sp>
        <p:nvSpPr>
          <p:cNvPr id="2053" name="Прямоугольник 1"/>
          <p:cNvSpPr>
            <a:spLocks noChangeArrowheads="1"/>
          </p:cNvSpPr>
          <p:nvPr/>
        </p:nvSpPr>
        <p:spPr bwMode="auto">
          <a:xfrm>
            <a:off x="63500" y="5073650"/>
            <a:ext cx="2936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000" b="1">
              <a:solidFill>
                <a:srgbClr val="FF1919"/>
              </a:solidFill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tabLst>
                <a:tab pos="4445000" algn="l"/>
              </a:tabLst>
            </a:pPr>
            <a:endParaRPr lang="uk-UA"/>
          </a:p>
        </p:txBody>
      </p:sp>
      <p:sp>
        <p:nvSpPr>
          <p:cNvPr id="2055" name="Прямоугольник 6"/>
          <p:cNvSpPr>
            <a:spLocks noChangeArrowheads="1"/>
          </p:cNvSpPr>
          <p:nvPr/>
        </p:nvSpPr>
        <p:spPr bwMode="auto">
          <a:xfrm>
            <a:off x="0" y="4572000"/>
            <a:ext cx="5429250" cy="21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tabLst>
                <a:tab pos="4445000" algn="l"/>
              </a:tabLst>
            </a:pPr>
            <a:r>
              <a:rPr lang="uk-UA">
                <a:solidFill>
                  <a:srgbClr val="FF1919"/>
                </a:solidFill>
                <a:cs typeface="Times New Roman" pitchFamily="18" charset="0"/>
              </a:rPr>
              <a:t>Роботу виконала слухач Сумського відділення МАН, учениця 7 класу </a:t>
            </a:r>
            <a:endParaRPr lang="ru-RU" sz="1400">
              <a:solidFill>
                <a:srgbClr val="FF1919"/>
              </a:solidFill>
            </a:endParaRPr>
          </a:p>
          <a:p>
            <a:pPr eaLnBrk="0" hangingPunct="0">
              <a:tabLst>
                <a:tab pos="4445000" algn="l"/>
              </a:tabLst>
            </a:pPr>
            <a:r>
              <a:rPr lang="uk-UA">
                <a:solidFill>
                  <a:srgbClr val="FF1919"/>
                </a:solidFill>
                <a:cs typeface="Times New Roman" pitchFamily="18" charset="0"/>
              </a:rPr>
              <a:t>Будильського навчально-виховного комплексу: загальноосвітня школа </a:t>
            </a:r>
            <a:endParaRPr lang="ru-RU" sz="1400">
              <a:solidFill>
                <a:srgbClr val="FF1919"/>
              </a:solidFill>
            </a:endParaRPr>
          </a:p>
          <a:p>
            <a:pPr eaLnBrk="0" hangingPunct="0">
              <a:tabLst>
                <a:tab pos="4445000" algn="l"/>
              </a:tabLst>
            </a:pPr>
            <a:r>
              <a:rPr lang="uk-UA">
                <a:solidFill>
                  <a:srgbClr val="FF1919"/>
                </a:solidFill>
                <a:cs typeface="Times New Roman" pitchFamily="18" charset="0"/>
              </a:rPr>
              <a:t>І-ІІІ ступенів – дошкільний навчальний заклад, Лебединського району</a:t>
            </a:r>
          </a:p>
          <a:p>
            <a:pPr eaLnBrk="0" hangingPunct="0">
              <a:tabLst>
                <a:tab pos="4445000" algn="l"/>
              </a:tabLst>
            </a:pPr>
            <a:r>
              <a:rPr lang="uk-UA">
                <a:solidFill>
                  <a:srgbClr val="FF1919"/>
                </a:solidFill>
                <a:cs typeface="Times New Roman" pitchFamily="18" charset="0"/>
              </a:rPr>
              <a:t>Деркач Вікторія  Анатоліївна</a:t>
            </a:r>
            <a:endParaRPr lang="uk-UA" sz="2400">
              <a:solidFill>
                <a:srgbClr val="FF191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115888"/>
            <a:ext cx="8435975" cy="6492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uk-UA" sz="2400" b="1" smtClean="0">
                <a:solidFill>
                  <a:srgbClr val="FFFF00"/>
                </a:solidFill>
              </a:rPr>
              <a:t>Практичні дослідження</a:t>
            </a:r>
            <a:endParaRPr lang="ru-RU" sz="2400" b="1" smtClean="0">
              <a:solidFill>
                <a:srgbClr val="FFFF00"/>
              </a:solidFill>
            </a:endParaRPr>
          </a:p>
        </p:txBody>
      </p:sp>
      <p:sp>
        <p:nvSpPr>
          <p:cNvPr id="10243" name="Объект 2"/>
          <p:cNvSpPr>
            <a:spLocks noGrp="1"/>
          </p:cNvSpPr>
          <p:nvPr>
            <p:ph sz="half" idx="1"/>
          </p:nvPr>
        </p:nvSpPr>
        <p:spPr bwMode="auto">
          <a:xfrm>
            <a:off x="179388" y="549275"/>
            <a:ext cx="8856662" cy="5576888"/>
          </a:xfrm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uk-UA" sz="2200" b="1" dirty="0" smtClean="0">
                <a:solidFill>
                  <a:srgbClr val="FF66FF"/>
                </a:solidFill>
              </a:rPr>
              <a:t>Актуальність:</a:t>
            </a:r>
            <a:r>
              <a:rPr lang="uk-UA" sz="2200" dirty="0" smtClean="0">
                <a:solidFill>
                  <a:schemeClr val="bg1"/>
                </a:solidFill>
              </a:rPr>
              <a:t>  глобальний характер впливу людини на біосферу, нерівномірне забруднення окремих регіонів, швидка діагностика різних видів забруднення.</a:t>
            </a:r>
          </a:p>
          <a:p>
            <a:pPr>
              <a:defRPr/>
            </a:pPr>
            <a:r>
              <a:rPr lang="uk-UA" sz="2200" b="1" dirty="0" smtClean="0">
                <a:solidFill>
                  <a:srgbClr val="FF66FF"/>
                </a:solidFill>
              </a:rPr>
              <a:t>Мета роботи:  </a:t>
            </a:r>
            <a:r>
              <a:rPr lang="uk-UA" sz="2200" dirty="0" smtClean="0">
                <a:solidFill>
                  <a:schemeClr val="bg1"/>
                </a:solidFill>
              </a:rPr>
              <a:t>екологічна оцінка популяції сосни європейської на території лісового масиву та виявлення  динаміки екологічних показників.</a:t>
            </a:r>
            <a:endParaRPr lang="ru-RU" sz="22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uk-UA" sz="2200" b="1" dirty="0" smtClean="0">
                <a:solidFill>
                  <a:srgbClr val="FF66FF"/>
                </a:solidFill>
              </a:rPr>
              <a:t>Завдання</a:t>
            </a:r>
            <a:r>
              <a:rPr lang="uk-UA" sz="2200" b="1" dirty="0" smtClean="0">
                <a:solidFill>
                  <a:srgbClr val="FF00FF"/>
                </a:solidFill>
              </a:rPr>
              <a:t>: </a:t>
            </a:r>
            <a:r>
              <a:rPr lang="uk-UA" sz="2200" dirty="0" smtClean="0">
                <a:solidFill>
                  <a:schemeClr val="bg1"/>
                </a:solidFill>
              </a:rPr>
              <a:t>апробація методик практичної </a:t>
            </a:r>
            <a:r>
              <a:rPr lang="uk-UA" sz="2200" dirty="0" err="1" smtClean="0">
                <a:solidFill>
                  <a:schemeClr val="bg1"/>
                </a:solidFill>
              </a:rPr>
              <a:t>фітоіндикації</a:t>
            </a:r>
            <a:r>
              <a:rPr lang="uk-UA" sz="2200" dirty="0" smtClean="0">
                <a:solidFill>
                  <a:schemeClr val="bg1"/>
                </a:solidFill>
              </a:rPr>
              <a:t>, виявлення механізмів адаптації сосни європейської до умов існування. </a:t>
            </a:r>
            <a:endParaRPr lang="ru-RU" sz="22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2200" b="1" dirty="0" smtClean="0">
                <a:solidFill>
                  <a:srgbClr val="FF66FF"/>
                </a:solidFill>
              </a:rPr>
              <a:t>Предмет</a:t>
            </a:r>
            <a:r>
              <a:rPr lang="ru-RU" sz="2200" dirty="0" smtClean="0">
                <a:solidFill>
                  <a:srgbClr val="FF66FF"/>
                </a:solidFill>
              </a:rPr>
              <a:t> </a:t>
            </a:r>
            <a:r>
              <a:rPr lang="ru-RU" sz="2200" b="1" dirty="0" err="1" smtClean="0">
                <a:solidFill>
                  <a:srgbClr val="FF66FF"/>
                </a:solidFill>
              </a:rPr>
              <a:t>дослідження</a:t>
            </a:r>
            <a:r>
              <a:rPr lang="ru-RU" sz="2200" b="1" dirty="0" smtClean="0">
                <a:solidFill>
                  <a:srgbClr val="FF66FF"/>
                </a:solidFill>
              </a:rPr>
              <a:t>:</a:t>
            </a:r>
            <a:r>
              <a:rPr lang="ru-RU" sz="2200" dirty="0" smtClean="0">
                <a:solidFill>
                  <a:srgbClr val="FF66FF"/>
                </a:solidFill>
              </a:rPr>
              <a:t>  </a:t>
            </a:r>
            <a:r>
              <a:rPr lang="ru-RU" sz="2200" dirty="0" err="1" smtClean="0">
                <a:solidFill>
                  <a:schemeClr val="bg1"/>
                </a:solidFill>
              </a:rPr>
              <a:t>статистичні</a:t>
            </a:r>
            <a:r>
              <a:rPr lang="ru-RU" sz="2200" dirty="0" smtClean="0">
                <a:solidFill>
                  <a:schemeClr val="bg1"/>
                </a:solidFill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</a:rPr>
              <a:t>методи</a:t>
            </a:r>
            <a:r>
              <a:rPr lang="ru-RU" sz="2200" dirty="0" smtClean="0">
                <a:solidFill>
                  <a:schemeClr val="bg1"/>
                </a:solidFill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</a:rPr>
              <a:t>біоіндикації</a:t>
            </a:r>
            <a:r>
              <a:rPr lang="ru-RU" sz="2200" dirty="0" smtClean="0">
                <a:solidFill>
                  <a:schemeClr val="bg1"/>
                </a:solidFill>
              </a:rPr>
              <a:t> при </a:t>
            </a:r>
            <a:r>
              <a:rPr lang="ru-RU" sz="2200" dirty="0" err="1" smtClean="0">
                <a:solidFill>
                  <a:schemeClr val="bg1"/>
                </a:solidFill>
              </a:rPr>
              <a:t>використанні</a:t>
            </a:r>
            <a:r>
              <a:rPr lang="ru-RU" sz="2200" dirty="0" smtClean="0">
                <a:solidFill>
                  <a:schemeClr val="bg1"/>
                </a:solidFill>
              </a:rPr>
              <a:t> </a:t>
            </a:r>
            <a:r>
              <a:rPr lang="uk-UA" sz="2200" dirty="0" smtClean="0">
                <a:solidFill>
                  <a:schemeClr val="bg1"/>
                </a:solidFill>
              </a:rPr>
              <a:t>рослин </a:t>
            </a:r>
            <a:r>
              <a:rPr lang="ru-RU" sz="2200" dirty="0" smtClean="0">
                <a:solidFill>
                  <a:schemeClr val="bg1"/>
                </a:solidFill>
              </a:rPr>
              <a:t>- </a:t>
            </a:r>
            <a:r>
              <a:rPr lang="ru-RU" sz="2200" dirty="0" err="1" smtClean="0">
                <a:solidFill>
                  <a:schemeClr val="bg1"/>
                </a:solidFill>
              </a:rPr>
              <a:t>індикаторів</a:t>
            </a:r>
            <a:r>
              <a:rPr lang="ru-RU" sz="2200" dirty="0" smtClean="0">
                <a:solidFill>
                  <a:schemeClr val="bg1"/>
                </a:solidFill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</a:rPr>
              <a:t>забруднення</a:t>
            </a:r>
            <a:r>
              <a:rPr lang="ru-RU" sz="2200" dirty="0" smtClean="0">
                <a:solidFill>
                  <a:schemeClr val="bg1"/>
                </a:solidFill>
              </a:rPr>
              <a:t>.</a:t>
            </a:r>
          </a:p>
          <a:p>
            <a:pPr>
              <a:defRPr/>
            </a:pPr>
            <a:r>
              <a:rPr lang="ru-RU" sz="2200" b="1" dirty="0" err="1" smtClean="0">
                <a:solidFill>
                  <a:srgbClr val="FF66FF"/>
                </a:solidFill>
              </a:rPr>
              <a:t>Об’єкт</a:t>
            </a:r>
            <a:r>
              <a:rPr lang="ru-RU" sz="2200" b="1" dirty="0" smtClean="0">
                <a:solidFill>
                  <a:srgbClr val="FF66FF"/>
                </a:solidFill>
              </a:rPr>
              <a:t> </a:t>
            </a:r>
            <a:r>
              <a:rPr lang="ru-RU" sz="2200" b="1" dirty="0" err="1" smtClean="0">
                <a:solidFill>
                  <a:srgbClr val="FF66FF"/>
                </a:solidFill>
              </a:rPr>
              <a:t>дослідження</a:t>
            </a:r>
            <a:r>
              <a:rPr lang="ru-RU" sz="2200" b="1" dirty="0" smtClean="0">
                <a:solidFill>
                  <a:srgbClr val="FF66FF"/>
                </a:solidFill>
              </a:rPr>
              <a:t>: </a:t>
            </a:r>
            <a:r>
              <a:rPr lang="uk-UA" sz="2200" b="1" dirty="0" smtClean="0">
                <a:solidFill>
                  <a:srgbClr val="FF66FF"/>
                </a:solidFill>
              </a:rPr>
              <a:t> </a:t>
            </a:r>
            <a:r>
              <a:rPr lang="uk-UA" sz="2200" dirty="0" smtClean="0">
                <a:solidFill>
                  <a:schemeClr val="bg1"/>
                </a:solidFill>
              </a:rPr>
              <a:t>сосна європейська </a:t>
            </a:r>
          </a:p>
          <a:p>
            <a:pPr marL="0" indent="0">
              <a:buFontTx/>
              <a:buNone/>
              <a:defRPr/>
            </a:pPr>
            <a:r>
              <a:rPr lang="uk-UA" sz="2200" dirty="0">
                <a:solidFill>
                  <a:schemeClr val="bg1"/>
                </a:solidFill>
              </a:rPr>
              <a:t> </a:t>
            </a:r>
            <a:r>
              <a:rPr lang="uk-UA" sz="2200" dirty="0" smtClean="0">
                <a:solidFill>
                  <a:schemeClr val="bg1"/>
                </a:solidFill>
              </a:rPr>
              <a:t>                       (</a:t>
            </a:r>
            <a:r>
              <a:rPr lang="en-US" sz="2200" dirty="0" err="1" smtClean="0">
                <a:solidFill>
                  <a:schemeClr val="bg1"/>
                </a:solidFill>
              </a:rPr>
              <a:t>Pinus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sylvestris</a:t>
            </a:r>
            <a:r>
              <a:rPr lang="en-US" sz="2200" dirty="0" smtClean="0">
                <a:solidFill>
                  <a:schemeClr val="bg1"/>
                </a:solidFill>
              </a:rPr>
              <a:t>)</a:t>
            </a:r>
            <a:endParaRPr lang="ru-RU" sz="2200" dirty="0" smtClean="0">
              <a:solidFill>
                <a:schemeClr val="bg1"/>
              </a:solidFill>
            </a:endParaRPr>
          </a:p>
          <a:p>
            <a:pPr>
              <a:defRPr/>
            </a:pPr>
            <a:endParaRPr lang="ru-RU" sz="2200" dirty="0" smtClean="0"/>
          </a:p>
        </p:txBody>
      </p:sp>
      <p:pic>
        <p:nvPicPr>
          <p:cNvPr id="3076" name="Picture 5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6875463" y="4398963"/>
            <a:ext cx="2095500" cy="1703387"/>
          </a:xfrm>
          <a:prstGeom prst="rect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3077" name="Picture 7" descr="G:\МИХ\SDC15769.JPG"/>
          <p:cNvPicPr>
            <a:picLocks noChangeAspect="1" noChangeArrowheads="1"/>
          </p:cNvPicPr>
          <p:nvPr/>
        </p:nvPicPr>
        <p:blipFill>
          <a:blip r:embed="rId3"/>
          <a:srcRect r="-6992" b="33334"/>
          <a:stretch>
            <a:fillRect/>
          </a:stretch>
        </p:blipFill>
        <p:spPr bwMode="auto">
          <a:xfrm>
            <a:off x="4140200" y="5373688"/>
            <a:ext cx="2789238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7"/>
          <p:cNvSpPr txBox="1">
            <a:spLocks noChangeArrowheads="1"/>
          </p:cNvSpPr>
          <p:nvPr/>
        </p:nvSpPr>
        <p:spPr bwMode="auto">
          <a:xfrm>
            <a:off x="2411413" y="331788"/>
            <a:ext cx="4076700" cy="584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3200" b="1">
                <a:solidFill>
                  <a:srgbClr val="FF0000"/>
                </a:solidFill>
                <a:latin typeface="Verdana" pitchFamily="34" charset="0"/>
              </a:rPr>
              <a:t>Біомоніторинг </a:t>
            </a:r>
            <a:endParaRPr lang="fr-FR" sz="3200">
              <a:solidFill>
                <a:srgbClr val="FF0000"/>
              </a:solidFill>
            </a:endParaRPr>
          </a:p>
        </p:txBody>
      </p:sp>
      <p:sp>
        <p:nvSpPr>
          <p:cNvPr id="4099" name="Text Box 8"/>
          <p:cNvSpPr txBox="1">
            <a:spLocks noChangeArrowheads="1"/>
          </p:cNvSpPr>
          <p:nvPr/>
        </p:nvSpPr>
        <p:spPr bwMode="auto">
          <a:xfrm>
            <a:off x="107950" y="915988"/>
            <a:ext cx="8758238" cy="523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/>
          <a:lstStyle/>
          <a:p>
            <a:pPr algn="just" eaLnBrk="0" hangingPunct="0">
              <a:buFontTx/>
              <a:buChar char="-"/>
            </a:pPr>
            <a:r>
              <a:rPr lang="ru-RU" sz="2400" b="1">
                <a:solidFill>
                  <a:schemeClr val="bg1"/>
                </a:solidFill>
              </a:rPr>
              <a:t> це оперативний моніторинг навколишнього середовища на основі спостережень за станом і поведінкою біологічних об’єктів (фітомоніторинг, зоомоніторинг).</a:t>
            </a:r>
            <a:endParaRPr lang="ru-RU" sz="2800" b="1">
              <a:solidFill>
                <a:srgbClr val="FFFF00"/>
              </a:solidFill>
            </a:endParaRPr>
          </a:p>
          <a:p>
            <a:pPr eaLnBrk="0" hangingPunct="0"/>
            <a:r>
              <a:rPr lang="uk-UA" sz="2800" b="1">
                <a:solidFill>
                  <a:srgbClr val="FFFF00"/>
                </a:solidFill>
              </a:rPr>
              <a:t>                   Переваги методу :</a:t>
            </a:r>
            <a:endParaRPr lang="ru-RU" sz="2800" b="1">
              <a:solidFill>
                <a:srgbClr val="FFFF00"/>
              </a:solidFill>
            </a:endParaRPr>
          </a:p>
          <a:p>
            <a:pPr eaLnBrk="0" hangingPunct="0"/>
            <a:r>
              <a:rPr lang="uk-UA" sz="2800" b="1">
                <a:solidFill>
                  <a:srgbClr val="FFFF00"/>
                </a:solidFill>
              </a:rPr>
              <a:t> - можливість </a:t>
            </a:r>
            <a:r>
              <a:rPr lang="ru-RU" sz="2800" b="1">
                <a:solidFill>
                  <a:srgbClr val="FFFF00"/>
                </a:solidFill>
              </a:rPr>
              <a:t>вимірювання сумарного </a:t>
            </a:r>
          </a:p>
          <a:p>
            <a:pPr eaLnBrk="0" hangingPunct="0"/>
            <a:r>
              <a:rPr lang="ru-RU" sz="2800" b="1">
                <a:solidFill>
                  <a:srgbClr val="FFFF00"/>
                </a:solidFill>
              </a:rPr>
              <a:t>     ефекту зовнішнього впливу;</a:t>
            </a:r>
          </a:p>
          <a:p>
            <a:pPr eaLnBrk="0" hangingPunct="0"/>
            <a:r>
              <a:rPr lang="ru-RU" sz="2800" b="1">
                <a:solidFill>
                  <a:srgbClr val="FFFF00"/>
                </a:solidFill>
              </a:rPr>
              <a:t> </a:t>
            </a:r>
            <a:r>
              <a:rPr lang="uk-UA" sz="2800" b="1">
                <a:solidFill>
                  <a:srgbClr val="FFFF00"/>
                </a:solidFill>
              </a:rPr>
              <a:t>- оперативне </a:t>
            </a:r>
            <a:r>
              <a:rPr lang="ru-RU" sz="2800" b="1">
                <a:solidFill>
                  <a:srgbClr val="FFFF00"/>
                </a:solidFill>
              </a:rPr>
              <a:t>визначення впливу в  </a:t>
            </a:r>
          </a:p>
          <a:p>
            <a:pPr eaLnBrk="0" hangingPunct="0"/>
            <a:r>
              <a:rPr lang="ru-RU" sz="2800" b="1">
                <a:solidFill>
                  <a:srgbClr val="FFFF00"/>
                </a:solidFill>
              </a:rPr>
              <a:t>     просторі й часі;</a:t>
            </a:r>
          </a:p>
          <a:p>
            <a:pPr eaLnBrk="0" hangingPunct="0"/>
            <a:r>
              <a:rPr lang="uk-UA" sz="2800" b="1">
                <a:solidFill>
                  <a:srgbClr val="FFFF00"/>
                </a:solidFill>
              </a:rPr>
              <a:t> - </a:t>
            </a:r>
            <a:r>
              <a:rPr lang="ru-RU" sz="2800" b="1">
                <a:solidFill>
                  <a:srgbClr val="FFFF00"/>
                </a:solidFill>
              </a:rPr>
              <a:t>можливість вживати профілактичні      </a:t>
            </a:r>
          </a:p>
          <a:p>
            <a:pPr eaLnBrk="0" hangingPunct="0"/>
            <a:r>
              <a:rPr lang="ru-RU" sz="2800" b="1">
                <a:solidFill>
                  <a:srgbClr val="FFFF00"/>
                </a:solidFill>
              </a:rPr>
              <a:t>                заходи</a:t>
            </a:r>
            <a:r>
              <a:rPr lang="ru-RU" sz="2400" b="1">
                <a:solidFill>
                  <a:srgbClr val="FFFF00"/>
                </a:solidFill>
              </a:rPr>
              <a:t>.</a:t>
            </a:r>
          </a:p>
          <a:p>
            <a:pPr algn="just"/>
            <a:endParaRPr lang="fr-FR" sz="2000" b="1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4100" name="Picture 2" descr="E:\картинки на рабочий стол\Фото и рисунки\Ахтырка\1\P1050500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2950" y="3533775"/>
            <a:ext cx="1963738" cy="28527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 bwMode="auto">
          <a:xfrm>
            <a:off x="107950" y="274638"/>
            <a:ext cx="8785225" cy="561975"/>
          </a:xfrm>
          <a:solidFill>
            <a:srgbClr val="FFFF00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2800" b="1" smtClean="0">
                <a:solidFill>
                  <a:srgbClr val="FF0000"/>
                </a:solidFill>
              </a:rPr>
              <a:t>Біомоніторинг чинників забруднення довкілля</a:t>
            </a:r>
            <a:r>
              <a:rPr lang="ru-RU" sz="2800" b="1" smtClean="0">
                <a:solidFill>
                  <a:srgbClr val="FF0000"/>
                </a:solidFill>
              </a:rPr>
              <a:t/>
            </a:r>
            <a:br>
              <a:rPr lang="ru-RU" sz="2800" b="1" smtClean="0">
                <a:solidFill>
                  <a:srgbClr val="FF0000"/>
                </a:solidFill>
              </a:rPr>
            </a:br>
            <a:endParaRPr lang="ru-RU" sz="2800" b="1" smtClean="0">
              <a:solidFill>
                <a:srgbClr val="FF0000"/>
              </a:solidFill>
            </a:endParaRPr>
          </a:p>
        </p:txBody>
      </p:sp>
      <p:sp>
        <p:nvSpPr>
          <p:cNvPr id="4099" name="Объект 2"/>
          <p:cNvSpPr>
            <a:spLocks noGrp="1"/>
          </p:cNvSpPr>
          <p:nvPr>
            <p:ph sz="half" idx="1"/>
          </p:nvPr>
        </p:nvSpPr>
        <p:spPr bwMode="auto">
          <a:xfrm>
            <a:off x="250825" y="908050"/>
            <a:ext cx="5257800" cy="5289550"/>
          </a:xfrm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uk-UA" sz="2400" b="1" dirty="0" smtClean="0">
                <a:solidFill>
                  <a:schemeClr val="bg1"/>
                </a:solidFill>
              </a:rPr>
              <a:t>   </a:t>
            </a:r>
            <a:r>
              <a:rPr lang="uk-UA" sz="2400" b="1" dirty="0" smtClean="0">
                <a:solidFill>
                  <a:srgbClr val="FF0000"/>
                </a:solidFill>
              </a:rPr>
              <a:t>Основні джерела забруднення</a:t>
            </a:r>
            <a:r>
              <a:rPr lang="uk-UA" sz="2400" b="1" dirty="0">
                <a:solidFill>
                  <a:srgbClr val="FF0000"/>
                </a:solidFill>
              </a:rPr>
              <a:t>:</a:t>
            </a:r>
            <a:r>
              <a:rPr lang="uk-UA" sz="2400" b="1" dirty="0">
                <a:solidFill>
                  <a:srgbClr val="FFC000"/>
                </a:solidFill>
              </a:rPr>
              <a:t> </a:t>
            </a:r>
            <a:endParaRPr lang="ru-RU" sz="2400" b="1" dirty="0">
              <a:solidFill>
                <a:srgbClr val="FFC000"/>
              </a:solidFill>
            </a:endParaRPr>
          </a:p>
          <a:p>
            <a:pPr>
              <a:defRPr/>
            </a:pPr>
            <a:r>
              <a:rPr lang="uk-UA" sz="2400" b="1" dirty="0" smtClean="0">
                <a:solidFill>
                  <a:schemeClr val="bg1"/>
                </a:solidFill>
              </a:rPr>
              <a:t>Вирубка </a:t>
            </a:r>
            <a:r>
              <a:rPr lang="uk-UA" sz="2400" b="1" dirty="0">
                <a:solidFill>
                  <a:schemeClr val="bg1"/>
                </a:solidFill>
              </a:rPr>
              <a:t>лісів, </a:t>
            </a:r>
            <a:r>
              <a:rPr lang="uk-UA" sz="2400" b="1" dirty="0" smtClean="0">
                <a:solidFill>
                  <a:schemeClr val="bg1"/>
                </a:solidFill>
              </a:rPr>
              <a:t>осушення, зрошення земель</a:t>
            </a:r>
          </a:p>
          <a:p>
            <a:pPr>
              <a:defRPr/>
            </a:pPr>
            <a:r>
              <a:rPr lang="uk-UA" sz="2400" b="1" dirty="0" smtClean="0">
                <a:solidFill>
                  <a:schemeClr val="bg1"/>
                </a:solidFill>
              </a:rPr>
              <a:t>Урбанізація, </a:t>
            </a:r>
            <a:r>
              <a:rPr lang="uk-UA" sz="2400" b="1" dirty="0">
                <a:solidFill>
                  <a:schemeClr val="bg1"/>
                </a:solidFill>
              </a:rPr>
              <a:t>промислові і побутові стоки, </a:t>
            </a:r>
            <a:r>
              <a:rPr lang="uk-UA" sz="2400" b="1" dirty="0" smtClean="0">
                <a:solidFill>
                  <a:schemeClr val="bg1"/>
                </a:solidFill>
              </a:rPr>
              <a:t>солі важких металів, фосфати</a:t>
            </a:r>
            <a:endParaRPr lang="uk-UA" sz="24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uk-UA" sz="2400" b="1" dirty="0" smtClean="0">
                <a:solidFill>
                  <a:schemeClr val="bg1"/>
                </a:solidFill>
              </a:rPr>
              <a:t>Розвиток </a:t>
            </a:r>
            <a:r>
              <a:rPr lang="uk-UA" sz="2400" b="1" dirty="0">
                <a:solidFill>
                  <a:schemeClr val="bg1"/>
                </a:solidFill>
              </a:rPr>
              <a:t>атомної промисловості (радіоактивні осідання, поховання ядерних відходів, скидання ядерних </a:t>
            </a:r>
            <a:r>
              <a:rPr lang="uk-UA" sz="2400" b="1" dirty="0" smtClean="0">
                <a:solidFill>
                  <a:schemeClr val="bg1"/>
                </a:solidFill>
              </a:rPr>
              <a:t>електростанцій</a:t>
            </a:r>
            <a:endParaRPr lang="uk-UA" b="1" dirty="0"/>
          </a:p>
          <a:p>
            <a:pPr>
              <a:defRPr/>
            </a:pPr>
            <a:r>
              <a:rPr lang="uk-UA" sz="2400" b="1" dirty="0" smtClean="0">
                <a:solidFill>
                  <a:schemeClr val="bg1"/>
                </a:solidFill>
              </a:rPr>
              <a:t>                Теплове забруднення </a:t>
            </a:r>
          </a:p>
        </p:txBody>
      </p:sp>
      <p:pic>
        <p:nvPicPr>
          <p:cNvPr id="5124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516563" y="908050"/>
            <a:ext cx="3311525" cy="1943100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5125" name="Picture 6" descr="nwe08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2924175"/>
            <a:ext cx="3311525" cy="17764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5126" name="Picture 2" descr="E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8625" y="4868863"/>
            <a:ext cx="3311525" cy="184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490537"/>
          </a:xfrm>
          <a:solidFill>
            <a:srgbClr val="FFFF00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2800" b="1" smtClean="0">
                <a:solidFill>
                  <a:srgbClr val="FF0000"/>
                </a:solidFill>
              </a:rPr>
              <a:t> Основні джерела забруднення: </a:t>
            </a:r>
            <a:endParaRPr lang="ru-RU" sz="2800" smtClean="0">
              <a:solidFill>
                <a:srgbClr val="FF0000"/>
              </a:solidFill>
            </a:endParaRPr>
          </a:p>
        </p:txBody>
      </p:sp>
      <p:sp>
        <p:nvSpPr>
          <p:cNvPr id="6147" name="Объект 2"/>
          <p:cNvSpPr>
            <a:spLocks noGrp="1"/>
          </p:cNvSpPr>
          <p:nvPr>
            <p:ph sz="half" idx="1"/>
          </p:nvPr>
        </p:nvSpPr>
        <p:spPr bwMode="auto">
          <a:xfrm>
            <a:off x="0" y="908050"/>
            <a:ext cx="4970463" cy="36734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2400" b="1" smtClean="0">
                <a:solidFill>
                  <a:schemeClr val="bg1"/>
                </a:solidFill>
              </a:rPr>
              <a:t>Пестициди, гербіциди, добрива, солі амонію, оксиди сульфуру, нітрогену, що викликають кислотні дощі.</a:t>
            </a:r>
          </a:p>
          <a:p>
            <a:r>
              <a:rPr lang="uk-UA" sz="2400" b="1" smtClean="0">
                <a:solidFill>
                  <a:schemeClr val="bg1"/>
                </a:solidFill>
              </a:rPr>
              <a:t>Нафтопродукти</a:t>
            </a:r>
          </a:p>
          <a:p>
            <a:r>
              <a:rPr lang="uk-UA" sz="2400" b="1" smtClean="0">
                <a:solidFill>
                  <a:schemeClr val="bg1"/>
                </a:solidFill>
              </a:rPr>
              <a:t>Радіоактивні речовини  - відходи АЕС, ТЕС, металургії.</a:t>
            </a:r>
          </a:p>
          <a:p>
            <a:r>
              <a:rPr lang="uk-UA" sz="2400" b="1" smtClean="0">
                <a:solidFill>
                  <a:schemeClr val="bg1"/>
                </a:solidFill>
              </a:rPr>
              <a:t>Вуглекислий газ та інші оксиди  (парниковий ефект)</a:t>
            </a:r>
            <a:endParaRPr lang="ru-RU" sz="2400" b="1" smtClean="0"/>
          </a:p>
          <a:p>
            <a:endParaRPr lang="ru-RU" smtClean="0"/>
          </a:p>
        </p:txBody>
      </p:sp>
      <p:pic>
        <p:nvPicPr>
          <p:cNvPr id="6148" name="Picture 4" descr="trubi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19663" y="4941888"/>
            <a:ext cx="2089150" cy="1492250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6149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5213" y="2998788"/>
            <a:ext cx="2133600" cy="1727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6150" name="Picture 7" descr="0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5213" y="958850"/>
            <a:ext cx="2133600" cy="17494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6151" name="Picture 7" descr="ff0003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72338" y="1196975"/>
            <a:ext cx="1728787" cy="26654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6152" name="Рисунок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40588" y="4146550"/>
            <a:ext cx="1792287" cy="25225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6153" name="Picture 4" descr="Описание: Рисунок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55875" y="5280025"/>
            <a:ext cx="2133600" cy="13890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 bwMode="auto">
          <a:xfrm>
            <a:off x="1855788" y="115888"/>
            <a:ext cx="6831012" cy="649287"/>
          </a:xfrm>
          <a:solidFill>
            <a:srgbClr val="66FF66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3200" b="1" smtClean="0">
                <a:solidFill>
                  <a:srgbClr val="FF0000"/>
                </a:solidFill>
                <a:latin typeface="Calibri" pitchFamily="34" charset="0"/>
              </a:rPr>
              <a:t>Фітоіндикація  складу грунту</a:t>
            </a:r>
            <a:endParaRPr lang="ru-RU" sz="3200" b="1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6147" name="Объект 2"/>
          <p:cNvSpPr>
            <a:spLocks noGrp="1"/>
          </p:cNvSpPr>
          <p:nvPr>
            <p:ph sz="half" idx="1"/>
          </p:nvPr>
        </p:nvSpPr>
        <p:spPr bwMode="auto">
          <a:xfrm>
            <a:off x="3132138" y="692150"/>
            <a:ext cx="6011862" cy="5505450"/>
          </a:xfrm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uk-UA" sz="2400" b="1" dirty="0">
                <a:solidFill>
                  <a:schemeClr val="bg1"/>
                </a:solidFill>
              </a:rPr>
              <a:t> </a:t>
            </a:r>
            <a:r>
              <a:rPr lang="uk-UA" sz="2400" b="1" dirty="0" smtClean="0">
                <a:solidFill>
                  <a:schemeClr val="bg1"/>
                </a:solidFill>
              </a:rPr>
              <a:t>       </a:t>
            </a:r>
            <a:r>
              <a:rPr lang="uk-UA" sz="2400" b="1" dirty="0" err="1" smtClean="0">
                <a:solidFill>
                  <a:srgbClr val="FFFF00"/>
                </a:solidFill>
              </a:rPr>
              <a:t>Фітоіндикацію</a:t>
            </a:r>
            <a:r>
              <a:rPr lang="uk-UA" sz="2400" b="1" dirty="0" smtClean="0">
                <a:solidFill>
                  <a:srgbClr val="FFFF00"/>
                </a:solidFill>
              </a:rPr>
              <a:t> застосовують при визначенні </a:t>
            </a:r>
            <a:r>
              <a:rPr lang="uk-UA" sz="2400" b="1" dirty="0">
                <a:solidFill>
                  <a:srgbClr val="FFFF00"/>
                </a:solidFill>
              </a:rPr>
              <a:t>кислотності </a:t>
            </a:r>
            <a:r>
              <a:rPr lang="uk-UA" sz="2400" b="1" dirty="0" smtClean="0">
                <a:solidFill>
                  <a:srgbClr val="FFFF00"/>
                </a:solidFill>
              </a:rPr>
              <a:t>ґрунтів</a:t>
            </a:r>
            <a:endParaRPr lang="ru-RU" sz="2400" b="1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uk-UA" sz="2400" dirty="0">
                <a:solidFill>
                  <a:schemeClr val="bg1"/>
                </a:solidFill>
              </a:rPr>
              <a:t>- на дуже кислих ґрунтах (</a:t>
            </a:r>
            <a:r>
              <a:rPr lang="uk-UA" sz="2400" dirty="0" err="1">
                <a:solidFill>
                  <a:schemeClr val="bg1"/>
                </a:solidFill>
              </a:rPr>
              <a:t>рН</a:t>
            </a:r>
            <a:r>
              <a:rPr lang="uk-UA" sz="2400" dirty="0">
                <a:solidFill>
                  <a:schemeClr val="bg1"/>
                </a:solidFill>
              </a:rPr>
              <a:t> = </a:t>
            </a:r>
            <a:r>
              <a:rPr lang="uk-UA" sz="2400" dirty="0" smtClean="0">
                <a:solidFill>
                  <a:schemeClr val="bg1"/>
                </a:solidFill>
              </a:rPr>
              <a:t>3–4) </a:t>
            </a:r>
            <a:r>
              <a:rPr lang="uk-UA" sz="2400" dirty="0">
                <a:solidFill>
                  <a:schemeClr val="bg1"/>
                </a:solidFill>
              </a:rPr>
              <a:t>ростуть </a:t>
            </a:r>
            <a:r>
              <a:rPr lang="uk-UA" sz="2400" u="sng" dirty="0" smtClean="0">
                <a:solidFill>
                  <a:schemeClr val="bg1"/>
                </a:solidFill>
              </a:rPr>
              <a:t>крайні </a:t>
            </a:r>
            <a:r>
              <a:rPr lang="uk-UA" sz="2400" u="sng" dirty="0" err="1" smtClean="0">
                <a:solidFill>
                  <a:schemeClr val="bg1"/>
                </a:solidFill>
              </a:rPr>
              <a:t>ацидофіли</a:t>
            </a:r>
            <a:r>
              <a:rPr lang="uk-UA" sz="2400" u="sng" dirty="0" smtClean="0">
                <a:solidFill>
                  <a:schemeClr val="bg1"/>
                </a:solidFill>
              </a:rPr>
              <a:t> </a:t>
            </a:r>
            <a:r>
              <a:rPr lang="uk-UA" sz="2400" dirty="0">
                <a:solidFill>
                  <a:schemeClr val="bg1"/>
                </a:solidFill>
              </a:rPr>
              <a:t>(мох сфагнум, плаун </a:t>
            </a:r>
            <a:r>
              <a:rPr lang="uk-UA" sz="2400" dirty="0" err="1">
                <a:solidFill>
                  <a:schemeClr val="bg1"/>
                </a:solidFill>
              </a:rPr>
              <a:t>булавоподібний</a:t>
            </a:r>
            <a:r>
              <a:rPr lang="uk-UA" sz="2400" dirty="0">
                <a:solidFill>
                  <a:schemeClr val="bg1"/>
                </a:solidFill>
              </a:rPr>
              <a:t>); </a:t>
            </a:r>
            <a:endParaRPr lang="ru-RU" sz="24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uk-UA" sz="2400" dirty="0">
                <a:solidFill>
                  <a:schemeClr val="bg1"/>
                </a:solidFill>
              </a:rPr>
              <a:t>- на </a:t>
            </a:r>
            <a:r>
              <a:rPr lang="uk-UA" sz="2400" dirty="0" smtClean="0">
                <a:solidFill>
                  <a:schemeClr val="bg1"/>
                </a:solidFill>
              </a:rPr>
              <a:t>помірно кислих </a:t>
            </a:r>
            <a:r>
              <a:rPr lang="uk-UA" sz="2400" dirty="0">
                <a:solidFill>
                  <a:schemeClr val="bg1"/>
                </a:solidFill>
              </a:rPr>
              <a:t>ґрунтах (</a:t>
            </a:r>
            <a:r>
              <a:rPr lang="uk-UA" sz="2400" dirty="0" err="1">
                <a:solidFill>
                  <a:schemeClr val="bg1"/>
                </a:solidFill>
              </a:rPr>
              <a:t>рН</a:t>
            </a:r>
            <a:r>
              <a:rPr lang="uk-UA" sz="2400" dirty="0">
                <a:solidFill>
                  <a:schemeClr val="bg1"/>
                </a:solidFill>
              </a:rPr>
              <a:t> = </a:t>
            </a:r>
            <a:r>
              <a:rPr lang="uk-UA" sz="2400" dirty="0" smtClean="0">
                <a:solidFill>
                  <a:schemeClr val="bg1"/>
                </a:solidFill>
              </a:rPr>
              <a:t>4–6) </a:t>
            </a:r>
            <a:r>
              <a:rPr lang="uk-UA" sz="2400" dirty="0">
                <a:solidFill>
                  <a:schemeClr val="bg1"/>
                </a:solidFill>
              </a:rPr>
              <a:t>– </a:t>
            </a:r>
            <a:r>
              <a:rPr lang="uk-UA" sz="2400" u="sng" dirty="0">
                <a:solidFill>
                  <a:schemeClr val="bg1"/>
                </a:solidFill>
              </a:rPr>
              <a:t>помірні </a:t>
            </a:r>
            <a:r>
              <a:rPr lang="uk-UA" sz="2400" u="sng" dirty="0" err="1">
                <a:solidFill>
                  <a:schemeClr val="bg1"/>
                </a:solidFill>
              </a:rPr>
              <a:t>ацидофіли</a:t>
            </a:r>
            <a:r>
              <a:rPr lang="uk-UA" sz="2400" u="sng" dirty="0">
                <a:solidFill>
                  <a:schemeClr val="bg1"/>
                </a:solidFill>
              </a:rPr>
              <a:t> </a:t>
            </a:r>
            <a:r>
              <a:rPr lang="uk-UA" sz="2400" dirty="0">
                <a:solidFill>
                  <a:schemeClr val="bg1"/>
                </a:solidFill>
              </a:rPr>
              <a:t>(калюжниця болотна, їдкий і повзучий жовтець); </a:t>
            </a:r>
            <a:endParaRPr lang="ru-RU" sz="24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uk-UA" sz="2400" dirty="0">
                <a:solidFill>
                  <a:schemeClr val="bg1"/>
                </a:solidFill>
              </a:rPr>
              <a:t>- на </a:t>
            </a:r>
            <a:r>
              <a:rPr lang="uk-UA" sz="2400" dirty="0" err="1">
                <a:solidFill>
                  <a:schemeClr val="bg1"/>
                </a:solidFill>
              </a:rPr>
              <a:t>слабкокислих</a:t>
            </a:r>
            <a:r>
              <a:rPr lang="uk-UA" sz="2400" dirty="0">
                <a:solidFill>
                  <a:schemeClr val="bg1"/>
                </a:solidFill>
              </a:rPr>
              <a:t> ґрунтах (</a:t>
            </a:r>
            <a:r>
              <a:rPr lang="uk-UA" sz="2400" dirty="0" err="1">
                <a:solidFill>
                  <a:schemeClr val="bg1"/>
                </a:solidFill>
              </a:rPr>
              <a:t>рН</a:t>
            </a:r>
            <a:r>
              <a:rPr lang="uk-UA" sz="2400" dirty="0">
                <a:solidFill>
                  <a:schemeClr val="bg1"/>
                </a:solidFill>
              </a:rPr>
              <a:t> = </a:t>
            </a:r>
            <a:r>
              <a:rPr lang="uk-UA" sz="2400" dirty="0" smtClean="0">
                <a:solidFill>
                  <a:schemeClr val="bg1"/>
                </a:solidFill>
              </a:rPr>
              <a:t>5–6) </a:t>
            </a:r>
            <a:r>
              <a:rPr lang="uk-UA" sz="2400" dirty="0">
                <a:solidFill>
                  <a:schemeClr val="bg1"/>
                </a:solidFill>
              </a:rPr>
              <a:t>– </a:t>
            </a:r>
            <a:r>
              <a:rPr lang="uk-UA" sz="2400" u="sng" dirty="0">
                <a:solidFill>
                  <a:schemeClr val="bg1"/>
                </a:solidFill>
              </a:rPr>
              <a:t>слабкі </a:t>
            </a:r>
            <a:r>
              <a:rPr lang="uk-UA" sz="2400" u="sng" dirty="0" err="1">
                <a:solidFill>
                  <a:schemeClr val="bg1"/>
                </a:solidFill>
              </a:rPr>
              <a:t>ацидофіли</a:t>
            </a:r>
            <a:r>
              <a:rPr lang="uk-UA" sz="2400" u="sng" dirty="0">
                <a:solidFill>
                  <a:schemeClr val="bg1"/>
                </a:solidFill>
              </a:rPr>
              <a:t> </a:t>
            </a:r>
            <a:r>
              <a:rPr lang="uk-UA" sz="2400" dirty="0">
                <a:solidFill>
                  <a:schemeClr val="bg1"/>
                </a:solidFill>
              </a:rPr>
              <a:t>(медунка, купина багатоквіткова, анемона</a:t>
            </a:r>
            <a:r>
              <a:rPr lang="uk-UA" sz="2400" dirty="0" smtClean="0">
                <a:solidFill>
                  <a:schemeClr val="bg1"/>
                </a:solidFill>
              </a:rPr>
              <a:t>,</a:t>
            </a:r>
          </a:p>
          <a:p>
            <a:pPr marL="0" indent="0">
              <a:buFontTx/>
              <a:buNone/>
              <a:defRPr/>
            </a:pPr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uk-UA" sz="2400" dirty="0" smtClean="0">
                <a:solidFill>
                  <a:schemeClr val="bg1"/>
                </a:solidFill>
              </a:rPr>
              <a:t>   </a:t>
            </a:r>
            <a:r>
              <a:rPr lang="uk-UA" sz="2400" dirty="0">
                <a:solidFill>
                  <a:schemeClr val="bg1"/>
                </a:solidFill>
              </a:rPr>
              <a:t>жовтець, кропива, полин, </a:t>
            </a:r>
            <a:endParaRPr lang="uk-UA" sz="2400" dirty="0" smtClean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uk-UA" sz="2400" dirty="0" smtClean="0">
                <a:solidFill>
                  <a:schemeClr val="bg1"/>
                </a:solidFill>
              </a:rPr>
              <a:t>   подорожник, папороть).</a:t>
            </a:r>
            <a:endParaRPr lang="ru-RU" sz="2400" dirty="0">
              <a:solidFill>
                <a:schemeClr val="bg1"/>
              </a:solidFill>
            </a:endParaRPr>
          </a:p>
          <a:p>
            <a:pPr>
              <a:defRPr/>
            </a:pPr>
            <a:endParaRPr lang="ru-RU" dirty="0" smtClean="0"/>
          </a:p>
        </p:txBody>
      </p:sp>
      <p:pic>
        <p:nvPicPr>
          <p:cNvPr id="7172" name="Объект 4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1225550" cy="1323975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173" name="Рисунок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9250" y="1052513"/>
            <a:ext cx="1512888" cy="15192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174" name="Picture 5" descr="Безымянный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1844675"/>
            <a:ext cx="1189038" cy="18700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175" name="Picture 6" descr="E:\Фотографии\фото речки весна\PIC_096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71625" y="2714625"/>
            <a:ext cx="1512888" cy="1092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176" name="Picture 7" descr="E:\Фотографии\фото речки весна\пролиски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0125" y="3929063"/>
            <a:ext cx="1736725" cy="11572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177" name="Picture 10" descr="552755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253288" y="5084763"/>
            <a:ext cx="1708150" cy="157321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115888"/>
            <a:ext cx="8229600" cy="576262"/>
          </a:xfrm>
          <a:solidFill>
            <a:srgbClr val="66FF66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3200" b="1" smtClean="0">
                <a:solidFill>
                  <a:srgbClr val="FF0000"/>
                </a:solidFill>
                <a:latin typeface="Calibri" pitchFamily="34" charset="0"/>
              </a:rPr>
              <a:t>Біоіндикація  хімічного  складу води</a:t>
            </a:r>
            <a:endParaRPr lang="ru-RU" sz="32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7172" name="Объект 3"/>
          <p:cNvSpPr>
            <a:spLocks noGrp="1"/>
          </p:cNvSpPr>
          <p:nvPr>
            <p:ph sz="half" idx="2"/>
          </p:nvPr>
        </p:nvSpPr>
        <p:spPr bwMode="auto">
          <a:xfrm>
            <a:off x="250825" y="692150"/>
            <a:ext cx="8535988" cy="5434013"/>
          </a:xfrm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buFontTx/>
              <a:buNone/>
              <a:defRPr/>
            </a:pPr>
            <a:r>
              <a:rPr lang="uk-UA" sz="2400" dirty="0" smtClean="0">
                <a:solidFill>
                  <a:schemeClr val="bg1"/>
                </a:solidFill>
              </a:rPr>
              <a:t>	Гідробіологічні </a:t>
            </a:r>
            <a:r>
              <a:rPr lang="uk-UA" sz="2400" dirty="0">
                <a:solidFill>
                  <a:schemeClr val="bg1"/>
                </a:solidFill>
              </a:rPr>
              <a:t>показники якості води – це </a:t>
            </a:r>
            <a:r>
              <a:rPr lang="ru-RU" sz="2400" u="sng" dirty="0" err="1" smtClean="0">
                <a:solidFill>
                  <a:schemeClr val="bg1"/>
                </a:solidFill>
              </a:rPr>
              <a:t>кількісна</a:t>
            </a:r>
            <a:r>
              <a:rPr lang="ru-RU" sz="2400" u="sng" dirty="0" smtClean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та </a:t>
            </a:r>
            <a:r>
              <a:rPr lang="ru-RU" sz="2400" u="sng" dirty="0" err="1" smtClean="0">
                <a:solidFill>
                  <a:schemeClr val="bg1"/>
                </a:solidFill>
              </a:rPr>
              <a:t>якісна</a:t>
            </a:r>
            <a:r>
              <a:rPr lang="ru-RU" sz="2400" dirty="0" smtClean="0">
                <a:solidFill>
                  <a:schemeClr val="bg1"/>
                </a:solidFill>
              </a:rPr>
              <a:t> характеристика </a:t>
            </a:r>
            <a:r>
              <a:rPr lang="ru-RU" sz="2400" dirty="0" err="1" smtClean="0">
                <a:solidFill>
                  <a:schemeClr val="bg1"/>
                </a:solidFill>
              </a:rPr>
              <a:t>груп</a:t>
            </a:r>
            <a:r>
              <a:rPr lang="ru-RU" sz="2400" dirty="0" smtClean="0">
                <a:solidFill>
                  <a:schemeClr val="bg1"/>
                </a:solidFill>
              </a:rPr>
              <a:t> (</a:t>
            </a:r>
            <a:r>
              <a:rPr lang="ru-RU" sz="2400" dirty="0" err="1" smtClean="0">
                <a:solidFill>
                  <a:schemeClr val="bg1"/>
                </a:solidFill>
              </a:rPr>
              <a:t>популяцій</a:t>
            </a:r>
            <a:r>
              <a:rPr lang="ru-RU" sz="2400" dirty="0" smtClean="0">
                <a:solidFill>
                  <a:schemeClr val="bg1"/>
                </a:solidFill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</a:rPr>
              <a:t>видів</a:t>
            </a:r>
            <a:r>
              <a:rPr lang="ru-RU" sz="2400" dirty="0">
                <a:solidFill>
                  <a:schemeClr val="bg1"/>
                </a:solidFill>
              </a:rPr>
              <a:t>)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водного </a:t>
            </a:r>
            <a:r>
              <a:rPr lang="ru-RU" sz="2400" dirty="0" err="1" smtClean="0">
                <a:solidFill>
                  <a:schemeClr val="bg1"/>
                </a:solidFill>
              </a:rPr>
              <a:t>населення</a:t>
            </a:r>
            <a:r>
              <a:rPr lang="ru-RU" sz="2400" dirty="0" smtClean="0">
                <a:solidFill>
                  <a:schemeClr val="bg1"/>
                </a:solidFill>
              </a:rPr>
              <a:t>. </a:t>
            </a:r>
            <a:r>
              <a:rPr lang="ru-RU" sz="2400" dirty="0" err="1" smtClean="0">
                <a:solidFill>
                  <a:schemeClr val="bg1"/>
                </a:solidFill>
              </a:rPr>
              <a:t>Різноманітність</a:t>
            </a:r>
            <a:r>
              <a:rPr lang="ru-RU" sz="2400" dirty="0" smtClean="0">
                <a:solidFill>
                  <a:schemeClr val="bg1"/>
                </a:solidFill>
              </a:rPr>
              <a:t> водного </a:t>
            </a:r>
            <a:r>
              <a:rPr lang="ru-RU" sz="2400" dirty="0" err="1" smtClean="0">
                <a:solidFill>
                  <a:schemeClr val="bg1"/>
                </a:solidFill>
              </a:rPr>
              <a:t>населення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використовуються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для </a:t>
            </a:r>
            <a:r>
              <a:rPr lang="ru-RU" sz="2400" dirty="0" err="1">
                <a:solidFill>
                  <a:schemeClr val="bg1"/>
                </a:solidFill>
              </a:rPr>
              <a:t>оцінки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еколого-санітарного</a:t>
            </a:r>
            <a:r>
              <a:rPr lang="ru-RU" sz="2400" dirty="0">
                <a:solidFill>
                  <a:schemeClr val="bg1"/>
                </a:solidFill>
              </a:rPr>
              <a:t> стану </a:t>
            </a:r>
            <a:r>
              <a:rPr lang="ru-RU" sz="2400" dirty="0" err="1">
                <a:solidFill>
                  <a:schemeClr val="bg1"/>
                </a:solidFill>
              </a:rPr>
              <a:t>водних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екосистем</a:t>
            </a:r>
            <a:r>
              <a:rPr lang="ru-RU" sz="2400" dirty="0">
                <a:solidFill>
                  <a:schemeClr val="bg1"/>
                </a:solidFill>
              </a:rPr>
              <a:t>. </a:t>
            </a:r>
            <a:endParaRPr lang="ru-RU" sz="2400" dirty="0" smtClean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         </a:t>
            </a:r>
            <a:r>
              <a:rPr lang="uk-UA" sz="2400" dirty="0" smtClean="0">
                <a:solidFill>
                  <a:schemeClr val="bg1"/>
                </a:solidFill>
              </a:rPr>
              <a:t>Якість </a:t>
            </a:r>
            <a:r>
              <a:rPr lang="uk-UA" sz="2400" dirty="0">
                <a:solidFill>
                  <a:schemeClr val="bg1"/>
                </a:solidFill>
              </a:rPr>
              <a:t>води визначають за оцінкою реакції </a:t>
            </a:r>
            <a:r>
              <a:rPr lang="uk-UA" sz="2400" dirty="0" err="1">
                <a:solidFill>
                  <a:schemeClr val="bg1"/>
                </a:solidFill>
              </a:rPr>
              <a:t>гідробіонтів</a:t>
            </a:r>
            <a:r>
              <a:rPr lang="uk-UA" sz="2400" dirty="0">
                <a:solidFill>
                  <a:schemeClr val="bg1"/>
                </a:solidFill>
              </a:rPr>
              <a:t> на забруднення. </a:t>
            </a:r>
            <a:endParaRPr lang="uk-UA" sz="2400" dirty="0" smtClean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uk-UA" sz="2400" dirty="0">
                <a:solidFill>
                  <a:schemeClr val="bg1"/>
                </a:solidFill>
              </a:rPr>
              <a:t>	</a:t>
            </a:r>
            <a:r>
              <a:rPr lang="uk-UA" sz="2400" dirty="0" smtClean="0">
                <a:solidFill>
                  <a:schemeClr val="bg1"/>
                </a:solidFill>
              </a:rPr>
              <a:t>Індикатори - </a:t>
            </a:r>
            <a:r>
              <a:rPr lang="uk-UA" sz="2400" dirty="0" err="1" smtClean="0">
                <a:solidFill>
                  <a:schemeClr val="bg1"/>
                </a:solidFill>
              </a:rPr>
              <a:t>гідробіонти</a:t>
            </a:r>
            <a:r>
              <a:rPr lang="uk-UA" sz="2400" dirty="0" smtClean="0">
                <a:solidFill>
                  <a:schemeClr val="bg1"/>
                </a:solidFill>
              </a:rPr>
              <a:t> </a:t>
            </a:r>
            <a:r>
              <a:rPr lang="uk-UA" sz="2400" dirty="0">
                <a:solidFill>
                  <a:schemeClr val="bg1"/>
                </a:solidFill>
              </a:rPr>
              <a:t>– це зообентос, </a:t>
            </a:r>
            <a:r>
              <a:rPr lang="uk-UA" sz="2400" dirty="0" smtClean="0">
                <a:solidFill>
                  <a:schemeClr val="bg1"/>
                </a:solidFill>
              </a:rPr>
              <a:t>зоопланктон </a:t>
            </a:r>
            <a:r>
              <a:rPr lang="uk-UA" sz="2400" dirty="0">
                <a:solidFill>
                  <a:schemeClr val="bg1"/>
                </a:solidFill>
              </a:rPr>
              <a:t>і фітопланктон.</a:t>
            </a:r>
            <a:endParaRPr lang="ru-RU" sz="2400" dirty="0">
              <a:solidFill>
                <a:schemeClr val="bg1"/>
              </a:solidFill>
            </a:endParaRPr>
          </a:p>
          <a:p>
            <a:pPr>
              <a:defRPr/>
            </a:pPr>
            <a:endParaRPr lang="ru-RU" dirty="0" smtClean="0"/>
          </a:p>
        </p:txBody>
      </p:sp>
      <p:pic>
        <p:nvPicPr>
          <p:cNvPr id="8196" name="Объект 6" descr="G:\вода\вода Земля\15_podborka_31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4221163"/>
            <a:ext cx="2139950" cy="1482725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197" name="Picture 2" descr="D:\Admin\Desktop\f_1886134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5056188"/>
            <a:ext cx="2160588" cy="15684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198" name="Рисунок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5463" y="4221163"/>
            <a:ext cx="2017712" cy="1482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 bwMode="auto">
          <a:xfrm>
            <a:off x="250825" y="115888"/>
            <a:ext cx="8785225" cy="5762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200" b="1" smtClean="0">
                <a:solidFill>
                  <a:srgbClr val="FFFF00"/>
                </a:solidFill>
              </a:rPr>
              <a:t>Біоіндикація  хімічного  складу </a:t>
            </a:r>
            <a:r>
              <a:rPr lang="uk-UA" sz="3200" b="1" smtClean="0">
                <a:solidFill>
                  <a:srgbClr val="FFFF00"/>
                </a:solidFill>
              </a:rPr>
              <a:t>води</a:t>
            </a:r>
            <a:endParaRPr lang="ru-RU" sz="3200" smtClean="0">
              <a:solidFill>
                <a:srgbClr val="FFFF00"/>
              </a:solidFill>
            </a:endParaRPr>
          </a:p>
        </p:txBody>
      </p:sp>
      <p:sp>
        <p:nvSpPr>
          <p:cNvPr id="9219" name="Объект 2"/>
          <p:cNvSpPr>
            <a:spLocks noGrp="1"/>
          </p:cNvSpPr>
          <p:nvPr>
            <p:ph sz="half" idx="1"/>
          </p:nvPr>
        </p:nvSpPr>
        <p:spPr bwMode="auto">
          <a:xfrm>
            <a:off x="0" y="692150"/>
            <a:ext cx="6084888" cy="54340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2400" smtClean="0">
                <a:solidFill>
                  <a:schemeClr val="bg1"/>
                </a:solidFill>
              </a:rPr>
              <a:t>Одноклітинні зелені водорості – індикатори забруднення водойм органічними речовинами</a:t>
            </a:r>
          </a:p>
          <a:p>
            <a:r>
              <a:rPr lang="uk-UA" sz="2400" smtClean="0">
                <a:solidFill>
                  <a:schemeClr val="bg1"/>
                </a:solidFill>
              </a:rPr>
              <a:t>Ряска – переносить органічні забруднення, але вимоглива до надлишку мінеральних солей</a:t>
            </a:r>
          </a:p>
          <a:p>
            <a:r>
              <a:rPr lang="uk-UA" sz="2400" smtClean="0">
                <a:solidFill>
                  <a:schemeClr val="bg1"/>
                </a:solidFill>
              </a:rPr>
              <a:t>Бурі та червоні водорості –  індикатор хімічного стану морів та океанів</a:t>
            </a:r>
          </a:p>
          <a:p>
            <a:r>
              <a:rPr lang="uk-UA" sz="2400" smtClean="0">
                <a:solidFill>
                  <a:schemeClr val="bg1"/>
                </a:solidFill>
              </a:rPr>
              <a:t>Наявність лічинок комах – надійний показник хімічної чистоти водойми</a:t>
            </a:r>
          </a:p>
          <a:p>
            <a:r>
              <a:rPr lang="uk-UA" sz="2400" smtClean="0">
                <a:solidFill>
                  <a:schemeClr val="bg1"/>
                </a:solidFill>
              </a:rPr>
              <a:t>Кишковопорожнинні (гідри, медузи) –    </a:t>
            </a:r>
          </a:p>
          <a:p>
            <a:r>
              <a:rPr lang="uk-UA" sz="2400" smtClean="0">
                <a:solidFill>
                  <a:schemeClr val="bg1"/>
                </a:solidFill>
              </a:rPr>
              <a:t>                      ознака відсутності    </a:t>
            </a:r>
          </a:p>
          <a:p>
            <a:r>
              <a:rPr lang="uk-UA" sz="2400" smtClean="0">
                <a:solidFill>
                  <a:schemeClr val="bg1"/>
                </a:solidFill>
              </a:rPr>
              <a:t>                      нафтопродуктів</a:t>
            </a:r>
          </a:p>
          <a:p>
            <a:endParaRPr lang="ru-RU" sz="2400" smtClean="0">
              <a:solidFill>
                <a:schemeClr val="bg1"/>
              </a:solidFill>
            </a:endParaRPr>
          </a:p>
        </p:txBody>
      </p:sp>
      <p:sp>
        <p:nvSpPr>
          <p:cNvPr id="9220" name="Объект 3"/>
          <p:cNvSpPr>
            <a:spLocks noGrp="1"/>
          </p:cNvSpPr>
          <p:nvPr>
            <p:ph sz="half" idx="2"/>
          </p:nvPr>
        </p:nvSpPr>
        <p:spPr bwMode="auto">
          <a:xfrm>
            <a:off x="9396413" y="1484313"/>
            <a:ext cx="514350" cy="45259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pic>
        <p:nvPicPr>
          <p:cNvPr id="9221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765175"/>
            <a:ext cx="1800225" cy="14398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2" name="Рисунок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51725" y="765175"/>
            <a:ext cx="1441450" cy="14398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3" name="Рисунок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18200" y="2349500"/>
            <a:ext cx="2492375" cy="10795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4" name="Рисунок 8" descr="бурые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51725" y="3573463"/>
            <a:ext cx="1441450" cy="161131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5" name="Содержимое 3" descr="moskit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18200" y="3806825"/>
            <a:ext cx="1189038" cy="1143000"/>
          </a:xfrm>
          <a:prstGeom prst="rect">
            <a:avLst/>
          </a:prstGeom>
          <a:noFill/>
          <a:ln w="9525">
            <a:solidFill>
              <a:srgbClr val="00CC00"/>
            </a:solidFill>
            <a:miter lim="800000"/>
            <a:headEnd/>
            <a:tailEnd/>
          </a:ln>
        </p:spPr>
      </p:pic>
      <p:pic>
        <p:nvPicPr>
          <p:cNvPr id="9226" name="Содержимое 3" descr="медуза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451725" y="5300663"/>
            <a:ext cx="1433513" cy="14049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7" name="Рисунок 3" descr="800px-Carcharodon_carcharias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03800" y="5300663"/>
            <a:ext cx="2160588" cy="14049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 bwMode="auto">
          <a:xfrm>
            <a:off x="1303338" y="115888"/>
            <a:ext cx="7383462" cy="576262"/>
          </a:xfrm>
          <a:solidFill>
            <a:srgbClr val="FFFF00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3200" b="1" smtClean="0">
                <a:solidFill>
                  <a:srgbClr val="FF0000"/>
                </a:solidFill>
              </a:rPr>
              <a:t>Морфологічні  зміни  рослин</a:t>
            </a:r>
            <a:endParaRPr lang="ru-RU" sz="3200" b="1" smtClean="0">
              <a:solidFill>
                <a:srgbClr val="FF0000"/>
              </a:solidFill>
            </a:endParaRPr>
          </a:p>
        </p:txBody>
      </p:sp>
      <p:sp>
        <p:nvSpPr>
          <p:cNvPr id="10243" name="Объект 3"/>
          <p:cNvSpPr>
            <a:spLocks noGrp="1"/>
          </p:cNvSpPr>
          <p:nvPr>
            <p:ph sz="half" idx="2"/>
          </p:nvPr>
        </p:nvSpPr>
        <p:spPr bwMode="auto">
          <a:xfrm>
            <a:off x="2555875" y="692150"/>
            <a:ext cx="6588125" cy="61658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2200" b="1" smtClean="0">
                <a:solidFill>
                  <a:srgbClr val="FFFF00"/>
                </a:solidFill>
              </a:rPr>
              <a:t>Хлороз </a:t>
            </a:r>
            <a:r>
              <a:rPr lang="uk-UA" sz="2200" smtClean="0">
                <a:solidFill>
                  <a:schemeClr val="bg1"/>
                </a:solidFill>
              </a:rPr>
              <a:t>– бліде забарвлення листя, пожовтіння, почервоніння – плями від SO</a:t>
            </a:r>
            <a:r>
              <a:rPr lang="uk-UA" sz="2200" baseline="-25000" smtClean="0">
                <a:solidFill>
                  <a:schemeClr val="bg1"/>
                </a:solidFill>
              </a:rPr>
              <a:t>2,</a:t>
            </a:r>
            <a:r>
              <a:rPr lang="uk-UA" sz="2200" smtClean="0">
                <a:solidFill>
                  <a:schemeClr val="bg1"/>
                </a:solidFill>
              </a:rPr>
              <a:t> солей цинку), побуріння – димові ушкодження.</a:t>
            </a:r>
          </a:p>
          <a:p>
            <a:r>
              <a:rPr lang="uk-UA" sz="2200" b="1" smtClean="0">
                <a:solidFill>
                  <a:srgbClr val="FFFF00"/>
                </a:solidFill>
              </a:rPr>
              <a:t>Некроз</a:t>
            </a:r>
            <a:r>
              <a:rPr lang="uk-UA" sz="2200" smtClean="0">
                <a:solidFill>
                  <a:srgbClr val="FF0000"/>
                </a:solidFill>
              </a:rPr>
              <a:t> </a:t>
            </a:r>
            <a:r>
              <a:rPr lang="uk-UA" sz="2200" smtClean="0">
                <a:solidFill>
                  <a:schemeClr val="bg1"/>
                </a:solidFill>
              </a:rPr>
              <a:t>–</a:t>
            </a:r>
            <a:r>
              <a:rPr lang="uk-UA" sz="2200" smtClean="0"/>
              <a:t> </a:t>
            </a:r>
            <a:r>
              <a:rPr lang="uk-UA" sz="2200" smtClean="0">
                <a:solidFill>
                  <a:schemeClr val="bg1"/>
                </a:solidFill>
              </a:rPr>
              <a:t>відмирання ділянок тканин (крапельні, плямисті, міжжилкові, крайові).</a:t>
            </a:r>
          </a:p>
          <a:p>
            <a:r>
              <a:rPr lang="uk-UA" sz="2200" b="1" smtClean="0">
                <a:solidFill>
                  <a:srgbClr val="FFFF00"/>
                </a:solidFill>
              </a:rPr>
              <a:t>Зміна напрямку, форми росту і галуження </a:t>
            </a:r>
            <a:r>
              <a:rPr lang="uk-UA" sz="2200" smtClean="0">
                <a:solidFill>
                  <a:schemeClr val="bg1"/>
                </a:solidFill>
              </a:rPr>
              <a:t>Зміна напрямку росту коренів кульбаби при зміні рівня ґрунтових вод;  у липи при забрудненні атмосфери НСl або SO</a:t>
            </a:r>
            <a:r>
              <a:rPr lang="uk-UA" sz="2200" baseline="-25000" smtClean="0">
                <a:solidFill>
                  <a:schemeClr val="bg1"/>
                </a:solidFill>
              </a:rPr>
              <a:t>2</a:t>
            </a:r>
            <a:r>
              <a:rPr lang="uk-UA" sz="2200" smtClean="0">
                <a:solidFill>
                  <a:schemeClr val="bg1"/>
                </a:solidFill>
              </a:rPr>
              <a:t> спостерігається кущовидна форми росту;   в уражених димом хвойних порід зрідження крони та зміна стовбура.</a:t>
            </a:r>
            <a:endParaRPr lang="ru-RU" sz="2200" smtClean="0">
              <a:solidFill>
                <a:schemeClr val="bg1"/>
              </a:solidFill>
            </a:endParaRPr>
          </a:p>
          <a:p>
            <a:r>
              <a:rPr lang="uk-UA" sz="2200" b="1" smtClean="0">
                <a:solidFill>
                  <a:srgbClr val="FFFF00"/>
                </a:solidFill>
              </a:rPr>
              <a:t>Зміна приросту</a:t>
            </a:r>
            <a:r>
              <a:rPr lang="uk-UA" sz="2200" smtClean="0"/>
              <a:t>. </a:t>
            </a:r>
            <a:r>
              <a:rPr lang="uk-UA" sz="2200" smtClean="0">
                <a:solidFill>
                  <a:schemeClr val="bg1"/>
                </a:solidFill>
              </a:rPr>
              <a:t>стовбура, приросту пагонів та листя в довжину, зміна приросту коренів в довжину.</a:t>
            </a:r>
            <a:endParaRPr lang="ru-RU" sz="2200" smtClean="0">
              <a:solidFill>
                <a:schemeClr val="bg1"/>
              </a:solidFill>
            </a:endParaRPr>
          </a:p>
          <a:p>
            <a:r>
              <a:rPr lang="uk-UA" sz="2200" b="1" smtClean="0">
                <a:solidFill>
                  <a:srgbClr val="FFFF00"/>
                </a:solidFill>
              </a:rPr>
              <a:t>Зменшення плодовитості</a:t>
            </a:r>
            <a:endParaRPr lang="ru-RU" sz="2200" b="1" smtClean="0">
              <a:solidFill>
                <a:srgbClr val="FFFF00"/>
              </a:solidFill>
            </a:endParaRPr>
          </a:p>
        </p:txBody>
      </p:sp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071563"/>
            <a:ext cx="1368425" cy="13684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245" name="Picture 6"/>
          <p:cNvPicPr>
            <a:picLocks noChangeAspect="1" noChangeArrowheads="1"/>
          </p:cNvPicPr>
          <p:nvPr/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>
            <a:off x="222250" y="2571750"/>
            <a:ext cx="1612900" cy="12890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246" name="Picture 7"/>
          <p:cNvPicPr>
            <a:picLocks noChangeAspect="1" noChangeArrowheads="1"/>
          </p:cNvPicPr>
          <p:nvPr/>
        </p:nvPicPr>
        <p:blipFill>
          <a:blip r:embed="rId4">
            <a:lum contrast="10000"/>
          </a:blip>
          <a:srcRect/>
          <a:stretch>
            <a:fillRect/>
          </a:stretch>
        </p:blipFill>
        <p:spPr bwMode="auto">
          <a:xfrm>
            <a:off x="1028700" y="3997325"/>
            <a:ext cx="1795463" cy="1295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247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75" y="360363"/>
            <a:ext cx="885825" cy="15557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950" y="549275"/>
            <a:ext cx="8856663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uk-UA" sz="2000" b="1" dirty="0">
                <a:solidFill>
                  <a:schemeClr val="bg1"/>
                </a:solidFill>
              </a:rPr>
              <a:t>	</a:t>
            </a:r>
            <a:r>
              <a:rPr lang="uk-UA" sz="1900" b="1" dirty="0">
                <a:solidFill>
                  <a:schemeClr val="bg1"/>
                </a:solidFill>
              </a:rPr>
              <a:t>Для визначення «екологічного навантаження» використана шкала візуальної оцінки </a:t>
            </a:r>
            <a:r>
              <a:rPr lang="uk-UA" sz="1900" b="1" i="1" dirty="0" err="1">
                <a:solidFill>
                  <a:schemeClr val="bg1"/>
                </a:solidFill>
              </a:rPr>
              <a:t>Єрохіна</a:t>
            </a:r>
            <a:r>
              <a:rPr lang="uk-UA" sz="1900" b="1" i="1" dirty="0">
                <a:solidFill>
                  <a:schemeClr val="bg1"/>
                </a:solidFill>
              </a:rPr>
              <a:t> В. І. </a:t>
            </a:r>
            <a:r>
              <a:rPr lang="uk-UA" sz="1900" b="1" dirty="0">
                <a:solidFill>
                  <a:schemeClr val="bg1"/>
                </a:solidFill>
              </a:rPr>
              <a:t>«Оцінка забруднення середовища за станом хвої сосни» , яка враховує порівняння між роками (2-3 роки), сезонне та вікове  порівняння:</a:t>
            </a:r>
            <a:endParaRPr lang="ru-RU" sz="19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uk-UA" sz="1900" b="1" dirty="0">
                <a:solidFill>
                  <a:schemeClr val="bg1"/>
                </a:solidFill>
              </a:rPr>
              <a:t>- обираємо 5 пагонів 5 молодих сосен, підраховуємо хвоїнки,</a:t>
            </a:r>
            <a:endParaRPr lang="ru-RU" sz="19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uk-UA" sz="1900" b="1" dirty="0">
                <a:solidFill>
                  <a:schemeClr val="bg1"/>
                </a:solidFill>
              </a:rPr>
              <a:t>- розбираємо хвоїнки за класами (на предмет всихання, хлорозу, некрозу)</a:t>
            </a:r>
            <a:endParaRPr lang="ru-RU" sz="1900" b="1" dirty="0">
              <a:solidFill>
                <a:schemeClr val="bg1"/>
              </a:solidFill>
            </a:endParaRPr>
          </a:p>
          <a:p>
            <a:pPr marL="342900" indent="-342900">
              <a:buFontTx/>
              <a:buChar char="-"/>
              <a:defRPr/>
            </a:pPr>
            <a:r>
              <a:rPr lang="uk-UA" sz="1900" b="1" dirty="0">
                <a:solidFill>
                  <a:schemeClr val="bg1"/>
                </a:solidFill>
              </a:rPr>
              <a:t>обстежено хвоїнок – 1225 (100%)</a:t>
            </a:r>
            <a:endParaRPr lang="ru-RU" sz="1900" b="1" dirty="0">
              <a:solidFill>
                <a:schemeClr val="bg1"/>
              </a:solidFill>
            </a:endParaRPr>
          </a:p>
          <a:p>
            <a:pPr marL="342900" indent="-342900">
              <a:buFontTx/>
              <a:buChar char="-"/>
              <a:defRPr/>
            </a:pP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1267" name="Прямоугольник 4"/>
          <p:cNvSpPr>
            <a:spLocks noChangeArrowheads="1"/>
          </p:cNvSpPr>
          <p:nvPr/>
        </p:nvSpPr>
        <p:spPr bwMode="auto">
          <a:xfrm>
            <a:off x="4992688" y="153988"/>
            <a:ext cx="37560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 b="1">
                <a:solidFill>
                  <a:srgbClr val="FFFF00"/>
                </a:solidFill>
              </a:rPr>
              <a:t>Практичні дослідження</a:t>
            </a:r>
            <a:endParaRPr lang="ru-RU" sz="240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663700" y="3028950"/>
          <a:ext cx="7272338" cy="25193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4040"/>
                <a:gridCol w="3456161"/>
                <a:gridCol w="2952137"/>
              </a:tblGrid>
              <a:tr h="251936"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FF0000"/>
                          </a:solidFill>
                          <a:effectLst/>
                        </a:rPr>
                        <a:t>Всихання 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FF0000"/>
                          </a:solidFill>
                          <a:effectLst/>
                        </a:rPr>
                        <a:t>Некроз, хлороз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6" marR="68576" marT="0" marB="0"/>
                </a:tc>
              </a:tr>
              <a:tr h="503873"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FF0000"/>
                          </a:solidFill>
                          <a:effectLst/>
                        </a:rPr>
                        <a:t>1 клас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79705" algn="just"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</a:rPr>
                        <a:t>Відсутність сухих хвоїнок    </a:t>
                      </a:r>
                      <a:r>
                        <a:rPr lang="uk-UA" sz="1400" b="1" dirty="0" smtClean="0">
                          <a:effectLst/>
                        </a:rPr>
                        <a:t>  </a:t>
                      </a:r>
                      <a:r>
                        <a:rPr lang="uk-UA" sz="1400" b="1" dirty="0">
                          <a:effectLst/>
                        </a:rPr>
                        <a:t>- 59 %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79705" algn="just"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</a:rPr>
                        <a:t>Без п</a:t>
                      </a:r>
                      <a:r>
                        <a:rPr lang="en-US" sz="1400" b="1" dirty="0">
                          <a:effectLst/>
                        </a:rPr>
                        <a:t>’</a:t>
                      </a:r>
                      <a:r>
                        <a:rPr lang="uk-UA" sz="1400" b="1" dirty="0" err="1">
                          <a:effectLst/>
                        </a:rPr>
                        <a:t>ятен</a:t>
                      </a:r>
                      <a:r>
                        <a:rPr lang="uk-UA" sz="1400" b="1" dirty="0">
                          <a:effectLst/>
                        </a:rPr>
                        <a:t>                     </a:t>
                      </a:r>
                      <a:r>
                        <a:rPr lang="uk-UA" sz="1400" b="1" dirty="0" smtClean="0">
                          <a:effectLst/>
                        </a:rPr>
                        <a:t>  </a:t>
                      </a:r>
                      <a:r>
                        <a:rPr lang="uk-UA" sz="1400" b="1" dirty="0">
                          <a:effectLst/>
                        </a:rPr>
                        <a:t>- 80 %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6" marR="68576" marT="0" marB="0"/>
                </a:tc>
              </a:tr>
              <a:tr h="503873"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FF0000"/>
                          </a:solidFill>
                          <a:effectLst/>
                        </a:rPr>
                        <a:t>2 клас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79705" algn="just"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</a:rPr>
                        <a:t>Всихання кінчиків хвоїнки  </a:t>
                      </a:r>
                      <a:r>
                        <a:rPr lang="uk-UA" sz="1400" b="1" dirty="0" smtClean="0">
                          <a:effectLst/>
                        </a:rPr>
                        <a:t>   </a:t>
                      </a:r>
                      <a:r>
                        <a:rPr lang="uk-UA" sz="1400" b="1" dirty="0">
                          <a:effectLst/>
                        </a:rPr>
                        <a:t>- 16 %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79705" algn="just"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</a:rPr>
                        <a:t>П</a:t>
                      </a:r>
                      <a:r>
                        <a:rPr lang="en-US" sz="1400" b="1" dirty="0">
                          <a:effectLst/>
                        </a:rPr>
                        <a:t>’</a:t>
                      </a:r>
                      <a:r>
                        <a:rPr lang="uk-UA" sz="1400" b="1" dirty="0" err="1">
                          <a:effectLst/>
                        </a:rPr>
                        <a:t>ятна</a:t>
                      </a:r>
                      <a:r>
                        <a:rPr lang="uk-UA" sz="1400" b="1" dirty="0">
                          <a:effectLst/>
                        </a:rPr>
                        <a:t> дрібні, третина хвоїнки </a:t>
                      </a:r>
                      <a:r>
                        <a:rPr lang="ru-RU" sz="1400" b="1" baseline="0" dirty="0" smtClean="0">
                          <a:effectLst/>
                        </a:rPr>
                        <a:t>                         </a:t>
                      </a:r>
                      <a:r>
                        <a:rPr lang="uk-UA" sz="1400" b="1" dirty="0" smtClean="0">
                          <a:effectLst/>
                        </a:rPr>
                        <a:t> </a:t>
                      </a:r>
                      <a:r>
                        <a:rPr lang="uk-UA" sz="1400" b="1" dirty="0">
                          <a:effectLst/>
                        </a:rPr>
                        <a:t>- 14 % 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6" marR="68576" marT="0" marB="0"/>
                </a:tc>
              </a:tr>
              <a:tr h="755809"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FF0000"/>
                          </a:solidFill>
                          <a:effectLst/>
                        </a:rPr>
                        <a:t>3 клас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79705" algn="just"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</a:rPr>
                        <a:t>Всихання 1</a:t>
                      </a:r>
                      <a:r>
                        <a:rPr lang="en-US" sz="1400" b="1" dirty="0">
                          <a:effectLst/>
                        </a:rPr>
                        <a:t>/</a:t>
                      </a:r>
                      <a:r>
                        <a:rPr lang="uk-UA" sz="1400" b="1" dirty="0">
                          <a:effectLst/>
                        </a:rPr>
                        <a:t>3 довжини </a:t>
                      </a:r>
                      <a:r>
                        <a:rPr lang="uk-UA" sz="1400" b="1" dirty="0" smtClean="0">
                          <a:effectLst/>
                        </a:rPr>
                        <a:t>хвоїнки -8 </a:t>
                      </a:r>
                      <a:r>
                        <a:rPr lang="uk-UA" sz="1400" b="1" dirty="0">
                          <a:effectLst/>
                        </a:rPr>
                        <a:t>%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79705" algn="just"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</a:rPr>
                        <a:t>Хвоїнки з багатьма чорними та жовтими п</a:t>
                      </a:r>
                      <a:r>
                        <a:rPr lang="ru-RU" sz="1400" b="1" dirty="0">
                          <a:effectLst/>
                        </a:rPr>
                        <a:t>’</a:t>
                      </a:r>
                      <a:r>
                        <a:rPr lang="uk-UA" sz="1400" b="1" dirty="0" err="1">
                          <a:effectLst/>
                        </a:rPr>
                        <a:t>ятнами</a:t>
                      </a:r>
                      <a:r>
                        <a:rPr lang="uk-UA" sz="1400" b="1" dirty="0">
                          <a:effectLst/>
                        </a:rPr>
                        <a:t>     </a:t>
                      </a:r>
                      <a:r>
                        <a:rPr lang="uk-UA" sz="1400" b="1" dirty="0" smtClean="0">
                          <a:effectLst/>
                        </a:rPr>
                        <a:t> </a:t>
                      </a:r>
                      <a:r>
                        <a:rPr lang="uk-UA" sz="1400" b="1" dirty="0">
                          <a:effectLst/>
                        </a:rPr>
                        <a:t>- 6 %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6" marR="68576" marT="0" marB="0"/>
                </a:tc>
              </a:tr>
              <a:tr h="503873"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FF0000"/>
                          </a:solidFill>
                          <a:effectLst/>
                        </a:rPr>
                        <a:t>4 клас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79705" algn="just"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</a:rPr>
                        <a:t>Вся хвоїнка жовта або суха </a:t>
                      </a:r>
                      <a:r>
                        <a:rPr lang="uk-UA" sz="1400" b="1" dirty="0" smtClean="0">
                          <a:effectLst/>
                        </a:rPr>
                        <a:t>  </a:t>
                      </a:r>
                      <a:r>
                        <a:rPr lang="uk-UA" sz="1400" b="1" dirty="0">
                          <a:effectLst/>
                        </a:rPr>
                        <a:t>- 17 %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79705" algn="just"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effectLst/>
                          <a:latin typeface="+mn-lt"/>
                          <a:ea typeface="+mn-ea"/>
                        </a:rPr>
                        <a:t>Відсутні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6" marR="68576" marT="0" marB="0"/>
                </a:tc>
              </a:tr>
            </a:tbl>
          </a:graphicData>
        </a:graphic>
      </p:graphicFrame>
      <p:pic>
        <p:nvPicPr>
          <p:cNvPr id="11294" name="Рисунок 7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2978150" y="5357813"/>
            <a:ext cx="2014538" cy="13589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1295" name="Picture 2" descr="E:\картинки на рабочий стол\Фото и рисунки\Ахтырка\P1050038_.JPG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/>
          <a:stretch>
            <a:fillRect/>
          </a:stretch>
        </p:blipFill>
        <p:spPr bwMode="auto">
          <a:xfrm>
            <a:off x="5364163" y="5357813"/>
            <a:ext cx="2136775" cy="13589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1143000" y="95250"/>
            <a:ext cx="6567488" cy="577850"/>
          </a:xfrm>
          <a:prstGeom prst="rect">
            <a:avLst/>
          </a:prstGeom>
          <a:solidFill>
            <a:srgbClr val="FFFF00"/>
          </a:solidFill>
          <a:ln>
            <a:miter lim="800000"/>
            <a:headEnd/>
            <a:tailEnd/>
          </a:ln>
        </p:spPr>
        <p:txBody>
          <a:bodyPr/>
          <a:lstStyle/>
          <a:p>
            <a:r>
              <a:rPr lang="uk-UA" sz="3200" b="1" smtClean="0">
                <a:solidFill>
                  <a:srgbClr val="FF0000"/>
                </a:solidFill>
              </a:rPr>
              <a:t>Класи всихання хвої</a:t>
            </a:r>
            <a:endParaRPr lang="ru-RU" sz="3200" b="1" smtClean="0">
              <a:solidFill>
                <a:srgbClr val="FF0000"/>
              </a:solidFill>
            </a:endParaRPr>
          </a:p>
        </p:txBody>
      </p:sp>
      <p:pic>
        <p:nvPicPr>
          <p:cNvPr id="12291" name="Picture 2" descr="здоровые хвоинки класс1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 t="5405" r="27499" b="18919"/>
          <a:stretch>
            <a:fillRect/>
          </a:stretch>
        </p:blipFill>
        <p:spPr bwMode="auto">
          <a:xfrm>
            <a:off x="214313" y="857250"/>
            <a:ext cx="2928937" cy="20002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2292" name="Picture 1" descr="кончики хвоинки 2"/>
          <p:cNvPicPr>
            <a:picLocks noChangeAspect="1" noChangeArrowheads="1"/>
          </p:cNvPicPr>
          <p:nvPr/>
        </p:nvPicPr>
        <p:blipFill>
          <a:blip r:embed="rId4">
            <a:lum contrast="10000"/>
          </a:blip>
          <a:srcRect t="27591"/>
          <a:stretch>
            <a:fillRect/>
          </a:stretch>
        </p:blipFill>
        <p:spPr bwMode="auto">
          <a:xfrm>
            <a:off x="3419475" y="857250"/>
            <a:ext cx="2714625" cy="20002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229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0" y="2928938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000">
                <a:solidFill>
                  <a:schemeClr val="bg1"/>
                </a:solidFill>
                <a:cs typeface="Times New Roman" pitchFamily="18" charset="0"/>
              </a:rPr>
              <a:t>                     </a:t>
            </a:r>
            <a:r>
              <a:rPr lang="ru-RU" sz="2000" b="1">
                <a:solidFill>
                  <a:schemeClr val="bg1"/>
                </a:solidFill>
                <a:cs typeface="Times New Roman" pitchFamily="18" charset="0"/>
              </a:rPr>
              <a:t>1 клас                                                   2 клас</a:t>
            </a:r>
            <a:r>
              <a:rPr lang="ru-RU" sz="2000">
                <a:solidFill>
                  <a:schemeClr val="bg1"/>
                </a:solidFill>
                <a:cs typeface="Times New Roman" pitchFamily="18" charset="0"/>
              </a:rPr>
              <a:t>  </a:t>
            </a:r>
            <a:endParaRPr lang="ru-RU">
              <a:solidFill>
                <a:schemeClr val="bg1"/>
              </a:solidFill>
            </a:endParaRPr>
          </a:p>
        </p:txBody>
      </p:sp>
      <p:pic>
        <p:nvPicPr>
          <p:cNvPr id="12296" name="Picture 6" descr="усохла1-3"/>
          <p:cNvPicPr>
            <a:picLocks noChangeAspect="1" noChangeArrowheads="1"/>
          </p:cNvPicPr>
          <p:nvPr/>
        </p:nvPicPr>
        <p:blipFill>
          <a:blip r:embed="rId5"/>
          <a:srcRect t="13636" b="4545"/>
          <a:stretch>
            <a:fillRect/>
          </a:stretch>
        </p:blipFill>
        <p:spPr bwMode="auto">
          <a:xfrm>
            <a:off x="1214438" y="3571875"/>
            <a:ext cx="3082925" cy="2214563"/>
          </a:xfrm>
          <a:prstGeom prst="rect">
            <a:avLst/>
          </a:prstGeom>
          <a:noFill/>
          <a:ln w="6350">
            <a:solidFill>
              <a:schemeClr val="accent3"/>
            </a:solidFill>
            <a:miter lim="800000"/>
            <a:headEnd/>
            <a:tailEnd/>
          </a:ln>
        </p:spPr>
      </p:pic>
      <p:pic>
        <p:nvPicPr>
          <p:cNvPr id="12297" name="Picture 5" descr="16062010255"/>
          <p:cNvPicPr>
            <a:picLocks noChangeAspect="1" noChangeArrowheads="1"/>
          </p:cNvPicPr>
          <p:nvPr/>
        </p:nvPicPr>
        <p:blipFill>
          <a:blip r:embed="rId6">
            <a:lum contrast="10000"/>
          </a:blip>
          <a:srcRect/>
          <a:stretch>
            <a:fillRect/>
          </a:stretch>
        </p:blipFill>
        <p:spPr bwMode="auto">
          <a:xfrm>
            <a:off x="5000625" y="3571875"/>
            <a:ext cx="3384550" cy="2214563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</p:spPr>
      </p:pic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2298" name="Rectangle 8"/>
          <p:cNvSpPr>
            <a:spLocks noChangeArrowheads="1"/>
          </p:cNvSpPr>
          <p:nvPr/>
        </p:nvSpPr>
        <p:spPr bwMode="auto">
          <a:xfrm flipV="1">
            <a:off x="0" y="3200400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000">
                <a:cs typeface="Times New Roman" pitchFamily="18" charset="0"/>
              </a:rPr>
              <a:t>        </a:t>
            </a:r>
            <a:endParaRPr lang="ru-RU"/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2019300" y="5854700"/>
            <a:ext cx="5505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ru-RU" sz="2000" b="1"/>
              <a:t>       </a:t>
            </a:r>
            <a:r>
              <a:rPr lang="ru-RU" sz="2000" b="1">
                <a:solidFill>
                  <a:schemeClr val="bg1"/>
                </a:solidFill>
              </a:rPr>
              <a:t>3 клас                                            4 клас</a:t>
            </a:r>
          </a:p>
        </p:txBody>
      </p:sp>
      <p:pic>
        <p:nvPicPr>
          <p:cNvPr id="12300" name="Picture 1" descr="кончики хвоинки 2"/>
          <p:cNvPicPr>
            <a:picLocks noChangeAspect="1" noChangeArrowheads="1"/>
          </p:cNvPicPr>
          <p:nvPr/>
        </p:nvPicPr>
        <p:blipFill>
          <a:blip r:embed="rId7">
            <a:lum contrast="20000"/>
          </a:blip>
          <a:srcRect b="44325"/>
          <a:stretch>
            <a:fillRect/>
          </a:stretch>
        </p:blipFill>
        <p:spPr bwMode="auto">
          <a:xfrm>
            <a:off x="6357938" y="857250"/>
            <a:ext cx="2589212" cy="20002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1230313" y="220663"/>
            <a:ext cx="7140575" cy="609600"/>
          </a:xfrm>
          <a:prstGeom prst="rect">
            <a:avLst/>
          </a:prstGeom>
          <a:solidFill>
            <a:srgbClr val="FFFF00"/>
          </a:solidFill>
          <a:ln>
            <a:miter lim="800000"/>
            <a:headEnd/>
            <a:tailEnd/>
          </a:ln>
        </p:spPr>
        <p:txBody>
          <a:bodyPr/>
          <a:lstStyle/>
          <a:p>
            <a:r>
              <a:rPr lang="ru-RU" sz="3200" b="1" smtClean="0">
                <a:solidFill>
                  <a:srgbClr val="FF0000"/>
                </a:solidFill>
              </a:rPr>
              <a:t>Класи некрозу та хлорозу хвої</a:t>
            </a:r>
          </a:p>
        </p:txBody>
      </p:sp>
      <p:pic>
        <p:nvPicPr>
          <p:cNvPr id="14339" name="Picture 5" descr="здоровые хвоинки класс1"/>
          <p:cNvPicPr>
            <a:picLocks noChangeAspect="1" noChangeArrowheads="1"/>
          </p:cNvPicPr>
          <p:nvPr/>
        </p:nvPicPr>
        <p:blipFill rotWithShape="1">
          <a:blip r:embed="rId3">
            <a:lum contrast="20000"/>
          </a:blip>
          <a:srcRect l="21160" r="25289" b="31637"/>
          <a:stretch/>
        </p:blipFill>
        <p:spPr bwMode="auto">
          <a:xfrm>
            <a:off x="368300" y="1004888"/>
            <a:ext cx="3786188" cy="2711450"/>
          </a:xfrm>
          <a:prstGeom prst="rect">
            <a:avLst/>
          </a:prstGeom>
          <a:noFill/>
          <a:ln w="3175">
            <a:solidFill>
              <a:schemeClr val="accent3"/>
            </a:solidFill>
            <a:miter lim="800000"/>
            <a:headEnd/>
            <a:tailEnd/>
          </a:ln>
        </p:spPr>
      </p:pic>
      <p:pic>
        <p:nvPicPr>
          <p:cNvPr id="13316" name="Picture 4" descr="Никроз"/>
          <p:cNvPicPr>
            <a:picLocks noChangeAspect="1" noChangeArrowheads="1"/>
          </p:cNvPicPr>
          <p:nvPr/>
        </p:nvPicPr>
        <p:blipFill>
          <a:blip r:embed="rId4">
            <a:lum contrast="20000"/>
          </a:blip>
          <a:srcRect/>
          <a:stretch>
            <a:fillRect/>
          </a:stretch>
        </p:blipFill>
        <p:spPr bwMode="auto">
          <a:xfrm>
            <a:off x="4500563" y="1000125"/>
            <a:ext cx="4186237" cy="27622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228600" y="228600"/>
            <a:ext cx="89154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spcBef>
                <a:spcPct val="30000"/>
              </a:spcBef>
            </a:pPr>
            <a:endParaRPr lang="ru-RU"/>
          </a:p>
          <a:p>
            <a:pPr algn="just">
              <a:spcBef>
                <a:spcPct val="30000"/>
              </a:spcBef>
            </a:pPr>
            <a:endParaRPr lang="ru-RU"/>
          </a:p>
        </p:txBody>
      </p:sp>
      <p:pic>
        <p:nvPicPr>
          <p:cNvPr id="13318" name="Picture 8" descr="усохла1-3"/>
          <p:cNvPicPr>
            <a:picLocks noChangeAspect="1" noChangeArrowheads="1"/>
          </p:cNvPicPr>
          <p:nvPr/>
        </p:nvPicPr>
        <p:blipFill>
          <a:blip r:embed="rId5"/>
          <a:srcRect t="14218" b="5212"/>
          <a:stretch>
            <a:fillRect/>
          </a:stretch>
        </p:blipFill>
        <p:spPr bwMode="auto">
          <a:xfrm>
            <a:off x="2771775" y="3929063"/>
            <a:ext cx="3600450" cy="2428875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3319" name="Rectangle 10"/>
          <p:cNvSpPr>
            <a:spLocks noChangeArrowheads="1"/>
          </p:cNvSpPr>
          <p:nvPr/>
        </p:nvSpPr>
        <p:spPr bwMode="auto">
          <a:xfrm>
            <a:off x="368300" y="3711575"/>
            <a:ext cx="8439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bg1"/>
                </a:solidFill>
              </a:rPr>
              <a:t>                   1 клас                                                         2 клас</a:t>
            </a:r>
          </a:p>
        </p:txBody>
      </p:sp>
      <p:sp>
        <p:nvSpPr>
          <p:cNvPr id="13320" name="Rectangle 11"/>
          <p:cNvSpPr>
            <a:spLocks noChangeArrowheads="1"/>
          </p:cNvSpPr>
          <p:nvPr/>
        </p:nvSpPr>
        <p:spPr bwMode="auto">
          <a:xfrm>
            <a:off x="4143375" y="6457950"/>
            <a:ext cx="1447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ru-RU" b="1"/>
              <a:t> </a:t>
            </a:r>
            <a:r>
              <a:rPr lang="ru-RU" sz="2000" b="1">
                <a:solidFill>
                  <a:schemeClr val="bg1"/>
                </a:solidFill>
              </a:rPr>
              <a:t>3 клас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 bwMode="auto">
          <a:xfrm>
            <a:off x="1331913" y="188913"/>
            <a:ext cx="6850062" cy="633412"/>
          </a:xfrm>
          <a:solidFill>
            <a:srgbClr val="66FF66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3000" b="1" smtClean="0">
                <a:solidFill>
                  <a:srgbClr val="FF0000"/>
                </a:solidFill>
              </a:rPr>
              <a:t>Види пошкоджень хвої</a:t>
            </a:r>
            <a:endParaRPr lang="ru-RU" sz="3000" b="1" smtClean="0">
              <a:solidFill>
                <a:srgbClr val="FF0000"/>
              </a:solidFill>
            </a:endParaRPr>
          </a:p>
        </p:txBody>
      </p:sp>
      <p:pic>
        <p:nvPicPr>
          <p:cNvPr id="14339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0538" y="1185863"/>
            <a:ext cx="2425700" cy="2028825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434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88" y="1185863"/>
            <a:ext cx="2501900" cy="20288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434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9450" y="3497263"/>
            <a:ext cx="2576513" cy="20193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4342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9450" y="1185863"/>
            <a:ext cx="2576513" cy="20288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4343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6084888" y="3500438"/>
            <a:ext cx="2501900" cy="2016125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4344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8313" y="3429000"/>
            <a:ext cx="2460625" cy="20875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1"/>
          <p:cNvSpPr>
            <a:spLocks noChangeArrowheads="1"/>
          </p:cNvSpPr>
          <p:nvPr/>
        </p:nvSpPr>
        <p:spPr bwMode="auto">
          <a:xfrm>
            <a:off x="214313" y="785813"/>
            <a:ext cx="4824412" cy="46783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000" b="1">
                <a:solidFill>
                  <a:srgbClr val="FF0000"/>
                </a:solidFill>
              </a:rPr>
              <a:t>        </a:t>
            </a:r>
            <a:r>
              <a:rPr lang="uk-UA" sz="2000" b="1" u="sng">
                <a:solidFill>
                  <a:srgbClr val="FF0000"/>
                </a:solidFill>
              </a:rPr>
              <a:t>Візуальні ознаки пошкоджень: </a:t>
            </a:r>
            <a:endParaRPr lang="ru-RU" sz="2000" b="1" u="sng">
              <a:solidFill>
                <a:srgbClr val="FF0000"/>
              </a:solidFill>
            </a:endParaRPr>
          </a:p>
          <a:p>
            <a:r>
              <a:rPr lang="uk-UA" sz="2000" b="1">
                <a:solidFill>
                  <a:srgbClr val="7030A0"/>
                </a:solidFill>
              </a:rPr>
              <a:t>	</a:t>
            </a:r>
            <a:r>
              <a:rPr lang="uk-UA" sz="2000" b="1">
                <a:solidFill>
                  <a:srgbClr val="002060"/>
                </a:solidFill>
              </a:rPr>
              <a:t>- передчасне прорідження крони (на сухій хвої знайдено скинуту зелену хвою),</a:t>
            </a:r>
            <a:endParaRPr lang="ru-RU" sz="2000" b="1">
              <a:solidFill>
                <a:srgbClr val="002060"/>
              </a:solidFill>
            </a:endParaRPr>
          </a:p>
          <a:p>
            <a:r>
              <a:rPr lang="uk-UA" sz="2000" b="1">
                <a:solidFill>
                  <a:srgbClr val="002060"/>
                </a:solidFill>
              </a:rPr>
              <a:t>	- на молодих гілках знайдено ознаки сухості та шелушіння кори, </a:t>
            </a:r>
            <a:endParaRPr lang="ru-RU" sz="2000" b="1">
              <a:solidFill>
                <a:srgbClr val="002060"/>
              </a:solidFill>
            </a:endParaRPr>
          </a:p>
          <a:p>
            <a:r>
              <a:rPr lang="uk-UA" sz="2000" b="1">
                <a:solidFill>
                  <a:srgbClr val="002060"/>
                </a:solidFill>
              </a:rPr>
              <a:t>	- червоно – коричневий некроз хвоїнок</a:t>
            </a:r>
            <a:endParaRPr lang="ru-RU" sz="2000" b="1">
              <a:solidFill>
                <a:srgbClr val="002060"/>
              </a:solidFill>
            </a:endParaRPr>
          </a:p>
          <a:p>
            <a:r>
              <a:rPr lang="uk-UA" sz="2000" b="1">
                <a:solidFill>
                  <a:srgbClr val="002060"/>
                </a:solidFill>
              </a:rPr>
              <a:t>	- молоді гілки мають виступи смоли, особливо – на верхівці,</a:t>
            </a:r>
            <a:endParaRPr lang="ru-RU" sz="2000" b="1">
              <a:solidFill>
                <a:srgbClr val="002060"/>
              </a:solidFill>
            </a:endParaRPr>
          </a:p>
          <a:p>
            <a:r>
              <a:rPr lang="uk-UA" sz="2000" b="1">
                <a:solidFill>
                  <a:srgbClr val="002060"/>
                </a:solidFill>
              </a:rPr>
              <a:t>	- звивистість здерев</a:t>
            </a:r>
            <a:r>
              <a:rPr lang="ru-RU" sz="2000" b="1">
                <a:solidFill>
                  <a:srgbClr val="002060"/>
                </a:solidFill>
              </a:rPr>
              <a:t>’</a:t>
            </a:r>
            <a:r>
              <a:rPr lang="uk-UA" sz="2000" b="1">
                <a:solidFill>
                  <a:srgbClr val="002060"/>
                </a:solidFill>
              </a:rPr>
              <a:t>янілого стебла у окремих дерев – це ознака перенесеного вірусного захворю- вання (у пагонів першого року життя – </a:t>
            </a:r>
            <a:r>
              <a:rPr lang="uk-UA" b="1">
                <a:solidFill>
                  <a:srgbClr val="002060"/>
                </a:solidFill>
              </a:rPr>
              <a:t>25 %)</a:t>
            </a:r>
            <a:endParaRPr lang="ru-RU" b="1">
              <a:solidFill>
                <a:srgbClr val="002060"/>
              </a:solidFill>
            </a:endParaRPr>
          </a:p>
        </p:txBody>
      </p:sp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4427538" y="255588"/>
            <a:ext cx="43545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800" b="1">
                <a:solidFill>
                  <a:srgbClr val="FFFF00"/>
                </a:solidFill>
              </a:rPr>
              <a:t>Практичні дослідження</a:t>
            </a:r>
            <a:endParaRPr lang="ru-RU" sz="2800" b="1"/>
          </a:p>
        </p:txBody>
      </p:sp>
      <p:pic>
        <p:nvPicPr>
          <p:cNvPr id="15364" name="Picture 2" descr="E:\картинки на рабочий стол\Фото и рисунки\Ахтырка\1\P10505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78438" y="928688"/>
            <a:ext cx="1717675" cy="2660650"/>
          </a:xfrm>
          <a:prstGeom prst="rect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536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86625" y="4000500"/>
            <a:ext cx="1690688" cy="1357313"/>
          </a:xfrm>
          <a:prstGeom prst="rect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5366" name="Picture 2" descr="E:\1506201024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70750" y="941388"/>
            <a:ext cx="1587500" cy="1416050"/>
          </a:xfrm>
          <a:prstGeom prst="rect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5367" name="Picture 2" descr="E:\15062010243.jpg"/>
          <p:cNvPicPr>
            <a:picLocks noChangeAspect="1" noChangeArrowheads="1"/>
          </p:cNvPicPr>
          <p:nvPr/>
        </p:nvPicPr>
        <p:blipFill>
          <a:blip r:embed="rId6">
            <a:lum bright="10000"/>
          </a:blip>
          <a:srcRect/>
          <a:stretch>
            <a:fillRect/>
          </a:stretch>
        </p:blipFill>
        <p:spPr bwMode="auto">
          <a:xfrm>
            <a:off x="7270750" y="2549525"/>
            <a:ext cx="1620838" cy="1268413"/>
          </a:xfrm>
          <a:prstGeom prst="rect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5368" name="Picture 2" descr="E:\картинки на рабочий стол\Фото и рисунки\Ахтырка\1\P1050508_.JPG"/>
          <p:cNvPicPr>
            <a:picLocks noChangeAspect="1" noChangeArrowheads="1"/>
          </p:cNvPicPr>
          <p:nvPr/>
        </p:nvPicPr>
        <p:blipFill>
          <a:blip r:embed="rId7">
            <a:lum contrast="10000"/>
          </a:blip>
          <a:srcRect/>
          <a:stretch>
            <a:fillRect/>
          </a:stretch>
        </p:blipFill>
        <p:spPr bwMode="auto">
          <a:xfrm>
            <a:off x="5219700" y="3797300"/>
            <a:ext cx="1776413" cy="1311275"/>
          </a:xfrm>
          <a:prstGeom prst="rect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5369" name="Picture 6"/>
          <p:cNvPicPr>
            <a:picLocks noChangeAspect="1" noChangeArrowheads="1"/>
          </p:cNvPicPr>
          <p:nvPr/>
        </p:nvPicPr>
        <p:blipFill>
          <a:blip r:embed="rId8">
            <a:lum contrast="10000"/>
          </a:blip>
          <a:srcRect l="41667" t="28572"/>
          <a:stretch>
            <a:fillRect/>
          </a:stretch>
        </p:blipFill>
        <p:spPr bwMode="auto">
          <a:xfrm>
            <a:off x="5214938" y="5286375"/>
            <a:ext cx="1857375" cy="13573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1"/>
          <p:cNvSpPr>
            <a:spLocks noChangeArrowheads="1"/>
          </p:cNvSpPr>
          <p:nvPr/>
        </p:nvSpPr>
        <p:spPr bwMode="auto">
          <a:xfrm>
            <a:off x="2214563" y="115888"/>
            <a:ext cx="6872287" cy="65563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>
                <a:solidFill>
                  <a:srgbClr val="FFFF00"/>
                </a:solidFill>
              </a:rPr>
              <a:t>Висновки</a:t>
            </a:r>
            <a:endParaRPr lang="ru-RU" sz="2400" b="1">
              <a:solidFill>
                <a:srgbClr val="FFFF00"/>
              </a:solidFill>
            </a:endParaRPr>
          </a:p>
          <a:p>
            <a:r>
              <a:rPr lang="uk-UA" sz="2000" b="1">
                <a:solidFill>
                  <a:schemeClr val="bg1"/>
                </a:solidFill>
              </a:rPr>
              <a:t>	</a:t>
            </a:r>
            <a:r>
              <a:rPr lang="uk-UA" sz="2200" b="1">
                <a:solidFill>
                  <a:schemeClr val="bg1"/>
                </a:solidFill>
              </a:rPr>
              <a:t>Біоіндикація передбачає виявлення змін середовища та його забруднення, що вже сталося. </a:t>
            </a:r>
            <a:endParaRPr lang="ru-RU" sz="2200" b="1">
              <a:solidFill>
                <a:schemeClr val="bg1"/>
              </a:solidFill>
            </a:endParaRPr>
          </a:p>
          <a:p>
            <a:r>
              <a:rPr lang="uk-UA" sz="2200" b="1">
                <a:solidFill>
                  <a:schemeClr val="bg1"/>
                </a:solidFill>
              </a:rPr>
              <a:t>	Рослині в міському середовищі можуть бути ефективними фітоіндикаторами на присутність різних видів забруднюючих речовин. </a:t>
            </a:r>
            <a:endParaRPr lang="ru-RU" sz="2200" b="1">
              <a:solidFill>
                <a:schemeClr val="bg1"/>
              </a:solidFill>
            </a:endParaRPr>
          </a:p>
          <a:p>
            <a:r>
              <a:rPr lang="uk-UA" sz="2200" b="1">
                <a:solidFill>
                  <a:schemeClr val="bg1"/>
                </a:solidFill>
              </a:rPr>
              <a:t>	Для диференціації факторів середовища можна використати різні рівні індикації: фізіолого-біохімічний (клітинний), анатомо-морфологічний (організмовий), популяційний, біогеоценотичний. </a:t>
            </a:r>
            <a:endParaRPr lang="ru-RU" sz="2200" b="1">
              <a:solidFill>
                <a:schemeClr val="bg1"/>
              </a:solidFill>
            </a:endParaRPr>
          </a:p>
          <a:p>
            <a:r>
              <a:rPr lang="uk-UA" sz="2200" b="1">
                <a:solidFill>
                  <a:schemeClr val="bg1"/>
                </a:solidFill>
              </a:rPr>
              <a:t>	</a:t>
            </a:r>
            <a:r>
              <a:rPr lang="uk-UA" sz="2200" b="1">
                <a:solidFill>
                  <a:srgbClr val="FFFF00"/>
                </a:solidFill>
              </a:rPr>
              <a:t>Фактор «екологічний стрес» для популяції сосни європейської  в нашій місцевості достатньо високий, що зумовлено як загальним складом повітря (близькість міста, автомобіль- ної траси, ТЕС, ГПЗ), так і несанкціонованими сміттєзвалищами</a:t>
            </a:r>
            <a:r>
              <a:rPr lang="uk-UA" sz="2000" b="1">
                <a:solidFill>
                  <a:srgbClr val="FFFF00"/>
                </a:solidFill>
              </a:rPr>
              <a:t>. </a:t>
            </a:r>
            <a:endParaRPr lang="ru-RU" sz="20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1600" y="1412875"/>
            <a:ext cx="4090988" cy="324802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7411" name="Прямоугольник 2"/>
          <p:cNvSpPr>
            <a:spLocks noChangeArrowheads="1"/>
          </p:cNvSpPr>
          <p:nvPr/>
        </p:nvSpPr>
        <p:spPr bwMode="auto">
          <a:xfrm>
            <a:off x="5651500" y="5445125"/>
            <a:ext cx="3209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>
                <a:solidFill>
                  <a:schemeClr val="bg1"/>
                </a:solidFill>
              </a:rPr>
              <a:t>Дякую за увагу</a:t>
            </a:r>
            <a:endParaRPr lang="ru-RU" sz="24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874</TotalTime>
  <Words>630</Words>
  <Application>Microsoft Office PowerPoint</Application>
  <PresentationFormat>Экран (4:3)</PresentationFormat>
  <Paragraphs>103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Verdana</vt:lpstr>
      <vt:lpstr>Modèle par défaut</vt:lpstr>
      <vt:lpstr>Слайд 1</vt:lpstr>
      <vt:lpstr>Практичні дослідження</vt:lpstr>
      <vt:lpstr>Слайд 3</vt:lpstr>
      <vt:lpstr>Біомоніторинг чинників забруднення довкілля </vt:lpstr>
      <vt:lpstr> Основні джерела забруднення: </vt:lpstr>
      <vt:lpstr>Фітоіндикація  складу грунту</vt:lpstr>
      <vt:lpstr>Біоіндикація  хімічного  складу води</vt:lpstr>
      <vt:lpstr>Біоіндикація  хімічного  складу води</vt:lpstr>
      <vt:lpstr>Морфологічні  зміни  рослин</vt:lpstr>
      <vt:lpstr>Слайд 10</vt:lpstr>
      <vt:lpstr>Класи всихання хвої</vt:lpstr>
      <vt:lpstr>Класи некрозу та хлорозу хвої</vt:lpstr>
      <vt:lpstr>Види пошкоджень хвої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 Carrying Earth</dc:title>
  <dc:creator>www.powerpointstyles.com</dc:creator>
  <dc:description>Image credit to FreeDigitalPhotos.net</dc:description>
  <cp:lastModifiedBy>ИРА</cp:lastModifiedBy>
  <cp:revision>122</cp:revision>
  <dcterms:created xsi:type="dcterms:W3CDTF">2009-03-23T15:23:24Z</dcterms:created>
  <dcterms:modified xsi:type="dcterms:W3CDTF">2019-04-13T01:32:29Z</dcterms:modified>
</cp:coreProperties>
</file>