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315" r:id="rId3"/>
    <p:sldId id="313" r:id="rId4"/>
    <p:sldId id="314" r:id="rId5"/>
    <p:sldId id="300" r:id="rId6"/>
    <p:sldId id="295" r:id="rId7"/>
    <p:sldId id="297" r:id="rId8"/>
    <p:sldId id="302" r:id="rId9"/>
    <p:sldId id="304" r:id="rId10"/>
    <p:sldId id="305" r:id="rId11"/>
    <p:sldId id="306" r:id="rId12"/>
    <p:sldId id="307" r:id="rId13"/>
    <p:sldId id="310" r:id="rId14"/>
    <p:sldId id="312" r:id="rId15"/>
    <p:sldId id="311" r:id="rId16"/>
    <p:sldId id="308" r:id="rId17"/>
    <p:sldId id="309" r:id="rId18"/>
    <p:sldId id="267" r:id="rId19"/>
    <p:sldId id="301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33CC33"/>
    <a:srgbClr val="3333CC"/>
    <a:srgbClr val="FF3300"/>
    <a:srgbClr val="B2B2B2"/>
    <a:srgbClr val="585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0" autoAdjust="0"/>
  </p:normalViewPr>
  <p:slideViewPr>
    <p:cSldViewPr>
      <p:cViewPr>
        <p:scale>
          <a:sx n="80" d="100"/>
          <a:sy n="80" d="100"/>
        </p:scale>
        <p:origin x="-1722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9ECBAC0-80D0-4804-895C-0E26F5DB61AF}" type="datetimeFigureOut">
              <a:rPr lang="ru-RU"/>
              <a:pPr>
                <a:defRPr/>
              </a:pPr>
              <a:t>11.04.2019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194E02E-D1E0-4AA0-954A-1EEB8E4D426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747789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D8FACA8-13C4-4F40-9A3B-06DF41FD6428}" type="datetimeFigureOut">
              <a:rPr lang="ru-RU"/>
              <a:pPr>
                <a:defRPr/>
              </a:pPr>
              <a:t>11.04.2019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90865D1-5651-4BA1-AAF8-EE2BC379C2E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468430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C8C1E5D-7153-465B-85F7-E715534EE6EC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uk-UA" dirty="0" smtClean="0"/>
              <a:t>Більш того, при такій візуалізації складу речовин стають виразними деякі закономірності – наприклад наявність гомологічних рядів для вуглеводнів, </a:t>
            </a:r>
            <a:r>
              <a:rPr lang="uk-UA" dirty="0" err="1" smtClean="0"/>
              <a:t>окиснювально-віднонювальні</a:t>
            </a:r>
            <a:r>
              <a:rPr lang="uk-UA" smtClean="0"/>
              <a:t> властивості різних класів хімічних речовин та ін.</a:t>
            </a:r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uk-UA" smtClean="0"/>
              <a:t>Перехід до більшої кількості компонентів принципово не змінює суть методу відображення, перевірки вірності хімічних рівнянь, або пошуку значень коефіцієнтів.</a:t>
            </a:r>
          </a:p>
          <a:p>
            <a:pPr eaLnBrk="1" hangingPunct="1"/>
            <a:r>
              <a:rPr lang="uk-UA" smtClean="0"/>
              <a:t>Єдиною додатковою умовою є збіг суми векторів у ВСІХ проекціях багатовимірного елементного простору.</a:t>
            </a:r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uk-UA" smtClean="0"/>
              <a:t>Таким чином, в результаті роботи було запропоновано новий підхід до вирішення цілого комплексу завдань топології хімічних взаємодій.</a:t>
            </a:r>
          </a:p>
          <a:p>
            <a:pPr eaLnBrk="1" hangingPunct="1"/>
            <a:r>
              <a:rPr lang="uk-UA" smtClean="0"/>
              <a:t>Було запропоновано спосіб відображення складу реагентів та хімічних рівнянь.</a:t>
            </a:r>
          </a:p>
          <a:p>
            <a:pPr eaLnBrk="1" hangingPunct="1"/>
            <a:r>
              <a:rPr lang="uk-UA" smtClean="0"/>
              <a:t>Показано, як використовувати запропонований метод для перевірки урівноваженності рівнянь, пошуку стехіометричних коефіцієнтів, розподілу слкладних взаємодій на елементарні хімічні реакції, пошуку базисного набору реакцій.</a:t>
            </a:r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F8733-0B34-445D-9243-3FC1EE6815FC}" type="datetime1">
              <a:rPr lang="ru-RU"/>
              <a:pPr>
                <a:defRPr/>
              </a:pPr>
              <a:t>11.04.2019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E7E7F-1DB0-49C9-A036-EE2E5B35D50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9506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7AB71-6D53-4F88-8498-4F3B4CACE428}" type="datetime1">
              <a:rPr lang="ru-RU"/>
              <a:pPr>
                <a:defRPr/>
              </a:pPr>
              <a:t>11.04.2019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0F81B3-1B3A-4330-BE59-10B321E55A5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7083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62AE2E-AA28-46B4-B99E-944AE6FF05F0}" type="datetime1">
              <a:rPr lang="ru-RU"/>
              <a:pPr>
                <a:defRPr/>
              </a:pPr>
              <a:t>11.04.2019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7A2F11-84E1-483B-896C-B1C5327230A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1178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3652A1-78C9-4AFA-B090-46FAFA3145F2}" type="datetime1">
              <a:rPr lang="ru-RU"/>
              <a:pPr>
                <a:defRPr/>
              </a:pPr>
              <a:t>11.04.2019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407B2-B24B-425C-AD1B-81EE24156A0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8755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88302-0512-4FE1-9ECC-6BE867613636}" type="datetime1">
              <a:rPr lang="ru-RU"/>
              <a:pPr>
                <a:defRPr/>
              </a:pPr>
              <a:t>11.04.2019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A58AF-351B-460D-84BE-A189DCE3860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4067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8D045E-28A5-4DC6-8CB6-E1D20BF7A8FD}" type="datetime1">
              <a:rPr lang="ru-RU"/>
              <a:pPr>
                <a:defRPr/>
              </a:pPr>
              <a:t>11.04.2019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E43D1-1D3F-4A1C-9B99-E6556792FB8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8604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9DB994-51E3-4129-9181-DBAC20C6B280}" type="datetime1">
              <a:rPr lang="ru-RU"/>
              <a:pPr>
                <a:defRPr/>
              </a:pPr>
              <a:t>11.04.2019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A95A8F-BD18-404E-B77E-491B30B7D0E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2502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5F30E-B60E-4BFD-B5E5-DEC0D4135046}" type="datetime1">
              <a:rPr lang="ru-RU"/>
              <a:pPr>
                <a:defRPr/>
              </a:pPr>
              <a:t>11.04.2019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9A6E2-CFAA-4F16-96B3-86E765BA875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0109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AFC6E-FCB7-4BD6-ADCC-CDFD229F812F}" type="datetime1">
              <a:rPr lang="ru-RU"/>
              <a:pPr>
                <a:defRPr/>
              </a:pPr>
              <a:t>11.04.2019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091ED-43E1-41F6-92E6-1FB78620B49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0895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EB3F0A-D5BB-4A6D-B0B9-1E3E147C7C45}" type="datetime1">
              <a:rPr lang="ru-RU"/>
              <a:pPr>
                <a:defRPr/>
              </a:pPr>
              <a:t>11.04.2019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72DEA5-6E5A-45C7-8BF7-7E988A690EB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0766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B42BF5-C817-4A41-AE99-7E0BE13BF1DC}" type="datetime1">
              <a:rPr lang="ru-RU"/>
              <a:pPr>
                <a:defRPr/>
              </a:pPr>
              <a:t>11.04.2019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FB1F0A-5B3F-4F55-941F-80A69D58D0A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2886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D9BE1E9-6D4F-4D35-BE03-CEB7F9413522}" type="datetime1">
              <a:rPr lang="ru-RU"/>
              <a:pPr>
                <a:defRPr/>
              </a:pPr>
              <a:t>11.04.2019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F934783-9A5B-4F90-BAEB-1D792620277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684213" y="981075"/>
            <a:ext cx="7772400" cy="2016125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МЕТОДИКА ВИЗНАЧЕННЯ ВЗАЄМОДІЙ ДЛЯ НЕОБМЕЖЕНОЇ КІЛЬКОСТІ РЕАГЕНТІВ</a:t>
            </a:r>
            <a:endParaRPr lang="ru-RU" sz="22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51275" y="3284538"/>
            <a:ext cx="4818063" cy="2952750"/>
          </a:xfrm>
        </p:spPr>
        <p:txBody>
          <a:bodyPr/>
          <a:lstStyle/>
          <a:p>
            <a:pPr algn="just" eaLnBrk="1" hangingPunct="1"/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Виконав роботу:</a:t>
            </a:r>
          </a:p>
          <a:p>
            <a:pPr algn="just" eaLnBrk="1" hangingPunct="1"/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Демиденко Ілья Владиславович, учень 10 класу Харківського технічного ліцею №173</a:t>
            </a:r>
          </a:p>
          <a:p>
            <a:pPr algn="just" eaLnBrk="1" hangingPunct="1"/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Науковий керівник:</a:t>
            </a:r>
          </a:p>
          <a:p>
            <a:pPr algn="just" eaLnBrk="1" hangingPunct="1"/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Козуб Світлана Миколаївна, доцент кафедри медичної та біоорганічної хімії Харківського національного медичного університету, кандидат технічних наук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Різноманітні хімічні системи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Приклади досліджуваних систем:</a:t>
            </a: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Горіння пороху</a:t>
            </a: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Розчинення нітроген(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IV)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оксиду у воді</a:t>
            </a: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Синтез білків</a:t>
            </a: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ДНК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0F81B3-1B3A-4330-BE59-10B321E55A53}" type="slidenum">
              <a:rPr lang="ru-RU" sz="20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2</a:t>
            </a:fld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4278002"/>
            <a:ext cx="3164012" cy="210593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2562" y="1844824"/>
            <a:ext cx="2647950" cy="1724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4556" y="3641313"/>
            <a:ext cx="2819400" cy="2752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140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Сучасні методи дослідження можливості хімічних реакцій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Сучасні методи:</a:t>
            </a:r>
          </a:p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Хімічні</a:t>
            </a:r>
          </a:p>
          <a:p>
            <a:pPr marL="457200" indent="360000">
              <a:buFont typeface="+mj-lt"/>
              <a:buAutoNum type="alphaLcParenR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Метод електронного балансу</a:t>
            </a:r>
          </a:p>
          <a:p>
            <a:pPr marL="457200" indent="360000">
              <a:buFont typeface="+mj-lt"/>
              <a:buAutoNum type="alphaLcParenR"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етод напівреакцій</a:t>
            </a:r>
          </a:p>
          <a:p>
            <a:pPr marL="457200" indent="360000">
              <a:buFont typeface="+mj-lt"/>
              <a:buAutoNum type="alphaLcParenR"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етод підбору</a:t>
            </a:r>
          </a:p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Математичні(матричні).</a:t>
            </a:r>
          </a:p>
          <a:p>
            <a:pPr marL="0" indent="0">
              <a:buNone/>
            </a:pPr>
            <a:endParaRPr lang="uk-UA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Головним недоліком цих методів є те, що вони досліджують можливість вже готових реакцій і не можуть прогнозувати нові.</a:t>
            </a:r>
          </a:p>
          <a:p>
            <a:pPr marL="0" indent="0">
              <a:buNone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0F81B3-1B3A-4330-BE59-10B321E55A53}" type="slidenum">
              <a:rPr lang="ru-RU" sz="2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3</a:t>
            </a:fld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514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Завдання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395536" y="1628801"/>
                <a:ext cx="8229600" cy="1224135"/>
              </a:xfr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marL="0" indent="0">
                  <a:buNone/>
                </a:pPr>
                <a:r>
                  <a:rPr lang="uk-UA" sz="2400" dirty="0" smtClean="0">
                    <a:latin typeface="Times New Roman" pitchFamily="18" charset="0"/>
                    <a:cs typeface="Times New Roman" pitchFamily="18" charset="0"/>
                  </a:rPr>
                  <a:t>Головним </a:t>
                </a:r>
                <a:r>
                  <a:rPr lang="uk-UA" sz="2400" b="1" dirty="0" smtClean="0">
                    <a:latin typeface="Times New Roman" pitchFamily="18" charset="0"/>
                    <a:cs typeface="Times New Roman" pitchFamily="18" charset="0"/>
                  </a:rPr>
                  <a:t>завданням</a:t>
                </a:r>
                <a:r>
                  <a:rPr lang="uk-UA" sz="2400" dirty="0" smtClean="0">
                    <a:latin typeface="Times New Roman" pitchFamily="18" charset="0"/>
                    <a:cs typeface="Times New Roman" pitchFamily="18" charset="0"/>
                  </a:rPr>
                  <a:t>, створюваного нами методу, є не врівноваження хімічних реакцій, а </a:t>
                </a:r>
                <a:r>
                  <a:rPr lang="uk-UA" sz="2400" b="1" dirty="0" smtClean="0">
                    <a:latin typeface="Times New Roman" pitchFamily="18" charset="0"/>
                    <a:cs typeface="Times New Roman" pitchFamily="18" charset="0"/>
                  </a:rPr>
                  <a:t>прогнозування цих реакцій у певній системі хімічних речовин</a:t>
                </a:r>
                <a:r>
                  <a:rPr lang="uk-UA" sz="2400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uk-UA" sz="2400" dirty="0" smtClean="0">
                    <a:latin typeface="Times New Roman" pitchFamily="18" charset="0"/>
                    <a:cs typeface="Times New Roman" pitchFamily="18" charset="0"/>
                  </a:rPr>
                  <a:t>Приклади досліджуваних систем:</a:t>
                </a:r>
              </a:p>
              <a:p>
                <a:r>
                  <a:rPr lang="uk-UA" sz="2400" b="1" dirty="0" smtClean="0">
                    <a:latin typeface="Times New Roman" pitchFamily="18" charset="0"/>
                    <a:cs typeface="Times New Roman" pitchFamily="18" charset="0"/>
                  </a:rPr>
                  <a:t>Горіння пороху</a:t>
                </a:r>
              </a:p>
              <a:p>
                <a:pPr marL="0" indent="0">
                  <a:buNone/>
                </a:pPr>
                <a:r>
                  <a:rPr lang="uk-UA" sz="2400" dirty="0" smtClean="0">
                    <a:latin typeface="Times New Roman" pitchFamily="18" charset="0"/>
                    <a:cs typeface="Times New Roman" pitchFamily="18" charset="0"/>
                  </a:rPr>
                  <a:t>Реагенти: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𝐶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𝑆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𝐾𝑁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>
                  <a:buNone/>
                </a:pPr>
                <a:r>
                  <a:rPr lang="uk-UA" sz="2400" dirty="0" smtClean="0">
                    <a:latin typeface="Times New Roman" pitchFamily="18" charset="0"/>
                    <a:cs typeface="Times New Roman" pitchFamily="18" charset="0"/>
                  </a:rPr>
                  <a:t>Продукти: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𝐶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𝐶𝑂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𝑆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 , 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𝑆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𝐾𝑁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𝐶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𝑆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4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𝑆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𝑁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endParaRPr lang="uk-UA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uk-UA" sz="2400" b="1" dirty="0" smtClean="0">
                    <a:latin typeface="Times New Roman" pitchFamily="18" charset="0"/>
                    <a:cs typeface="Times New Roman" pitchFamily="18" charset="0"/>
                  </a:rPr>
                  <a:t>Реакція води та нітроген(</a:t>
                </a:r>
                <a:r>
                  <a:rPr lang="en-US" sz="2400" b="1" dirty="0" smtClean="0">
                    <a:latin typeface="Times New Roman" pitchFamily="18" charset="0"/>
                    <a:cs typeface="Times New Roman" pitchFamily="18" charset="0"/>
                  </a:rPr>
                  <a:t>IV) </a:t>
                </a:r>
                <a:r>
                  <a:rPr lang="uk-UA" sz="2400" b="1" dirty="0" smtClean="0">
                    <a:latin typeface="Times New Roman" pitchFamily="18" charset="0"/>
                    <a:cs typeface="Times New Roman" pitchFamily="18" charset="0"/>
                  </a:rPr>
                  <a:t>оксиду</a:t>
                </a:r>
              </a:p>
              <a:p>
                <a:pPr marL="0" indent="0">
                  <a:buNone/>
                </a:pPr>
                <a:r>
                  <a:rPr lang="uk-UA" sz="2400" dirty="0" smtClean="0">
                    <a:latin typeface="Times New Roman" pitchFamily="18" charset="0"/>
                    <a:cs typeface="Times New Roman" pitchFamily="18" charset="0"/>
                  </a:rPr>
                  <a:t>Реагенти: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sz="2400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𝑁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>
                  <a:buNone/>
                </a:pPr>
                <a:r>
                  <a:rPr lang="uk-UA" sz="2400" dirty="0" smtClean="0">
                    <a:latin typeface="Times New Roman" pitchFamily="18" charset="0"/>
                    <a:cs typeface="Times New Roman" pitchFamily="18" charset="0"/>
                  </a:rPr>
                  <a:t>Продукти: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𝐻𝑁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𝐻𝑁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𝑁𝑂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4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5</m:t>
                        </m:r>
                      </m:sub>
                    </m:sSub>
                  </m:oMath>
                </a14:m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1628801"/>
                <a:ext cx="8229600" cy="1224135"/>
              </a:xfrm>
              <a:blipFill>
                <a:blip r:embed="rId2"/>
                <a:stretch>
                  <a:fillRect l="-1034" t="-2927" r="-6942" b="-28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0F81B3-1B3A-4330-BE59-10B321E55A53}" type="slidenum">
              <a:rPr lang="ru-RU" sz="2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4</a:t>
            </a:fld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16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38237"/>
          </a:xfrm>
        </p:spPr>
        <p:txBody>
          <a:bodyPr/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Мета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5" name="Объект 2"/>
          <p:cNvSpPr>
            <a:spLocks noGrp="1"/>
          </p:cNvSpPr>
          <p:nvPr>
            <p:ph idx="1"/>
          </p:nvPr>
        </p:nvSpPr>
        <p:spPr>
          <a:xfrm>
            <a:off x="468313" y="1412875"/>
            <a:ext cx="8229600" cy="4525963"/>
          </a:xfrm>
        </p:spPr>
        <p:txBody>
          <a:bodyPr/>
          <a:lstStyle/>
          <a:p>
            <a:pPr lvl="0"/>
            <a:r>
              <a:rPr lang="uk-UA" sz="2600" dirty="0">
                <a:latin typeface="Times New Roman" pitchFamily="18" charset="0"/>
                <a:cs typeface="Times New Roman" pitchFamily="18" charset="0"/>
              </a:rPr>
              <a:t>Більш детально розкрити сутність векторного підходу до зображення хімічних сполук та взаємодій між ними.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sz="2600" dirty="0">
                <a:latin typeface="Times New Roman" pitchFamily="18" charset="0"/>
                <a:cs typeface="Times New Roman" pitchFamily="18" charset="0"/>
              </a:rPr>
              <a:t>Визначити умови можливості хімічної взаємодії на основі властивостей векторів та законів стехіометрії.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sz="2600" dirty="0">
                <a:latin typeface="Times New Roman" pitchFamily="18" charset="0"/>
                <a:cs typeface="Times New Roman" pitchFamily="18" charset="0"/>
              </a:rPr>
              <a:t>Створити загальну методику визначення можливих взаємодій у хімічній системі.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sz="2600" dirty="0">
                <a:latin typeface="Times New Roman" pitchFamily="18" charset="0"/>
                <a:cs typeface="Times New Roman" pitchFamily="18" charset="0"/>
              </a:rPr>
              <a:t>Вивести чіткий алгоритм для визначення всіх можливих реакцій у системі.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uk-UA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6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88C605D7-CAA3-4E09-857E-9687C971141A}" type="slidenum">
              <a:rPr lang="ru-RU" sz="2000" b="1" smtClean="0">
                <a:latin typeface="Times New Roman" pitchFamily="18" charset="0"/>
                <a:cs typeface="Times New Roman" pitchFamily="18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9"/>
          <p:cNvSpPr>
            <a:spLocks noGrp="1"/>
          </p:cNvSpPr>
          <p:nvPr>
            <p:ph type="title"/>
          </p:nvPr>
        </p:nvSpPr>
        <p:spPr>
          <a:xfrm>
            <a:off x="536134" y="404664"/>
            <a:ext cx="8229600" cy="431800"/>
          </a:xfrm>
        </p:spPr>
        <p:txBody>
          <a:bodyPr/>
          <a:lstStyle/>
          <a:p>
            <a:pPr eaLnBrk="1" hangingPunct="1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Векторна форма відображення складу сполук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1043608" y="2075226"/>
            <a:ext cx="7140924" cy="3658030"/>
            <a:chOff x="3478213" y="2571750"/>
            <a:chExt cx="5192712" cy="2782888"/>
          </a:xfrm>
        </p:grpSpPr>
        <p:grpSp>
          <p:nvGrpSpPr>
            <p:cNvPr id="10280" name="Группа 10"/>
            <p:cNvGrpSpPr>
              <a:grpSpLocks/>
            </p:cNvGrpSpPr>
            <p:nvPr/>
          </p:nvGrpSpPr>
          <p:grpSpPr bwMode="auto">
            <a:xfrm>
              <a:off x="3478213" y="2600325"/>
              <a:ext cx="2425700" cy="2620963"/>
              <a:chOff x="3478213" y="2600325"/>
              <a:chExt cx="2425700" cy="2620963"/>
            </a:xfrm>
          </p:grpSpPr>
          <p:sp>
            <p:nvSpPr>
              <p:cNvPr id="10422" name="Text Box 208"/>
              <p:cNvSpPr txBox="1">
                <a:spLocks noChangeArrowheads="1"/>
              </p:cNvSpPr>
              <p:nvPr/>
            </p:nvSpPr>
            <p:spPr bwMode="auto">
              <a:xfrm>
                <a:off x="4822825" y="3076575"/>
                <a:ext cx="67609" cy="1170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1000" b="1" dirty="0">
                    <a:latin typeface="Times New Roman" pitchFamily="18" charset="0"/>
                    <a:cs typeface="Times New Roman" pitchFamily="18" charset="0"/>
                  </a:rPr>
                  <a:t>C</a:t>
                </a:r>
                <a:endParaRPr lang="ru-RU" sz="1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10360" name="Группа 6"/>
              <p:cNvGrpSpPr>
                <a:grpSpLocks/>
              </p:cNvGrpSpPr>
              <p:nvPr/>
            </p:nvGrpSpPr>
            <p:grpSpPr bwMode="auto">
              <a:xfrm>
                <a:off x="3478213" y="2600325"/>
                <a:ext cx="2425700" cy="2620963"/>
                <a:chOff x="3478213" y="2600325"/>
                <a:chExt cx="2425700" cy="2620963"/>
              </a:xfrm>
            </p:grpSpPr>
            <p:sp>
              <p:nvSpPr>
                <p:cNvPr id="10361" name="Line 295"/>
                <p:cNvSpPr>
                  <a:spLocks noChangeShapeType="1"/>
                </p:cNvSpPr>
                <p:nvPr/>
              </p:nvSpPr>
              <p:spPr bwMode="auto">
                <a:xfrm flipV="1">
                  <a:off x="4716463" y="4559300"/>
                  <a:ext cx="612775" cy="0"/>
                </a:xfrm>
                <a:prstGeom prst="line">
                  <a:avLst/>
                </a:prstGeom>
                <a:noFill/>
                <a:ln w="38100">
                  <a:pattFill prst="lgCheck">
                    <a:fgClr>
                      <a:srgbClr val="B2B2B2"/>
                    </a:fgClr>
                    <a:bgClr>
                      <a:srgbClr val="FF3300"/>
                    </a:bgClr>
                  </a:patt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grpSp>
              <p:nvGrpSpPr>
                <p:cNvPr id="10362" name="Группа 4"/>
                <p:cNvGrpSpPr>
                  <a:grpSpLocks/>
                </p:cNvGrpSpPr>
                <p:nvPr/>
              </p:nvGrpSpPr>
              <p:grpSpPr bwMode="auto">
                <a:xfrm>
                  <a:off x="3478213" y="2600325"/>
                  <a:ext cx="2425700" cy="2620963"/>
                  <a:chOff x="3478213" y="2600325"/>
                  <a:chExt cx="2425700" cy="2620963"/>
                </a:xfrm>
              </p:grpSpPr>
              <p:grpSp>
                <p:nvGrpSpPr>
                  <p:cNvPr id="10363" name="Group 189"/>
                  <p:cNvGrpSpPr>
                    <a:grpSpLocks noChangeAspect="1"/>
                  </p:cNvGrpSpPr>
                  <p:nvPr/>
                </p:nvGrpSpPr>
                <p:grpSpPr bwMode="auto">
                  <a:xfrm flipH="1">
                    <a:off x="3494087" y="2609850"/>
                    <a:ext cx="2400300" cy="2611438"/>
                    <a:chOff x="938" y="1135"/>
                    <a:chExt cx="1831" cy="1830"/>
                  </a:xfrm>
                </p:grpSpPr>
                <p:sp>
                  <p:nvSpPr>
                    <p:cNvPr id="10406" name="Line 190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938" y="2737"/>
                      <a:ext cx="1830" cy="1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585858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0407" name="Line 191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938" y="2509"/>
                      <a:ext cx="1830" cy="1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585858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0408" name="Line 192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938" y="2281"/>
                      <a:ext cx="1830" cy="1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585858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0409" name="Line 193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938" y="2053"/>
                      <a:ext cx="1830" cy="1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585858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0410" name="Line 194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938" y="1819"/>
                      <a:ext cx="1830" cy="1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585858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0411" name="Line 195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938" y="1591"/>
                      <a:ext cx="1830" cy="1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585858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0412" name="Line 196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938" y="1363"/>
                      <a:ext cx="1830" cy="1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585858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0413" name="Line 197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938" y="1135"/>
                      <a:ext cx="1830" cy="1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585858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0414" name="Line 198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1166" y="1135"/>
                      <a:ext cx="1" cy="1830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585858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0415" name="Line 199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1394" y="1135"/>
                      <a:ext cx="1" cy="1830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585858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0416" name="Line 200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1622" y="1135"/>
                      <a:ext cx="1" cy="1830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585858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0417" name="Line 201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1856" y="1135"/>
                      <a:ext cx="1" cy="1830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585858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0418" name="Line 202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084" y="1135"/>
                      <a:ext cx="1" cy="1830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585858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0419" name="Line 203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312" y="1135"/>
                      <a:ext cx="1" cy="1830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585858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0420" name="Line 204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540" y="1135"/>
                      <a:ext cx="1" cy="1830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585858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0421" name="Line 205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768" y="1135"/>
                      <a:ext cx="1" cy="1830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585858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</p:grpSp>
              <p:grpSp>
                <p:nvGrpSpPr>
                  <p:cNvPr id="10364" name="Группа 2"/>
                  <p:cNvGrpSpPr>
                    <a:grpSpLocks/>
                  </p:cNvGrpSpPr>
                  <p:nvPr/>
                </p:nvGrpSpPr>
                <p:grpSpPr bwMode="auto">
                  <a:xfrm>
                    <a:off x="3478213" y="2600325"/>
                    <a:ext cx="2425700" cy="2620963"/>
                    <a:chOff x="3478213" y="2600325"/>
                    <a:chExt cx="2425700" cy="2620963"/>
                  </a:xfrm>
                </p:grpSpPr>
                <p:sp>
                  <p:nvSpPr>
                    <p:cNvPr id="10365" name="Line 37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3503613" y="3571875"/>
                      <a:ext cx="2398712" cy="3175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0366" name="Line 38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3503613" y="4240213"/>
                      <a:ext cx="2398712" cy="1587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0367" name="Line 39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3478213" y="4564063"/>
                      <a:ext cx="2397125" cy="1587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0368" name="Line 40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3479800" y="4884738"/>
                      <a:ext cx="2397125" cy="1587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0369" name="Line 206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4692650" y="2600325"/>
                      <a:ext cx="3175" cy="2611438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0370" name="Line 207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3505200" y="5211763"/>
                      <a:ext cx="2398713" cy="1587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0371" name="Line 315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5891213" y="2600325"/>
                      <a:ext cx="1587" cy="2611438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grpSp>
                  <p:nvGrpSpPr>
                    <p:cNvPr id="10372" name="Группа 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713163" y="2992438"/>
                      <a:ext cx="2099769" cy="2228850"/>
                      <a:chOff x="3713163" y="2992438"/>
                      <a:chExt cx="2099769" cy="2228850"/>
                    </a:xfrm>
                  </p:grpSpPr>
                  <p:sp>
                    <p:nvSpPr>
                      <p:cNvPr id="10377" name="Text Box 213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5456238" y="3101975"/>
                        <a:ext cx="356694" cy="1170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lIns="0" tIns="0" rIns="0" bIns="0"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9pPr>
                      </a:lstStyle>
                      <a:p>
                        <a:pPr eaLnBrk="1" hangingPunct="1"/>
                        <a:r>
                          <a:rPr lang="en-US" sz="1000" b="1" dirty="0">
                            <a:latin typeface="Times New Roman" pitchFamily="18" charset="0"/>
                            <a:cs typeface="Times New Roman" pitchFamily="18" charset="0"/>
                          </a:rPr>
                          <a:t>HCOOH</a:t>
                        </a:r>
                        <a:endParaRPr lang="ru-RU" sz="1000" b="1" dirty="0"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  <p:sp>
                    <p:nvSpPr>
                      <p:cNvPr id="10379" name="Text Box 215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5081588" y="4637088"/>
                        <a:ext cx="176016" cy="1170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lIns="0" tIns="0" rIns="0" bIns="0"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9pPr>
                      </a:lstStyle>
                      <a:p>
                        <a:pPr eaLnBrk="1" hangingPunct="1"/>
                        <a:r>
                          <a:rPr lang="en-US" sz="1000" b="1" dirty="0">
                            <a:latin typeface="Times New Roman" pitchFamily="18" charset="0"/>
                            <a:cs typeface="Times New Roman" pitchFamily="18" charset="0"/>
                          </a:rPr>
                          <a:t>H</a:t>
                        </a:r>
                        <a:r>
                          <a:rPr lang="en-US" sz="1000" b="1" baseline="-25000" dirty="0">
                            <a:latin typeface="Times New Roman" pitchFamily="18" charset="0"/>
                            <a:cs typeface="Times New Roman" pitchFamily="18" charset="0"/>
                          </a:rPr>
                          <a:t>2</a:t>
                        </a:r>
                        <a:r>
                          <a:rPr lang="en-US" sz="1000" b="1" dirty="0">
                            <a:latin typeface="Times New Roman" pitchFamily="18" charset="0"/>
                            <a:cs typeface="Times New Roman" pitchFamily="18" charset="0"/>
                          </a:rPr>
                          <a:t>O</a:t>
                        </a:r>
                        <a:endParaRPr lang="ru-RU" sz="1000" b="1" dirty="0"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  <p:sp>
                    <p:nvSpPr>
                      <p:cNvPr id="10381" name="Text Box 217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5097463" y="3684588"/>
                        <a:ext cx="139880" cy="1170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lIns="0" tIns="0" rIns="0" bIns="0"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9pPr>
                      </a:lstStyle>
                      <a:p>
                        <a:pPr eaLnBrk="1" hangingPunct="1"/>
                        <a:r>
                          <a:rPr lang="en-US" sz="1000" b="1" dirty="0">
                            <a:latin typeface="Times New Roman" pitchFamily="18" charset="0"/>
                            <a:cs typeface="Times New Roman" pitchFamily="18" charset="0"/>
                          </a:rPr>
                          <a:t>CO</a:t>
                        </a:r>
                        <a:endParaRPr lang="ru-RU" sz="1000" b="1" dirty="0"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  <p:sp>
                    <p:nvSpPr>
                      <p:cNvPr id="10382" name="Text Box 218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5383213" y="3716338"/>
                        <a:ext cx="171353" cy="1170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lIns="0" tIns="0" rIns="0" bIns="0"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9pPr>
                      </a:lstStyle>
                      <a:p>
                        <a:pPr eaLnBrk="1" hangingPunct="1"/>
                        <a:r>
                          <a:rPr lang="en-US" sz="1000" b="1" dirty="0">
                            <a:latin typeface="Times New Roman" pitchFamily="18" charset="0"/>
                            <a:cs typeface="Times New Roman" pitchFamily="18" charset="0"/>
                          </a:rPr>
                          <a:t>CO</a:t>
                        </a:r>
                        <a:r>
                          <a:rPr lang="en-US" sz="1000" b="1" baseline="-25000" dirty="0">
                            <a:latin typeface="Times New Roman" pitchFamily="18" charset="0"/>
                            <a:cs typeface="Times New Roman" pitchFamily="18" charset="0"/>
                          </a:rPr>
                          <a:t>2</a:t>
                        </a:r>
                        <a:endParaRPr lang="ru-RU" sz="1000" b="1" baseline="-25000" dirty="0"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  <p:sp>
                    <p:nvSpPr>
                      <p:cNvPr id="10387" name="Text Box 293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210050" y="4373563"/>
                        <a:ext cx="207489" cy="1170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lIns="0" tIns="0" rIns="0" bIns="0"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9pPr>
                      </a:lstStyle>
                      <a:p>
                        <a:pPr eaLnBrk="1" hangingPunct="1"/>
                        <a:r>
                          <a:rPr lang="en-US" sz="1000" b="1" dirty="0">
                            <a:latin typeface="Times New Roman" pitchFamily="18" charset="0"/>
                            <a:cs typeface="Times New Roman" pitchFamily="18" charset="0"/>
                          </a:rPr>
                          <a:t>H</a:t>
                        </a:r>
                        <a:r>
                          <a:rPr lang="en-US" sz="1000" b="1" baseline="-25000" dirty="0">
                            <a:latin typeface="Times New Roman" pitchFamily="18" charset="0"/>
                            <a:cs typeface="Times New Roman" pitchFamily="18" charset="0"/>
                          </a:rPr>
                          <a:t>2</a:t>
                        </a:r>
                        <a:r>
                          <a:rPr lang="en-US" sz="1000" b="1" dirty="0">
                            <a:latin typeface="Times New Roman" pitchFamily="18" charset="0"/>
                            <a:cs typeface="Times New Roman" pitchFamily="18" charset="0"/>
                          </a:rPr>
                          <a:t>O</a:t>
                        </a:r>
                        <a:r>
                          <a:rPr lang="en-US" sz="1000" b="1" baseline="-25000" dirty="0">
                            <a:latin typeface="Times New Roman" pitchFamily="18" charset="0"/>
                            <a:cs typeface="Times New Roman" pitchFamily="18" charset="0"/>
                          </a:rPr>
                          <a:t>2</a:t>
                        </a:r>
                        <a:endParaRPr lang="ru-RU" sz="1000" b="1" dirty="0"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  <p:sp>
                    <p:nvSpPr>
                      <p:cNvPr id="10388" name="Line 294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121150" y="4559300"/>
                        <a:ext cx="673100" cy="28575"/>
                      </a:xfrm>
                      <a:prstGeom prst="line">
                        <a:avLst/>
                      </a:prstGeom>
                      <a:ln>
                        <a:headEnd/>
                        <a:tailEnd type="triangle" w="med" len="med"/>
                      </a:ln>
                      <a:extLst/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0390" name="Line 298"/>
                      <p:cNvSpPr>
                        <a:spLocks noChangeShapeType="1"/>
                      </p:cNvSpPr>
                      <p:nvPr/>
                    </p:nvSpPr>
                    <p:spPr bwMode="auto">
                      <a:xfrm rot="5400000" flipV="1">
                        <a:off x="4992688" y="4921250"/>
                        <a:ext cx="0" cy="593725"/>
                      </a:xfrm>
                      <a:prstGeom prst="line">
                        <a:avLst/>
                      </a:prstGeom>
                      <a:ln>
                        <a:headEnd/>
                        <a:tailEnd type="triangle" w="med" len="med"/>
                      </a:ln>
                      <a:extLst/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0392" name="Text Box 300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183063" y="4976813"/>
                        <a:ext cx="103745" cy="1170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lIns="0" tIns="0" rIns="0" bIns="0"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9pPr>
                      </a:lstStyle>
                      <a:p>
                        <a:pPr eaLnBrk="1" hangingPunct="1"/>
                        <a:r>
                          <a:rPr lang="en-US" sz="1000" b="1" dirty="0">
                            <a:latin typeface="Times New Roman" pitchFamily="18" charset="0"/>
                            <a:cs typeface="Times New Roman" pitchFamily="18" charset="0"/>
                          </a:rPr>
                          <a:t>H</a:t>
                        </a:r>
                        <a:r>
                          <a:rPr lang="en-US" sz="1000" b="1" baseline="-25000" dirty="0">
                            <a:latin typeface="Times New Roman" pitchFamily="18" charset="0"/>
                            <a:cs typeface="Times New Roman" pitchFamily="18" charset="0"/>
                          </a:rPr>
                          <a:t>2</a:t>
                        </a:r>
                        <a:endParaRPr lang="ru-RU" sz="1000" b="1" dirty="0"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  <p:sp>
                    <p:nvSpPr>
                      <p:cNvPr id="10393" name="Line 301"/>
                      <p:cNvSpPr>
                        <a:spLocks noChangeShapeType="1"/>
                      </p:cNvSpPr>
                      <p:nvPr/>
                    </p:nvSpPr>
                    <p:spPr bwMode="auto">
                      <a:xfrm rot="16200000" flipV="1">
                        <a:off x="4398169" y="4923632"/>
                        <a:ext cx="0" cy="595312"/>
                      </a:xfrm>
                      <a:prstGeom prst="line">
                        <a:avLst/>
                      </a:prstGeom>
                      <a:ln>
                        <a:headEnd/>
                        <a:tailEnd type="triangle" w="med" len="med"/>
                      </a:ln>
                      <a:extLst/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0394" name="Line 302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721225" y="3895725"/>
                        <a:ext cx="328613" cy="344488"/>
                      </a:xfrm>
                      <a:prstGeom prst="line">
                        <a:avLst/>
                      </a:prstGeom>
                      <a:ln>
                        <a:headEnd/>
                        <a:tailEnd type="triangle" w="med" len="med"/>
                      </a:ln>
                      <a:extLst/>
                    </p:spPr>
                    <p:style>
                      <a:lnRef idx="1">
                        <a:schemeClr val="accent2"/>
                      </a:lnRef>
                      <a:fillRef idx="0">
                        <a:schemeClr val="accent2"/>
                      </a:fillRef>
                      <a:effectRef idx="0">
                        <a:schemeClr val="accent2"/>
                      </a:effectRef>
                      <a:fontRef idx="minor">
                        <a:schemeClr val="tx1"/>
                      </a:fontRef>
                    </p:style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0396" name="Line 305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689475" y="3241675"/>
                        <a:ext cx="639763" cy="361950"/>
                      </a:xfrm>
                      <a:prstGeom prst="line">
                        <a:avLst/>
                      </a:prstGeom>
                      <a:ln>
                        <a:headEnd/>
                        <a:tailEnd type="triangle" w="med" len="med"/>
                      </a:ln>
                      <a:extLst/>
                    </p:spPr>
                    <p:style>
                      <a:lnRef idx="1">
                        <a:schemeClr val="accent2"/>
                      </a:lnRef>
                      <a:fillRef idx="0">
                        <a:schemeClr val="accent2"/>
                      </a:fillRef>
                      <a:effectRef idx="0">
                        <a:schemeClr val="accent2"/>
                      </a:effectRef>
                      <a:fontRef idx="minor">
                        <a:schemeClr val="tx1"/>
                      </a:fontRef>
                    </p:style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0397" name="Line 306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098925" y="3222625"/>
                        <a:ext cx="639763" cy="361950"/>
                      </a:xfrm>
                      <a:prstGeom prst="line">
                        <a:avLst/>
                      </a:prstGeom>
                      <a:ln>
                        <a:headEnd/>
                        <a:tailEnd type="triangle" w="med" len="med"/>
                      </a:ln>
                      <a:extLst/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0398" name="Text Box 307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191000" y="3054350"/>
                        <a:ext cx="356694" cy="1170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lIns="0" tIns="0" rIns="0" bIns="0"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9pPr>
                      </a:lstStyle>
                      <a:p>
                        <a:pPr eaLnBrk="1" hangingPunct="1"/>
                        <a:r>
                          <a:rPr lang="en-US" sz="1000" b="1" dirty="0">
                            <a:latin typeface="Times New Roman" pitchFamily="18" charset="0"/>
                            <a:cs typeface="Times New Roman" pitchFamily="18" charset="0"/>
                          </a:rPr>
                          <a:t>HCOOH</a:t>
                        </a:r>
                        <a:endParaRPr lang="ru-RU" sz="1000" b="1" dirty="0"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  <p:sp>
                    <p:nvSpPr>
                      <p:cNvPr id="10399" name="Line 308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721225" y="3290888"/>
                        <a:ext cx="290513" cy="276225"/>
                      </a:xfrm>
                      <a:prstGeom prst="line">
                        <a:avLst/>
                      </a:prstGeom>
                      <a:ln>
                        <a:headEnd/>
                        <a:tailEnd type="triangle" w="med" len="med"/>
                      </a:ln>
                      <a:extLst/>
                    </p:spPr>
                    <p:style>
                      <a:lnRef idx="1">
                        <a:schemeClr val="accent2"/>
                      </a:lnRef>
                      <a:fillRef idx="0">
                        <a:schemeClr val="accent2"/>
                      </a:fillRef>
                      <a:effectRef idx="0">
                        <a:schemeClr val="accent2"/>
                      </a:effectRef>
                      <a:fontRef idx="minor">
                        <a:schemeClr val="tx1"/>
                      </a:fontRef>
                    </p:style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0400" name="Text Box 309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5021263" y="3009900"/>
                        <a:ext cx="315896" cy="1170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lIns="0" tIns="0" rIns="0" bIns="0"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9pPr>
                      </a:lstStyle>
                      <a:p>
                        <a:pPr eaLnBrk="1" hangingPunct="1"/>
                        <a:r>
                          <a:rPr lang="en-US" sz="1000" b="1" dirty="0">
                            <a:latin typeface="Times New Roman" pitchFamily="18" charset="0"/>
                            <a:cs typeface="Times New Roman" pitchFamily="18" charset="0"/>
                          </a:rPr>
                          <a:t>CH</a:t>
                        </a:r>
                        <a:r>
                          <a:rPr lang="uk-UA" sz="1000" b="1" baseline="-25000" dirty="0">
                            <a:latin typeface="Times New Roman" pitchFamily="18" charset="0"/>
                            <a:cs typeface="Times New Roman" pitchFamily="18" charset="0"/>
                          </a:rPr>
                          <a:t>3</a:t>
                        </a:r>
                        <a:r>
                          <a:rPr lang="en-US" sz="1000" b="1" dirty="0">
                            <a:latin typeface="Times New Roman" pitchFamily="18" charset="0"/>
                            <a:cs typeface="Times New Roman" pitchFamily="18" charset="0"/>
                          </a:rPr>
                          <a:t>OH</a:t>
                        </a:r>
                        <a:endParaRPr lang="ru-RU" sz="1000" b="1" dirty="0"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  <p:sp>
                    <p:nvSpPr>
                      <p:cNvPr id="10401" name="Text Box 310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713163" y="2992438"/>
                        <a:ext cx="315896" cy="1170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lIns="0" tIns="0" rIns="0" bIns="0"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9pPr>
                      </a:lstStyle>
                      <a:p>
                        <a:pPr eaLnBrk="1" hangingPunct="1"/>
                        <a:r>
                          <a:rPr lang="en-US" sz="1000" b="1" dirty="0">
                            <a:latin typeface="Times New Roman" pitchFamily="18" charset="0"/>
                            <a:cs typeface="Times New Roman" pitchFamily="18" charset="0"/>
                          </a:rPr>
                          <a:t>CH</a:t>
                        </a:r>
                        <a:r>
                          <a:rPr lang="uk-UA" sz="1000" b="1" baseline="-25000" dirty="0">
                            <a:latin typeface="Times New Roman" pitchFamily="18" charset="0"/>
                            <a:cs typeface="Times New Roman" pitchFamily="18" charset="0"/>
                          </a:rPr>
                          <a:t>3</a:t>
                        </a:r>
                        <a:r>
                          <a:rPr lang="en-US" sz="1000" b="1" dirty="0">
                            <a:latin typeface="Times New Roman" pitchFamily="18" charset="0"/>
                            <a:cs typeface="Times New Roman" pitchFamily="18" charset="0"/>
                          </a:rPr>
                          <a:t>OH</a:t>
                        </a:r>
                        <a:endParaRPr lang="ru-RU" sz="1000" b="1" dirty="0"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  <p:sp>
                    <p:nvSpPr>
                      <p:cNvPr id="10402" name="Line 312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708525" y="3205163"/>
                        <a:ext cx="12700" cy="374650"/>
                      </a:xfrm>
                      <a:prstGeom prst="line">
                        <a:avLst/>
                      </a:prstGeom>
                      <a:ln>
                        <a:headEnd/>
                        <a:tailEnd type="triangle" w="med" len="med"/>
                      </a:ln>
                      <a:extLst/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0403" name="Line 313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3813175" y="3244850"/>
                        <a:ext cx="882650" cy="304800"/>
                      </a:xfrm>
                      <a:prstGeom prst="line">
                        <a:avLst/>
                      </a:prstGeom>
                      <a:ln>
                        <a:headEnd/>
                        <a:tailEnd type="triangle" w="med" len="med"/>
                      </a:ln>
                      <a:extLst/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0404" name="Text Box 31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5407025" y="4327525"/>
                        <a:ext cx="207489" cy="1170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lIns="0" tIns="0" rIns="0" bIns="0"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itchFamily="34" charset="0"/>
                            <a:cs typeface="Arial" charset="0"/>
                          </a:defRPr>
                        </a:lvl9pPr>
                      </a:lstStyle>
                      <a:p>
                        <a:pPr eaLnBrk="1" hangingPunct="1"/>
                        <a:r>
                          <a:rPr lang="en-US" sz="1000" b="1" dirty="0">
                            <a:latin typeface="Times New Roman" pitchFamily="18" charset="0"/>
                            <a:cs typeface="Times New Roman" pitchFamily="18" charset="0"/>
                          </a:rPr>
                          <a:t>H</a:t>
                        </a:r>
                        <a:r>
                          <a:rPr lang="en-US" sz="1000" b="1" baseline="-25000" dirty="0">
                            <a:latin typeface="Times New Roman" pitchFamily="18" charset="0"/>
                            <a:cs typeface="Times New Roman" pitchFamily="18" charset="0"/>
                          </a:rPr>
                          <a:t>2</a:t>
                        </a:r>
                        <a:r>
                          <a:rPr lang="en-US" sz="1000" b="1" dirty="0">
                            <a:latin typeface="Times New Roman" pitchFamily="18" charset="0"/>
                            <a:cs typeface="Times New Roman" pitchFamily="18" charset="0"/>
                          </a:rPr>
                          <a:t>O</a:t>
                        </a:r>
                        <a:r>
                          <a:rPr lang="en-US" sz="1000" b="1" baseline="-25000" dirty="0">
                            <a:latin typeface="Times New Roman" pitchFamily="18" charset="0"/>
                            <a:cs typeface="Times New Roman" pitchFamily="18" charset="0"/>
                          </a:rPr>
                          <a:t>2</a:t>
                        </a:r>
                        <a:endParaRPr lang="ru-RU" sz="1000" b="1" dirty="0"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  <p:sp>
                    <p:nvSpPr>
                      <p:cNvPr id="10405" name="Line 331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692650" y="3895725"/>
                        <a:ext cx="639763" cy="361950"/>
                      </a:xfrm>
                      <a:prstGeom prst="line">
                        <a:avLst/>
                      </a:prstGeom>
                      <a:ln>
                        <a:headEnd/>
                        <a:tailEnd type="triangle" w="med" len="med"/>
                      </a:ln>
                      <a:extLst/>
                    </p:spPr>
                    <p:style>
                      <a:lnRef idx="1">
                        <a:schemeClr val="accent2"/>
                      </a:lnRef>
                      <a:fillRef idx="0">
                        <a:schemeClr val="accent2"/>
                      </a:fillRef>
                      <a:effectRef idx="0">
                        <a:schemeClr val="accent2"/>
                      </a:effectRef>
                      <a:fontRef idx="minor">
                        <a:schemeClr val="tx1"/>
                      </a:fontRef>
                    </p:style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</p:grpSp>
              </p:grpSp>
            </p:grpSp>
          </p:grpSp>
        </p:grpSp>
        <p:grpSp>
          <p:nvGrpSpPr>
            <p:cNvPr id="10281" name="Группа 16"/>
            <p:cNvGrpSpPr>
              <a:grpSpLocks/>
            </p:cNvGrpSpPr>
            <p:nvPr/>
          </p:nvGrpSpPr>
          <p:grpSpPr bwMode="auto">
            <a:xfrm>
              <a:off x="6262688" y="2571750"/>
              <a:ext cx="2408237" cy="2782888"/>
              <a:chOff x="6261894" y="2571217"/>
              <a:chExt cx="2408238" cy="2783682"/>
            </a:xfrm>
          </p:grpSpPr>
          <p:sp>
            <p:nvSpPr>
              <p:cNvPr id="10284" name="Text Box 348"/>
              <p:cNvSpPr txBox="1">
                <a:spLocks noChangeArrowheads="1"/>
              </p:cNvSpPr>
              <p:nvPr/>
            </p:nvSpPr>
            <p:spPr bwMode="auto">
              <a:xfrm>
                <a:off x="6883400" y="3921125"/>
                <a:ext cx="161925" cy="1206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800" dirty="0"/>
                  <a:t>H</a:t>
                </a:r>
                <a:r>
                  <a:rPr lang="en-US" sz="800" baseline="-25000" dirty="0"/>
                  <a:t>2</a:t>
                </a:r>
                <a:r>
                  <a:rPr lang="en-US" sz="800" dirty="0"/>
                  <a:t>O</a:t>
                </a:r>
                <a:endParaRPr lang="ru-RU" sz="800" dirty="0"/>
              </a:p>
            </p:txBody>
          </p:sp>
          <p:grpSp>
            <p:nvGrpSpPr>
              <p:cNvPr id="10285" name="Группа 15"/>
              <p:cNvGrpSpPr>
                <a:grpSpLocks/>
              </p:cNvGrpSpPr>
              <p:nvPr/>
            </p:nvGrpSpPr>
            <p:grpSpPr bwMode="auto">
              <a:xfrm>
                <a:off x="6261894" y="2571217"/>
                <a:ext cx="2408238" cy="2783682"/>
                <a:chOff x="6261894" y="2571217"/>
                <a:chExt cx="2408238" cy="2783682"/>
              </a:xfrm>
            </p:grpSpPr>
            <p:grpSp>
              <p:nvGrpSpPr>
                <p:cNvPr id="10286" name="Группа 14"/>
                <p:cNvGrpSpPr>
                  <a:grpSpLocks/>
                </p:cNvGrpSpPr>
                <p:nvPr/>
              </p:nvGrpSpPr>
              <p:grpSpPr bwMode="auto">
                <a:xfrm>
                  <a:off x="6269038" y="2600325"/>
                  <a:ext cx="2397125" cy="2625725"/>
                  <a:chOff x="6269038" y="2600325"/>
                  <a:chExt cx="2397125" cy="2625725"/>
                </a:xfrm>
              </p:grpSpPr>
              <p:sp>
                <p:nvSpPr>
                  <p:cNvPr id="10347" name="Line 30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7459663" y="4829175"/>
                    <a:ext cx="639762" cy="361950"/>
                  </a:xfrm>
                  <a:prstGeom prst="line">
                    <a:avLst/>
                  </a:prstGeom>
                  <a:noFill/>
                  <a:ln w="12700">
                    <a:solidFill>
                      <a:srgbClr val="800000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10348" name="Line 31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7478713" y="4867275"/>
                    <a:ext cx="625475" cy="339725"/>
                  </a:xfrm>
                  <a:prstGeom prst="line">
                    <a:avLst/>
                  </a:prstGeom>
                  <a:noFill/>
                  <a:ln w="12700">
                    <a:solidFill>
                      <a:srgbClr val="FF00FF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10349" name="Line 32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7453313" y="4845050"/>
                    <a:ext cx="330200" cy="381000"/>
                  </a:xfrm>
                  <a:prstGeom prst="line">
                    <a:avLst/>
                  </a:prstGeom>
                  <a:noFill/>
                  <a:ln w="12700">
                    <a:solidFill>
                      <a:srgbClr val="FF6600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10350" name="Line 327"/>
                  <p:cNvSpPr>
                    <a:spLocks noChangeShapeType="1"/>
                  </p:cNvSpPr>
                  <p:nvPr/>
                </p:nvSpPr>
                <p:spPr bwMode="auto">
                  <a:xfrm rot="16200000" flipV="1">
                    <a:off x="7127876" y="4894262"/>
                    <a:ext cx="0" cy="593725"/>
                  </a:xfrm>
                  <a:prstGeom prst="line">
                    <a:avLst/>
                  </a:prstGeom>
                  <a:noFill/>
                  <a:ln w="12700">
                    <a:solidFill>
                      <a:srgbClr val="969696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10351" name="Line 33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7427913" y="4837113"/>
                    <a:ext cx="330200" cy="381000"/>
                  </a:xfrm>
                  <a:prstGeom prst="line">
                    <a:avLst/>
                  </a:prstGeom>
                  <a:noFill/>
                  <a:ln w="12700">
                    <a:solidFill>
                      <a:srgbClr val="800000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grpSp>
                <p:nvGrpSpPr>
                  <p:cNvPr id="10352" name="Группа 12"/>
                  <p:cNvGrpSpPr>
                    <a:grpSpLocks/>
                  </p:cNvGrpSpPr>
                  <p:nvPr/>
                </p:nvGrpSpPr>
                <p:grpSpPr bwMode="auto">
                  <a:xfrm>
                    <a:off x="6269038" y="2600325"/>
                    <a:ext cx="2397125" cy="2613025"/>
                    <a:chOff x="6269038" y="2600325"/>
                    <a:chExt cx="2397125" cy="2613025"/>
                  </a:xfrm>
                </p:grpSpPr>
                <p:sp>
                  <p:nvSpPr>
                    <p:cNvPr id="10353" name="Line 316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7456488" y="2600325"/>
                      <a:ext cx="1587" cy="2611438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0354" name="Line 317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6269038" y="5211763"/>
                      <a:ext cx="2397125" cy="1587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0355" name="Line 326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8655050" y="2600325"/>
                      <a:ext cx="1588" cy="2611438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0356" name="Line 329"/>
                    <p:cNvSpPr>
                      <a:spLocks noChangeShapeType="1"/>
                    </p:cNvSpPr>
                    <p:nvPr/>
                  </p:nvSpPr>
                  <p:spPr bwMode="auto">
                    <a:xfrm rot="5400000" flipV="1">
                      <a:off x="7766051" y="3606800"/>
                      <a:ext cx="0" cy="59372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FF0000"/>
                      </a:solidFill>
                      <a:round/>
                      <a:headEnd/>
                      <a:tailEnd type="triangl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0357" name="Line 345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7458075" y="3271838"/>
                      <a:ext cx="0" cy="64611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FF"/>
                      </a:solidFill>
                      <a:round/>
                      <a:headEnd/>
                      <a:tailEnd type="triangl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0358" name="Line 358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7466013" y="3259138"/>
                      <a:ext cx="895350" cy="636587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993366"/>
                      </a:solidFill>
                      <a:round/>
                      <a:headEnd/>
                      <a:tailEnd type="triangl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</p:grpSp>
            </p:grpSp>
            <p:grpSp>
              <p:nvGrpSpPr>
                <p:cNvPr id="10287" name="Группа 13"/>
                <p:cNvGrpSpPr>
                  <a:grpSpLocks/>
                </p:cNvGrpSpPr>
                <p:nvPr/>
              </p:nvGrpSpPr>
              <p:grpSpPr bwMode="auto">
                <a:xfrm>
                  <a:off x="6261894" y="2571217"/>
                  <a:ext cx="2408238" cy="2783682"/>
                  <a:chOff x="6264275" y="2590006"/>
                  <a:chExt cx="2408238" cy="2783682"/>
                </a:xfrm>
              </p:grpSpPr>
              <p:sp>
                <p:nvSpPr>
                  <p:cNvPr id="10288" name="Line 29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838950" y="5245100"/>
                    <a:ext cx="950913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FFFF"/>
                    </a:solidFill>
                    <a:round/>
                    <a:headEnd type="triangle" w="med" len="med"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10289" name="Text Box 31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513638" y="4721225"/>
                    <a:ext cx="53975" cy="12223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9pPr>
                  </a:lstStyle>
                  <a:p>
                    <a:pPr eaLnBrk="1" hangingPunct="1"/>
                    <a:r>
                      <a:rPr lang="en-US" sz="800" dirty="0"/>
                      <a:t>C</a:t>
                    </a:r>
                    <a:endParaRPr lang="ru-RU" sz="800" dirty="0"/>
                  </a:p>
                </p:txBody>
              </p:sp>
              <p:sp>
                <p:nvSpPr>
                  <p:cNvPr id="10290" name="Line 32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6862763" y="4897438"/>
                    <a:ext cx="650875" cy="323850"/>
                  </a:xfrm>
                  <a:prstGeom prst="line">
                    <a:avLst/>
                  </a:prstGeom>
                  <a:noFill/>
                  <a:ln w="12700">
                    <a:solidFill>
                      <a:srgbClr val="FF00FF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10291" name="Text Box 32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951663" y="4718050"/>
                    <a:ext cx="314325" cy="123825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9pPr>
                  </a:lstStyle>
                  <a:p>
                    <a:pPr eaLnBrk="1" hangingPunct="1"/>
                    <a:r>
                      <a:rPr lang="en-US" sz="800" dirty="0"/>
                      <a:t>HCOOH</a:t>
                    </a:r>
                    <a:endParaRPr lang="ru-RU" sz="800" dirty="0"/>
                  </a:p>
                </p:txBody>
              </p:sp>
              <p:sp>
                <p:nvSpPr>
                  <p:cNvPr id="10292" name="Text Box 32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356350" y="4710113"/>
                    <a:ext cx="279400" cy="12223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9pPr>
                  </a:lstStyle>
                  <a:p>
                    <a:pPr eaLnBrk="1" hangingPunct="1"/>
                    <a:r>
                      <a:rPr lang="en-US" sz="800" dirty="0"/>
                      <a:t>CH</a:t>
                    </a:r>
                    <a:r>
                      <a:rPr lang="uk-UA" sz="800" baseline="-25000" dirty="0"/>
                      <a:t>3</a:t>
                    </a:r>
                    <a:r>
                      <a:rPr lang="en-US" sz="800" dirty="0"/>
                      <a:t>OH</a:t>
                    </a:r>
                    <a:endParaRPr lang="ru-RU" sz="800" dirty="0"/>
                  </a:p>
                </p:txBody>
              </p:sp>
              <p:sp>
                <p:nvSpPr>
                  <p:cNvPr id="10293" name="Line 32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7462838" y="4865688"/>
                    <a:ext cx="12700" cy="37465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10294" name="Text Box 32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904038" y="5030788"/>
                    <a:ext cx="95250" cy="12223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9pPr>
                  </a:lstStyle>
                  <a:p>
                    <a:pPr eaLnBrk="1" hangingPunct="1"/>
                    <a:r>
                      <a:rPr lang="en-US" sz="800" dirty="0"/>
                      <a:t>H</a:t>
                    </a:r>
                    <a:r>
                      <a:rPr lang="en-US" sz="800" baseline="-25000" dirty="0"/>
                      <a:t>2</a:t>
                    </a:r>
                    <a:endParaRPr lang="ru-RU" sz="800" dirty="0"/>
                  </a:p>
                </p:txBody>
              </p:sp>
              <p:sp>
                <p:nvSpPr>
                  <p:cNvPr id="10295" name="Text Box 33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873875" y="5251450"/>
                    <a:ext cx="161925" cy="12223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9pPr>
                  </a:lstStyle>
                  <a:p>
                    <a:pPr eaLnBrk="1" hangingPunct="1"/>
                    <a:r>
                      <a:rPr lang="en-US" sz="800" dirty="0"/>
                      <a:t>H</a:t>
                    </a:r>
                    <a:r>
                      <a:rPr lang="en-US" sz="800" baseline="-25000" dirty="0"/>
                      <a:t>2</a:t>
                    </a:r>
                    <a:r>
                      <a:rPr lang="en-US" sz="800" dirty="0"/>
                      <a:t>O</a:t>
                    </a:r>
                    <a:endParaRPr lang="ru-RU" sz="800" dirty="0"/>
                  </a:p>
                </p:txBody>
              </p:sp>
              <p:sp>
                <p:nvSpPr>
                  <p:cNvPr id="10296" name="Text Box 33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099425" y="4699000"/>
                    <a:ext cx="152400" cy="12065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9pPr>
                  </a:lstStyle>
                  <a:p>
                    <a:pPr eaLnBrk="1" hangingPunct="1"/>
                    <a:r>
                      <a:rPr lang="en-US" sz="800" dirty="0"/>
                      <a:t>CO</a:t>
                    </a:r>
                    <a:r>
                      <a:rPr lang="en-US" sz="800" baseline="-25000" dirty="0"/>
                      <a:t>2</a:t>
                    </a:r>
                    <a:endParaRPr lang="ru-RU" sz="800" baseline="-25000" dirty="0"/>
                  </a:p>
                </p:txBody>
              </p:sp>
              <p:sp>
                <p:nvSpPr>
                  <p:cNvPr id="10297" name="Text Box 33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770813" y="4710113"/>
                    <a:ext cx="120650" cy="12223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9pPr>
                  </a:lstStyle>
                  <a:p>
                    <a:pPr eaLnBrk="1" hangingPunct="1"/>
                    <a:r>
                      <a:rPr lang="en-US" sz="800" dirty="0"/>
                      <a:t>CO</a:t>
                    </a:r>
                    <a:endParaRPr lang="ru-RU" sz="800" dirty="0"/>
                  </a:p>
                </p:txBody>
              </p:sp>
              <p:sp>
                <p:nvSpPr>
                  <p:cNvPr id="10298" name="Text Box 33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337550" y="4413250"/>
                    <a:ext cx="279400" cy="12223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9pPr>
                  </a:lstStyle>
                  <a:p>
                    <a:pPr eaLnBrk="1" hangingPunct="1"/>
                    <a:r>
                      <a:rPr lang="en-US" sz="800" dirty="0"/>
                      <a:t>H</a:t>
                    </a:r>
                    <a:r>
                      <a:rPr lang="en-US" sz="800" baseline="-25000" dirty="0"/>
                      <a:t>2</a:t>
                    </a:r>
                    <a:r>
                      <a:rPr lang="en-US" sz="800" dirty="0"/>
                      <a:t>C</a:t>
                    </a:r>
                    <a:r>
                      <a:rPr lang="en-US" sz="800" baseline="-25000" dirty="0"/>
                      <a:t>2</a:t>
                    </a:r>
                    <a:r>
                      <a:rPr lang="en-US" sz="800" dirty="0"/>
                      <a:t>O</a:t>
                    </a:r>
                    <a:r>
                      <a:rPr lang="en-US" sz="800" baseline="-25000" dirty="0"/>
                      <a:t>4</a:t>
                    </a:r>
                    <a:endParaRPr lang="ru-RU" sz="800" baseline="-25000" dirty="0"/>
                  </a:p>
                </p:txBody>
              </p:sp>
              <p:sp>
                <p:nvSpPr>
                  <p:cNvPr id="10299" name="Line 33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7466013" y="4586288"/>
                    <a:ext cx="1189037" cy="649287"/>
                  </a:xfrm>
                  <a:prstGeom prst="line">
                    <a:avLst/>
                  </a:prstGeom>
                  <a:noFill/>
                  <a:ln w="12700">
                    <a:solidFill>
                      <a:srgbClr val="339966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10300" name="Line 33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6865938" y="4578350"/>
                    <a:ext cx="600075" cy="614363"/>
                  </a:xfrm>
                  <a:prstGeom prst="line">
                    <a:avLst/>
                  </a:prstGeom>
                  <a:noFill/>
                  <a:ln w="12700">
                    <a:solidFill>
                      <a:srgbClr val="339966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10301" name="Line 33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6264275" y="4892675"/>
                    <a:ext cx="1201738" cy="296863"/>
                  </a:xfrm>
                  <a:prstGeom prst="line">
                    <a:avLst/>
                  </a:prstGeom>
                  <a:noFill/>
                  <a:ln w="12700">
                    <a:solidFill>
                      <a:srgbClr val="808080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10302" name="Text Box 33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276975" y="4930775"/>
                    <a:ext cx="149225" cy="12223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9pPr>
                  </a:lstStyle>
                  <a:p>
                    <a:pPr eaLnBrk="1" hangingPunct="1"/>
                    <a:r>
                      <a:rPr lang="en-US" sz="800" dirty="0"/>
                      <a:t>CH</a:t>
                    </a:r>
                    <a:r>
                      <a:rPr lang="en-US" sz="800" baseline="-25000" dirty="0"/>
                      <a:t>4</a:t>
                    </a:r>
                    <a:endParaRPr lang="ru-RU" sz="800" dirty="0"/>
                  </a:p>
                </p:txBody>
              </p:sp>
              <p:sp>
                <p:nvSpPr>
                  <p:cNvPr id="10303" name="Line 34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6276975" y="4586288"/>
                    <a:ext cx="1209675" cy="595312"/>
                  </a:xfrm>
                  <a:prstGeom prst="line">
                    <a:avLst/>
                  </a:prstGeom>
                  <a:noFill/>
                  <a:ln w="12700">
                    <a:solidFill>
                      <a:srgbClr val="FF99CC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10304" name="Text Box 34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276975" y="4405313"/>
                    <a:ext cx="400050" cy="12223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9pPr>
                  </a:lstStyle>
                  <a:p>
                    <a:pPr eaLnBrk="1" hangingPunct="1"/>
                    <a:r>
                      <a:rPr lang="en-US" sz="800" dirty="0"/>
                      <a:t>CH</a:t>
                    </a:r>
                    <a:r>
                      <a:rPr lang="en-US" sz="800" baseline="-25000" dirty="0"/>
                      <a:t>3</a:t>
                    </a:r>
                    <a:r>
                      <a:rPr lang="en-US" sz="800" dirty="0"/>
                      <a:t>COOH</a:t>
                    </a:r>
                    <a:endParaRPr lang="ru-RU" sz="800" dirty="0"/>
                  </a:p>
                </p:txBody>
              </p:sp>
              <p:sp>
                <p:nvSpPr>
                  <p:cNvPr id="10305" name="Line 34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7466013" y="4570413"/>
                    <a:ext cx="627062" cy="619125"/>
                  </a:xfrm>
                  <a:prstGeom prst="line">
                    <a:avLst/>
                  </a:prstGeom>
                  <a:noFill/>
                  <a:ln w="12700">
                    <a:solidFill>
                      <a:srgbClr val="FF99CC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grpSp>
                <p:nvGrpSpPr>
                  <p:cNvPr id="10306" name="Группа 11"/>
                  <p:cNvGrpSpPr>
                    <a:grpSpLocks/>
                  </p:cNvGrpSpPr>
                  <p:nvPr/>
                </p:nvGrpSpPr>
                <p:grpSpPr bwMode="auto">
                  <a:xfrm>
                    <a:off x="6264275" y="2590006"/>
                    <a:ext cx="2408238" cy="2611438"/>
                    <a:chOff x="6267450" y="2600325"/>
                    <a:chExt cx="2408238" cy="2611438"/>
                  </a:xfrm>
                </p:grpSpPr>
                <p:grpSp>
                  <p:nvGrpSpPr>
                    <p:cNvPr id="10309" name="Group 2"/>
                    <p:cNvGrpSpPr>
                      <a:grpSpLocks noChangeAspect="1"/>
                    </p:cNvGrpSpPr>
                    <p:nvPr/>
                  </p:nvGrpSpPr>
                  <p:grpSpPr bwMode="auto">
                    <a:xfrm flipH="1">
                      <a:off x="6267450" y="2600325"/>
                      <a:ext cx="2398713" cy="2611438"/>
                      <a:chOff x="938" y="1135"/>
                      <a:chExt cx="1831" cy="1830"/>
                    </a:xfrm>
                  </p:grpSpPr>
                  <p:sp>
                    <p:nvSpPr>
                      <p:cNvPr id="10331" name="Line 3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938" y="2737"/>
                        <a:ext cx="1830" cy="1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0332" name="Line 4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938" y="2509"/>
                        <a:ext cx="1830" cy="1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0333" name="Line 5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938" y="2281"/>
                        <a:ext cx="1830" cy="1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0334" name="Line 6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938" y="2053"/>
                        <a:ext cx="1830" cy="1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0335" name="Line 7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938" y="1819"/>
                        <a:ext cx="1830" cy="1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0336" name="Line 8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938" y="1591"/>
                        <a:ext cx="1830" cy="1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0337" name="Line 9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938" y="1363"/>
                        <a:ext cx="1830" cy="1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0338" name="Line 10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938" y="1135"/>
                        <a:ext cx="1830" cy="1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0339" name="Line 11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1166" y="1135"/>
                        <a:ext cx="1" cy="1830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0340" name="Line 12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1394" y="1135"/>
                        <a:ext cx="1" cy="1830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0341" name="Line 14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1856" y="1135"/>
                        <a:ext cx="1" cy="1830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0342" name="Line 13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1622" y="1135"/>
                        <a:ext cx="1" cy="1830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0343" name="Line 15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2084" y="1135"/>
                        <a:ext cx="1" cy="1830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0344" name="Line 16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2312" y="1135"/>
                        <a:ext cx="1" cy="1830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0345" name="Line 17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2540" y="1135"/>
                        <a:ext cx="1" cy="1830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  <p:sp>
                    <p:nvSpPr>
                      <p:cNvPr id="10346" name="Line 18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2768" y="1135"/>
                        <a:ext cx="1" cy="1830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 dirty="0"/>
                      </a:p>
                    </p:txBody>
                  </p:sp>
                </p:grpSp>
                <p:sp>
                  <p:nvSpPr>
                    <p:cNvPr id="10310" name="Text Box 29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020050" y="3752850"/>
                      <a:ext cx="98425" cy="12223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lIns="0" tIns="0" rIns="0" bIns="0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9pPr>
                    </a:lstStyle>
                    <a:p>
                      <a:pPr eaLnBrk="1" hangingPunct="1"/>
                      <a:r>
                        <a:rPr lang="en-US" sz="800" dirty="0"/>
                        <a:t>O</a:t>
                      </a:r>
                      <a:r>
                        <a:rPr lang="en-US" sz="800" baseline="-25000" dirty="0"/>
                        <a:t>2</a:t>
                      </a:r>
                      <a:endParaRPr lang="ru-RU" sz="800" dirty="0"/>
                    </a:p>
                  </p:txBody>
                </p:sp>
                <p:sp>
                  <p:nvSpPr>
                    <p:cNvPr id="10311" name="Line 325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6554788" y="3575050"/>
                      <a:ext cx="906462" cy="33655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FF6600"/>
                      </a:solidFill>
                      <a:round/>
                      <a:headEnd/>
                      <a:tailEnd type="triangl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0312" name="Line 344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6276975" y="3911600"/>
                      <a:ext cx="2398713" cy="1588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0313" name="Text Box 34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7478713" y="3101975"/>
                      <a:ext cx="96837" cy="12382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lIns="0" tIns="0" rIns="0" bIns="0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9pPr>
                    </a:lstStyle>
                    <a:p>
                      <a:pPr eaLnBrk="1" hangingPunct="1"/>
                      <a:r>
                        <a:rPr lang="en-US" sz="800" dirty="0"/>
                        <a:t>N</a:t>
                      </a:r>
                      <a:r>
                        <a:rPr lang="en-US" sz="800" baseline="-25000" dirty="0"/>
                        <a:t>2</a:t>
                      </a:r>
                      <a:endParaRPr lang="ru-RU" sz="800" dirty="0"/>
                    </a:p>
                  </p:txBody>
                </p:sp>
                <p:sp>
                  <p:nvSpPr>
                    <p:cNvPr id="10314" name="Line 347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6848475" y="3935413"/>
                      <a:ext cx="952500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FFFF"/>
                      </a:solidFill>
                      <a:round/>
                      <a:headEnd type="triangle" w="med" len="med"/>
                      <a:tailEnd type="triangl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0315" name="Text Box 349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086725" y="3394075"/>
                      <a:ext cx="227013" cy="1206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lIns="0" tIns="0" rIns="0" bIns="0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9pPr>
                    </a:lstStyle>
                    <a:p>
                      <a:pPr eaLnBrk="1" hangingPunct="1"/>
                      <a:r>
                        <a:rPr lang="en-US" sz="800" dirty="0"/>
                        <a:t>HNO</a:t>
                      </a:r>
                      <a:r>
                        <a:rPr lang="en-US" sz="800" baseline="-25000" dirty="0"/>
                        <a:t>2</a:t>
                      </a:r>
                      <a:endParaRPr lang="ru-RU" sz="800" dirty="0"/>
                    </a:p>
                  </p:txBody>
                </p:sp>
                <p:sp>
                  <p:nvSpPr>
                    <p:cNvPr id="10316" name="Line 350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7466013" y="3557588"/>
                      <a:ext cx="871537" cy="35877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33CCCC"/>
                      </a:solidFill>
                      <a:round/>
                      <a:headEnd/>
                      <a:tailEnd type="triangl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0317" name="Line 351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7148513" y="3549650"/>
                      <a:ext cx="330200" cy="38100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33CCCC"/>
                      </a:solidFill>
                      <a:round/>
                      <a:headEnd/>
                      <a:tailEnd type="triangl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0318" name="Text Box 35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337550" y="3378200"/>
                      <a:ext cx="227013" cy="12223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lIns="0" tIns="0" rIns="0" bIns="0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9pPr>
                    </a:lstStyle>
                    <a:p>
                      <a:pPr eaLnBrk="1" hangingPunct="1"/>
                      <a:r>
                        <a:rPr lang="en-US" sz="800" dirty="0"/>
                        <a:t>HNO</a:t>
                      </a:r>
                      <a:r>
                        <a:rPr lang="en-US" sz="800" baseline="-25000" dirty="0"/>
                        <a:t>3</a:t>
                      </a:r>
                      <a:endParaRPr lang="ru-RU" sz="800" dirty="0"/>
                    </a:p>
                  </p:txBody>
                </p:sp>
                <p:sp>
                  <p:nvSpPr>
                    <p:cNvPr id="10319" name="Line 353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7437438" y="3571875"/>
                      <a:ext cx="633412" cy="34607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FF00"/>
                      </a:solidFill>
                      <a:round/>
                      <a:headEnd/>
                      <a:tailEnd type="triangl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0320" name="Line 354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7188200" y="3549650"/>
                      <a:ext cx="274638" cy="35560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FF00"/>
                      </a:solidFill>
                      <a:round/>
                      <a:headEnd/>
                      <a:tailEnd type="triangl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0321" name="Text Box 35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577013" y="3378200"/>
                      <a:ext cx="160337" cy="12223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lIns="0" tIns="0" rIns="0" bIns="0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9pPr>
                    </a:lstStyle>
                    <a:p>
                      <a:pPr eaLnBrk="1" hangingPunct="1"/>
                      <a:r>
                        <a:rPr lang="en-US" sz="800" dirty="0"/>
                        <a:t>NH</a:t>
                      </a:r>
                      <a:r>
                        <a:rPr lang="en-US" sz="800" baseline="-25000" dirty="0"/>
                        <a:t>3</a:t>
                      </a:r>
                      <a:endParaRPr lang="ru-RU" sz="800" dirty="0"/>
                    </a:p>
                  </p:txBody>
                </p:sp>
                <p:sp>
                  <p:nvSpPr>
                    <p:cNvPr id="10322" name="Line 356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7456488" y="3540125"/>
                      <a:ext cx="330200" cy="38100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80"/>
                      </a:solidFill>
                      <a:round/>
                      <a:headEnd/>
                      <a:tailEnd type="triangl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0323" name="Text Box 35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7702550" y="3378200"/>
                      <a:ext cx="131763" cy="12223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lIns="0" tIns="0" rIns="0" bIns="0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9pPr>
                    </a:lstStyle>
                    <a:p>
                      <a:pPr eaLnBrk="1" hangingPunct="1"/>
                      <a:r>
                        <a:rPr lang="en-US" sz="800" dirty="0"/>
                        <a:t>NO</a:t>
                      </a:r>
                      <a:endParaRPr lang="ru-RU" sz="800" dirty="0"/>
                    </a:p>
                  </p:txBody>
                </p:sp>
                <p:sp>
                  <p:nvSpPr>
                    <p:cNvPr id="10324" name="Text Box 359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329613" y="3087688"/>
                      <a:ext cx="195262" cy="1222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lIns="0" tIns="0" rIns="0" bIns="0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9pPr>
                    </a:lstStyle>
                    <a:p>
                      <a:pPr eaLnBrk="1" hangingPunct="1"/>
                      <a:r>
                        <a:rPr lang="en-US" sz="800" dirty="0"/>
                        <a:t>N</a:t>
                      </a:r>
                      <a:r>
                        <a:rPr lang="en-US" sz="800" baseline="-25000" dirty="0"/>
                        <a:t>2</a:t>
                      </a:r>
                      <a:r>
                        <a:rPr lang="en-US" sz="800" dirty="0"/>
                        <a:t>O</a:t>
                      </a:r>
                      <a:r>
                        <a:rPr lang="en-US" sz="800" baseline="-25000" dirty="0"/>
                        <a:t>3</a:t>
                      </a:r>
                      <a:endParaRPr lang="ru-RU" sz="800" dirty="0"/>
                    </a:p>
                  </p:txBody>
                </p:sp>
                <p:sp>
                  <p:nvSpPr>
                    <p:cNvPr id="10325" name="Line 360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7172325" y="2946400"/>
                      <a:ext cx="271463" cy="94932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FF6600"/>
                      </a:solidFill>
                      <a:round/>
                      <a:headEnd/>
                      <a:tailEnd type="triangl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0326" name="Text Box 36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7170738" y="2773363"/>
                      <a:ext cx="160337" cy="1222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lIns="0" tIns="0" rIns="0" bIns="0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9pPr>
                    </a:lstStyle>
                    <a:p>
                      <a:pPr eaLnBrk="1" hangingPunct="1"/>
                      <a:r>
                        <a:rPr lang="en-US" sz="800" dirty="0"/>
                        <a:t>HN</a:t>
                      </a:r>
                      <a:r>
                        <a:rPr lang="en-US" sz="800" baseline="-25000" dirty="0"/>
                        <a:t>3</a:t>
                      </a:r>
                      <a:endParaRPr lang="ru-RU" sz="800" dirty="0"/>
                    </a:p>
                  </p:txBody>
                </p:sp>
                <p:sp>
                  <p:nvSpPr>
                    <p:cNvPr id="10327" name="Line 362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7466013" y="3227388"/>
                      <a:ext cx="285750" cy="668337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FF6600"/>
                      </a:solidFill>
                      <a:round/>
                      <a:headEnd/>
                      <a:tailEnd type="triangl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0328" name="Text Box 363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7783513" y="3100388"/>
                      <a:ext cx="163512" cy="1222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lIns="0" tIns="0" rIns="0" bIns="0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9pPr>
                    </a:lstStyle>
                    <a:p>
                      <a:pPr eaLnBrk="1" hangingPunct="1"/>
                      <a:r>
                        <a:rPr lang="en-US" sz="800" dirty="0"/>
                        <a:t>N</a:t>
                      </a:r>
                      <a:r>
                        <a:rPr lang="en-US" sz="800" baseline="-25000" dirty="0"/>
                        <a:t>2</a:t>
                      </a:r>
                      <a:r>
                        <a:rPr lang="en-US" sz="800" dirty="0"/>
                        <a:t>O</a:t>
                      </a:r>
                      <a:endParaRPr lang="ru-RU" sz="800" dirty="0"/>
                    </a:p>
                  </p:txBody>
                </p:sp>
                <p:sp>
                  <p:nvSpPr>
                    <p:cNvPr id="10329" name="Line 364"/>
                    <p:cNvSpPr>
                      <a:spLocks noChangeShapeType="1"/>
                    </p:cNvSpPr>
                    <p:nvPr/>
                  </p:nvSpPr>
                  <p:spPr bwMode="auto">
                    <a:xfrm rot="16200000" flipV="1">
                      <a:off x="7153276" y="3600450"/>
                      <a:ext cx="0" cy="59372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969696"/>
                      </a:solidFill>
                      <a:round/>
                      <a:headEnd/>
                      <a:tailEnd type="triangl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 dirty="0"/>
                    </a:p>
                  </p:txBody>
                </p:sp>
                <p:sp>
                  <p:nvSpPr>
                    <p:cNvPr id="10330" name="Text Box 36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929438" y="3738563"/>
                      <a:ext cx="95250" cy="1206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lIns="0" tIns="0" rIns="0" bIns="0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9pPr>
                    </a:lstStyle>
                    <a:p>
                      <a:pPr eaLnBrk="1" hangingPunct="1"/>
                      <a:r>
                        <a:rPr lang="en-US" sz="800" dirty="0"/>
                        <a:t>H</a:t>
                      </a:r>
                      <a:r>
                        <a:rPr lang="en-US" sz="800" baseline="-25000" dirty="0"/>
                        <a:t>2</a:t>
                      </a:r>
                      <a:endParaRPr lang="ru-RU" sz="800" dirty="0"/>
                    </a:p>
                  </p:txBody>
                </p:sp>
              </p:grpSp>
              <p:sp>
                <p:nvSpPr>
                  <p:cNvPr id="10307" name="Text Box 36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034338" y="5046663"/>
                    <a:ext cx="98425" cy="12223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9pPr>
                  </a:lstStyle>
                  <a:p>
                    <a:pPr eaLnBrk="1" hangingPunct="1"/>
                    <a:r>
                      <a:rPr lang="en-US" sz="800" dirty="0"/>
                      <a:t>O</a:t>
                    </a:r>
                    <a:r>
                      <a:rPr lang="en-US" sz="800" baseline="-25000" dirty="0"/>
                      <a:t>2</a:t>
                    </a:r>
                    <a:endParaRPr lang="ru-RU" sz="800" dirty="0"/>
                  </a:p>
                </p:txBody>
              </p:sp>
              <p:sp>
                <p:nvSpPr>
                  <p:cNvPr id="10308" name="Line 367"/>
                  <p:cNvSpPr>
                    <a:spLocks noChangeShapeType="1"/>
                  </p:cNvSpPr>
                  <p:nvPr/>
                </p:nvSpPr>
                <p:spPr bwMode="auto">
                  <a:xfrm rot="5400000" flipV="1">
                    <a:off x="7780338" y="4900612"/>
                    <a:ext cx="0" cy="593725"/>
                  </a:xfrm>
                  <a:prstGeom prst="line">
                    <a:avLst/>
                  </a:pr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</p:grpSp>
          </p:grpSp>
        </p:grpSp>
      </p:grpSp>
      <p:sp>
        <p:nvSpPr>
          <p:cNvPr id="10282" name="Text Box 369"/>
          <p:cNvSpPr txBox="1">
            <a:spLocks noChangeArrowheads="1"/>
          </p:cNvSpPr>
          <p:nvPr/>
        </p:nvSpPr>
        <p:spPr bwMode="auto">
          <a:xfrm>
            <a:off x="2780859" y="1124744"/>
            <a:ext cx="37401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Трьохкомпонентні системи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83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7B22C453-CB2A-4445-95B4-15F2EAD8F879}" type="slidenum">
              <a:rPr lang="ru-RU" sz="2000" b="1" smtClean="0">
                <a:latin typeface="Times New Roman" pitchFamily="18" charset="0"/>
                <a:cs typeface="Times New Roman" pitchFamily="18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431800"/>
          </a:xfrm>
        </p:spPr>
        <p:txBody>
          <a:bodyPr/>
          <a:lstStyle/>
          <a:p>
            <a:pPr eaLnBrk="1" hangingPunct="1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Векторна форма відображення хімічних реакцій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9" name="Rectangle 180"/>
          <p:cNvSpPr>
            <a:spLocks noChangeArrowheads="1"/>
          </p:cNvSpPr>
          <p:nvPr/>
        </p:nvSpPr>
        <p:spPr bwMode="auto">
          <a:xfrm>
            <a:off x="3082925" y="2416175"/>
            <a:ext cx="4010025" cy="401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0" name="Text Box 184"/>
          <p:cNvSpPr txBox="1">
            <a:spLocks noChangeArrowheads="1"/>
          </p:cNvSpPr>
          <p:nvPr/>
        </p:nvSpPr>
        <p:spPr bwMode="auto">
          <a:xfrm>
            <a:off x="3959225" y="3981450"/>
            <a:ext cx="242888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1200"/>
              <a:t>NH</a:t>
            </a:r>
            <a:r>
              <a:rPr lang="en-US" sz="1200" baseline="-25000"/>
              <a:t>3</a:t>
            </a:r>
            <a:endParaRPr lang="ru-RU" sz="1200"/>
          </a:p>
        </p:txBody>
      </p:sp>
      <p:sp>
        <p:nvSpPr>
          <p:cNvPr id="14341" name="Text Box 188"/>
          <p:cNvSpPr txBox="1">
            <a:spLocks noChangeArrowheads="1"/>
          </p:cNvSpPr>
          <p:nvPr/>
        </p:nvSpPr>
        <p:spPr bwMode="auto">
          <a:xfrm>
            <a:off x="3289300" y="4213225"/>
            <a:ext cx="43973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1200"/>
              <a:t>NH</a:t>
            </a:r>
            <a:r>
              <a:rPr lang="en-US" sz="1200" baseline="-25000"/>
              <a:t>4</a:t>
            </a:r>
            <a:r>
              <a:rPr lang="en-US" sz="1200"/>
              <a:t>OH</a:t>
            </a:r>
            <a:endParaRPr lang="ru-RU" sz="1200"/>
          </a:p>
        </p:txBody>
      </p:sp>
      <p:grpSp>
        <p:nvGrpSpPr>
          <p:cNvPr id="14342" name="Группа 8"/>
          <p:cNvGrpSpPr>
            <a:grpSpLocks/>
          </p:cNvGrpSpPr>
          <p:nvPr/>
        </p:nvGrpSpPr>
        <p:grpSpPr bwMode="auto">
          <a:xfrm>
            <a:off x="1692275" y="1123950"/>
            <a:ext cx="6048375" cy="5497513"/>
            <a:chOff x="1692275" y="1123950"/>
            <a:chExt cx="6048375" cy="5497513"/>
          </a:xfrm>
        </p:grpSpPr>
        <p:grpSp>
          <p:nvGrpSpPr>
            <p:cNvPr id="14344" name="Группа 2"/>
            <p:cNvGrpSpPr>
              <a:grpSpLocks/>
            </p:cNvGrpSpPr>
            <p:nvPr/>
          </p:nvGrpSpPr>
          <p:grpSpPr bwMode="auto">
            <a:xfrm>
              <a:off x="1692275" y="1123950"/>
              <a:ext cx="6015038" cy="1768475"/>
              <a:chOff x="1692275" y="1123950"/>
              <a:chExt cx="6015038" cy="1768475"/>
            </a:xfrm>
          </p:grpSpPr>
          <p:sp>
            <p:nvSpPr>
              <p:cNvPr id="14461" name="Text Box 190"/>
              <p:cNvSpPr txBox="1">
                <a:spLocks noChangeArrowheads="1"/>
              </p:cNvSpPr>
              <p:nvPr/>
            </p:nvSpPr>
            <p:spPr bwMode="auto">
              <a:xfrm>
                <a:off x="4275138" y="2616200"/>
                <a:ext cx="1647825" cy="2762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b="1">
                    <a:latin typeface="Times New Roman" pitchFamily="18" charset="0"/>
                    <a:cs typeface="Times New Roman" pitchFamily="18" charset="0"/>
                  </a:rPr>
                  <a:t>3H</a:t>
                </a:r>
                <a:r>
                  <a:rPr lang="en-US" b="1" baseline="-2500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b="1">
                    <a:latin typeface="Times New Roman" pitchFamily="18" charset="0"/>
                    <a:cs typeface="Times New Roman" pitchFamily="18" charset="0"/>
                  </a:rPr>
                  <a:t> + N</a:t>
                </a:r>
                <a:r>
                  <a:rPr lang="en-US" b="1" baseline="-2500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b="1">
                    <a:latin typeface="Times New Roman" pitchFamily="18" charset="0"/>
                    <a:cs typeface="Times New Roman" pitchFamily="18" charset="0"/>
                  </a:rPr>
                  <a:t> = </a:t>
                </a:r>
                <a:r>
                  <a:rPr lang="uk-UA" b="1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b="1">
                    <a:latin typeface="Times New Roman" pitchFamily="18" charset="0"/>
                    <a:cs typeface="Times New Roman" pitchFamily="18" charset="0"/>
                  </a:rPr>
                  <a:t>NH</a:t>
                </a:r>
                <a:r>
                  <a:rPr lang="en-US" b="1" baseline="-25000"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ru-RU" b="1" baseline="-250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14462" name="Группа 1"/>
              <p:cNvGrpSpPr>
                <a:grpSpLocks/>
              </p:cNvGrpSpPr>
              <p:nvPr/>
            </p:nvGrpSpPr>
            <p:grpSpPr bwMode="auto">
              <a:xfrm>
                <a:off x="1692275" y="1123950"/>
                <a:ext cx="6015038" cy="1525588"/>
                <a:chOff x="1692275" y="1123950"/>
                <a:chExt cx="6015038" cy="1525588"/>
              </a:xfrm>
            </p:grpSpPr>
            <p:grpSp>
              <p:nvGrpSpPr>
                <p:cNvPr id="14463" name="Group 191"/>
                <p:cNvGrpSpPr>
                  <a:grpSpLocks/>
                </p:cNvGrpSpPr>
                <p:nvPr/>
              </p:nvGrpSpPr>
              <p:grpSpPr bwMode="auto">
                <a:xfrm>
                  <a:off x="1692275" y="1123950"/>
                  <a:ext cx="6015038" cy="1504950"/>
                  <a:chOff x="2822" y="1480"/>
                  <a:chExt cx="2746" cy="687"/>
                </a:xfrm>
              </p:grpSpPr>
              <p:grpSp>
                <p:nvGrpSpPr>
                  <p:cNvPr id="14479" name="Group 192"/>
                  <p:cNvGrpSpPr>
                    <a:grpSpLocks/>
                  </p:cNvGrpSpPr>
                  <p:nvPr/>
                </p:nvGrpSpPr>
                <p:grpSpPr bwMode="auto">
                  <a:xfrm>
                    <a:off x="4195" y="1480"/>
                    <a:ext cx="1373" cy="687"/>
                    <a:chOff x="3334" y="1480"/>
                    <a:chExt cx="1373" cy="687"/>
                  </a:xfrm>
                </p:grpSpPr>
                <p:grpSp>
                  <p:nvGrpSpPr>
                    <p:cNvPr id="14501" name="Group 19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334" y="1480"/>
                      <a:ext cx="687" cy="687"/>
                      <a:chOff x="3334" y="1480"/>
                      <a:chExt cx="687" cy="687"/>
                    </a:xfrm>
                  </p:grpSpPr>
                  <p:sp>
                    <p:nvSpPr>
                      <p:cNvPr id="14511" name="Line 194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996"/>
                        <a:ext cx="687" cy="0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512" name="Line 195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825"/>
                        <a:ext cx="687" cy="0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513" name="Line 196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651"/>
                        <a:ext cx="687" cy="1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514" name="Line 197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480"/>
                        <a:ext cx="687" cy="1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515" name="Line 198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505" y="1480"/>
                        <a:ext cx="1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516" name="Line 199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679" y="1480"/>
                        <a:ext cx="0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517" name="Line 200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850" y="1480"/>
                        <a:ext cx="0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518" name="Line 201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4021" y="1480"/>
                        <a:ext cx="0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  <p:grpSp>
                  <p:nvGrpSpPr>
                    <p:cNvPr id="14502" name="Group 20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20" y="1480"/>
                      <a:ext cx="687" cy="687"/>
                      <a:chOff x="3334" y="1480"/>
                      <a:chExt cx="687" cy="687"/>
                    </a:xfrm>
                  </p:grpSpPr>
                  <p:sp>
                    <p:nvSpPr>
                      <p:cNvPr id="14503" name="Line 203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996"/>
                        <a:ext cx="687" cy="0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504" name="Line 204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825"/>
                        <a:ext cx="687" cy="0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505" name="Line 205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651"/>
                        <a:ext cx="687" cy="1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506" name="Line 206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480"/>
                        <a:ext cx="687" cy="1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507" name="Line 207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505" y="1480"/>
                        <a:ext cx="1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508" name="Line 208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679" y="1480"/>
                        <a:ext cx="0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509" name="Line 209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850" y="1480"/>
                        <a:ext cx="0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510" name="Line 210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4021" y="1480"/>
                        <a:ext cx="0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</p:grpSp>
              <p:grpSp>
                <p:nvGrpSpPr>
                  <p:cNvPr id="14480" name="Group 211"/>
                  <p:cNvGrpSpPr>
                    <a:grpSpLocks/>
                  </p:cNvGrpSpPr>
                  <p:nvPr/>
                </p:nvGrpSpPr>
                <p:grpSpPr bwMode="auto">
                  <a:xfrm flipH="1">
                    <a:off x="2822" y="1480"/>
                    <a:ext cx="1373" cy="687"/>
                    <a:chOff x="3334" y="1480"/>
                    <a:chExt cx="1373" cy="687"/>
                  </a:xfrm>
                </p:grpSpPr>
                <p:grpSp>
                  <p:nvGrpSpPr>
                    <p:cNvPr id="14483" name="Group 21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334" y="1480"/>
                      <a:ext cx="687" cy="687"/>
                      <a:chOff x="3334" y="1480"/>
                      <a:chExt cx="687" cy="687"/>
                    </a:xfrm>
                  </p:grpSpPr>
                  <p:sp>
                    <p:nvSpPr>
                      <p:cNvPr id="14493" name="Line 213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996"/>
                        <a:ext cx="687" cy="0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94" name="Line 214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825"/>
                        <a:ext cx="687" cy="0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95" name="Line 215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651"/>
                        <a:ext cx="687" cy="1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96" name="Line 216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480"/>
                        <a:ext cx="687" cy="1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97" name="Line 217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505" y="1480"/>
                        <a:ext cx="1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98" name="Line 218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679" y="1480"/>
                        <a:ext cx="0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99" name="Line 219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850" y="1480"/>
                        <a:ext cx="0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500" name="Line 220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4021" y="1480"/>
                        <a:ext cx="0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  <p:grpSp>
                  <p:nvGrpSpPr>
                    <p:cNvPr id="14484" name="Group 22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20" y="1480"/>
                      <a:ext cx="687" cy="687"/>
                      <a:chOff x="3334" y="1480"/>
                      <a:chExt cx="687" cy="687"/>
                    </a:xfrm>
                  </p:grpSpPr>
                  <p:sp>
                    <p:nvSpPr>
                      <p:cNvPr id="14485" name="Line 222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996"/>
                        <a:ext cx="687" cy="0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86" name="Line 223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825"/>
                        <a:ext cx="687" cy="0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87" name="Line 224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651"/>
                        <a:ext cx="687" cy="1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88" name="Line 225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480"/>
                        <a:ext cx="687" cy="1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89" name="Line 226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505" y="1480"/>
                        <a:ext cx="1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90" name="Line 227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679" y="1480"/>
                        <a:ext cx="0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91" name="Line 228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850" y="1480"/>
                        <a:ext cx="0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92" name="Line 229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4021" y="1480"/>
                        <a:ext cx="0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</p:grpSp>
              <p:sp>
                <p:nvSpPr>
                  <p:cNvPr id="14481" name="Line 230"/>
                  <p:cNvSpPr>
                    <a:spLocks noChangeShapeType="1"/>
                  </p:cNvSpPr>
                  <p:nvPr/>
                </p:nvSpPr>
                <p:spPr bwMode="auto">
                  <a:xfrm>
                    <a:off x="4195" y="1480"/>
                    <a:ext cx="0" cy="68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4482" name="Line 231"/>
                  <p:cNvSpPr>
                    <a:spLocks noChangeShapeType="1"/>
                  </p:cNvSpPr>
                  <p:nvPr/>
                </p:nvSpPr>
                <p:spPr bwMode="auto">
                  <a:xfrm>
                    <a:off x="2823" y="2166"/>
                    <a:ext cx="2739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14464" name="Line 232"/>
                <p:cNvSpPr>
                  <a:spLocks noChangeShapeType="1"/>
                </p:cNvSpPr>
                <p:nvPr/>
              </p:nvSpPr>
              <p:spPr bwMode="auto">
                <a:xfrm flipV="1">
                  <a:off x="4702175" y="1903413"/>
                  <a:ext cx="0" cy="746125"/>
                </a:xfrm>
                <a:prstGeom prst="line">
                  <a:avLst/>
                </a:prstGeom>
                <a:noFill/>
                <a:ln w="12700">
                  <a:solidFill>
                    <a:schemeClr val="hlink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4465" name="Text Box 233"/>
                <p:cNvSpPr txBox="1">
                  <a:spLocks noChangeArrowheads="1"/>
                </p:cNvSpPr>
                <p:nvPr/>
              </p:nvSpPr>
              <p:spPr bwMode="auto">
                <a:xfrm>
                  <a:off x="4495800" y="1946275"/>
                  <a:ext cx="149225" cy="1841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sz="1200"/>
                    <a:t>N</a:t>
                  </a:r>
                  <a:r>
                    <a:rPr lang="en-US" sz="1200" baseline="-25000"/>
                    <a:t>2</a:t>
                  </a:r>
                  <a:endParaRPr lang="ru-RU" sz="1200"/>
                </a:p>
              </p:txBody>
            </p:sp>
            <p:sp>
              <p:nvSpPr>
                <p:cNvPr id="14466" name="Line 234"/>
                <p:cNvSpPr>
                  <a:spLocks noChangeShapeType="1"/>
                </p:cNvSpPr>
                <p:nvPr/>
              </p:nvSpPr>
              <p:spPr bwMode="auto">
                <a:xfrm rot="16200000" flipV="1">
                  <a:off x="3556794" y="1505744"/>
                  <a:ext cx="0" cy="744538"/>
                </a:xfrm>
                <a:prstGeom prst="line">
                  <a:avLst/>
                </a:prstGeom>
                <a:noFill/>
                <a:ln w="12700">
                  <a:solidFill>
                    <a:srgbClr val="969696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4467" name="Text Box 235"/>
                <p:cNvSpPr txBox="1">
                  <a:spLocks noChangeArrowheads="1"/>
                </p:cNvSpPr>
                <p:nvPr/>
              </p:nvSpPr>
              <p:spPr bwMode="auto">
                <a:xfrm>
                  <a:off x="3400425" y="1644650"/>
                  <a:ext cx="144463" cy="1825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sz="1200"/>
                    <a:t>H</a:t>
                  </a:r>
                  <a:r>
                    <a:rPr lang="en-US" sz="1200" baseline="-25000"/>
                    <a:t>2</a:t>
                  </a:r>
                  <a:endParaRPr lang="ru-RU" sz="1200"/>
                </a:p>
              </p:txBody>
            </p:sp>
            <p:sp>
              <p:nvSpPr>
                <p:cNvPr id="14468" name="Line 236"/>
                <p:cNvSpPr>
                  <a:spLocks noChangeShapeType="1"/>
                </p:cNvSpPr>
                <p:nvPr/>
              </p:nvSpPr>
              <p:spPr bwMode="auto">
                <a:xfrm rot="16200000" flipV="1">
                  <a:off x="4325144" y="1505744"/>
                  <a:ext cx="0" cy="744538"/>
                </a:xfrm>
                <a:prstGeom prst="line">
                  <a:avLst/>
                </a:prstGeom>
                <a:noFill/>
                <a:ln w="12700">
                  <a:solidFill>
                    <a:srgbClr val="969696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4469" name="Text Box 237"/>
                <p:cNvSpPr txBox="1">
                  <a:spLocks noChangeArrowheads="1"/>
                </p:cNvSpPr>
                <p:nvPr/>
              </p:nvSpPr>
              <p:spPr bwMode="auto">
                <a:xfrm>
                  <a:off x="4170363" y="1644650"/>
                  <a:ext cx="146050" cy="1825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sz="1200"/>
                    <a:t>H</a:t>
                  </a:r>
                  <a:r>
                    <a:rPr lang="en-US" sz="1200" baseline="-25000"/>
                    <a:t>2</a:t>
                  </a:r>
                  <a:endParaRPr lang="ru-RU" sz="1200"/>
                </a:p>
              </p:txBody>
            </p:sp>
            <p:sp>
              <p:nvSpPr>
                <p:cNvPr id="14470" name="Line 238"/>
                <p:cNvSpPr>
                  <a:spLocks noChangeShapeType="1"/>
                </p:cNvSpPr>
                <p:nvPr/>
              </p:nvSpPr>
              <p:spPr bwMode="auto">
                <a:xfrm rot="16200000" flipV="1">
                  <a:off x="2833688" y="1504950"/>
                  <a:ext cx="0" cy="746125"/>
                </a:xfrm>
                <a:prstGeom prst="line">
                  <a:avLst/>
                </a:prstGeom>
                <a:noFill/>
                <a:ln w="12700">
                  <a:solidFill>
                    <a:srgbClr val="969696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4471" name="Text Box 239"/>
                <p:cNvSpPr txBox="1">
                  <a:spLocks noChangeArrowheads="1"/>
                </p:cNvSpPr>
                <p:nvPr/>
              </p:nvSpPr>
              <p:spPr bwMode="auto">
                <a:xfrm>
                  <a:off x="2678113" y="1644650"/>
                  <a:ext cx="146050" cy="1825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sz="1200"/>
                    <a:t>H</a:t>
                  </a:r>
                  <a:r>
                    <a:rPr lang="en-US" sz="1200" baseline="-25000"/>
                    <a:t>2</a:t>
                  </a:r>
                  <a:endParaRPr lang="ru-RU" sz="1200"/>
                </a:p>
              </p:txBody>
            </p:sp>
            <p:sp>
              <p:nvSpPr>
                <p:cNvPr id="14472" name="Line 240"/>
                <p:cNvSpPr>
                  <a:spLocks noChangeShapeType="1"/>
                </p:cNvSpPr>
                <p:nvPr/>
              </p:nvSpPr>
              <p:spPr bwMode="auto">
                <a:xfrm flipH="1" flipV="1">
                  <a:off x="3581400" y="2265363"/>
                  <a:ext cx="1092200" cy="349250"/>
                </a:xfrm>
                <a:prstGeom prst="line">
                  <a:avLst/>
                </a:prstGeom>
                <a:noFill/>
                <a:ln w="9525">
                  <a:solidFill>
                    <a:srgbClr val="3366FF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4473" name="Line 241"/>
                <p:cNvSpPr>
                  <a:spLocks noChangeShapeType="1"/>
                </p:cNvSpPr>
                <p:nvPr/>
              </p:nvSpPr>
              <p:spPr bwMode="auto">
                <a:xfrm flipH="1" flipV="1">
                  <a:off x="2454275" y="1903413"/>
                  <a:ext cx="1093788" cy="349250"/>
                </a:xfrm>
                <a:prstGeom prst="line">
                  <a:avLst/>
                </a:prstGeom>
                <a:noFill/>
                <a:ln w="9525">
                  <a:solidFill>
                    <a:srgbClr val="3366FF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4474" name="Text Box 242"/>
                <p:cNvSpPr txBox="1">
                  <a:spLocks noChangeArrowheads="1"/>
                </p:cNvSpPr>
                <p:nvPr/>
              </p:nvSpPr>
              <p:spPr bwMode="auto">
                <a:xfrm>
                  <a:off x="3952875" y="2149475"/>
                  <a:ext cx="246063" cy="1825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sz="1200"/>
                    <a:t>NH</a:t>
                  </a:r>
                  <a:r>
                    <a:rPr lang="en-US" sz="1200" baseline="-25000"/>
                    <a:t>3</a:t>
                  </a:r>
                  <a:endParaRPr lang="ru-RU" sz="1200"/>
                </a:p>
              </p:txBody>
            </p:sp>
            <p:sp>
              <p:nvSpPr>
                <p:cNvPr id="14475" name="Text Box 243"/>
                <p:cNvSpPr txBox="1">
                  <a:spLocks noChangeArrowheads="1"/>
                </p:cNvSpPr>
                <p:nvPr/>
              </p:nvSpPr>
              <p:spPr bwMode="auto">
                <a:xfrm>
                  <a:off x="3259138" y="1925638"/>
                  <a:ext cx="244475" cy="18256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sz="1200"/>
                    <a:t>NH</a:t>
                  </a:r>
                  <a:r>
                    <a:rPr lang="en-US" sz="1200" baseline="-25000"/>
                    <a:t>3</a:t>
                  </a:r>
                  <a:endParaRPr lang="ru-RU" sz="1200"/>
                </a:p>
              </p:txBody>
            </p:sp>
            <p:sp>
              <p:nvSpPr>
                <p:cNvPr id="14476" name="Text Box 300"/>
                <p:cNvSpPr txBox="1">
                  <a:spLocks noChangeArrowheads="1"/>
                </p:cNvSpPr>
                <p:nvPr/>
              </p:nvSpPr>
              <p:spPr bwMode="auto">
                <a:xfrm>
                  <a:off x="4864100" y="1163638"/>
                  <a:ext cx="119063" cy="2127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sz="1400" b="1">
                      <a:solidFill>
                        <a:srgbClr val="3333CC"/>
                      </a:solidFill>
                    </a:rPr>
                    <a:t>N</a:t>
                  </a:r>
                  <a:endParaRPr lang="ru-RU" sz="1400" b="1" baseline="-25000">
                    <a:solidFill>
                      <a:srgbClr val="3333CC"/>
                    </a:solidFill>
                  </a:endParaRPr>
                </a:p>
              </p:txBody>
            </p:sp>
            <p:sp>
              <p:nvSpPr>
                <p:cNvPr id="14477" name="Text Box 301"/>
                <p:cNvSpPr txBox="1">
                  <a:spLocks noChangeArrowheads="1"/>
                </p:cNvSpPr>
                <p:nvPr/>
              </p:nvSpPr>
              <p:spPr bwMode="auto">
                <a:xfrm>
                  <a:off x="7456488" y="2257425"/>
                  <a:ext cx="120650" cy="21113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sz="1400" b="1">
                      <a:solidFill>
                        <a:srgbClr val="FF3300"/>
                      </a:solidFill>
                    </a:rPr>
                    <a:t>O</a:t>
                  </a:r>
                  <a:endParaRPr lang="ru-RU" sz="1400" b="1" baseline="-25000">
                    <a:solidFill>
                      <a:srgbClr val="FF3300"/>
                    </a:solidFill>
                  </a:endParaRPr>
                </a:p>
              </p:txBody>
            </p:sp>
            <p:sp>
              <p:nvSpPr>
                <p:cNvPr id="14478" name="Text Box 302"/>
                <p:cNvSpPr txBox="1">
                  <a:spLocks noChangeArrowheads="1"/>
                </p:cNvSpPr>
                <p:nvPr/>
              </p:nvSpPr>
              <p:spPr bwMode="auto">
                <a:xfrm>
                  <a:off x="1790700" y="2257425"/>
                  <a:ext cx="111125" cy="21113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sz="1400" b="1">
                      <a:solidFill>
                        <a:srgbClr val="585858"/>
                      </a:solidFill>
                    </a:rPr>
                    <a:t>H</a:t>
                  </a:r>
                  <a:endParaRPr lang="ru-RU" sz="1400" b="1" baseline="-25000">
                    <a:solidFill>
                      <a:srgbClr val="585858"/>
                    </a:solidFill>
                  </a:endParaRPr>
                </a:p>
              </p:txBody>
            </p:sp>
          </p:grpSp>
        </p:grpSp>
        <p:grpSp>
          <p:nvGrpSpPr>
            <p:cNvPr id="14345" name="Группа 4"/>
            <p:cNvGrpSpPr>
              <a:grpSpLocks/>
            </p:cNvGrpSpPr>
            <p:nvPr/>
          </p:nvGrpSpPr>
          <p:grpSpPr bwMode="auto">
            <a:xfrm>
              <a:off x="1698625" y="2955925"/>
              <a:ext cx="6015038" cy="1779588"/>
              <a:chOff x="1698625" y="2955925"/>
              <a:chExt cx="6015038" cy="1779588"/>
            </a:xfrm>
          </p:grpSpPr>
          <p:grpSp>
            <p:nvGrpSpPr>
              <p:cNvPr id="14408" name="Группа 3"/>
              <p:cNvGrpSpPr>
                <a:grpSpLocks/>
              </p:cNvGrpSpPr>
              <p:nvPr/>
            </p:nvGrpSpPr>
            <p:grpSpPr bwMode="auto">
              <a:xfrm>
                <a:off x="1698625" y="2955925"/>
                <a:ext cx="6015038" cy="1504950"/>
                <a:chOff x="1698625" y="2955925"/>
                <a:chExt cx="6015038" cy="1504950"/>
              </a:xfrm>
            </p:grpSpPr>
            <p:grpSp>
              <p:nvGrpSpPr>
                <p:cNvPr id="14410" name="Group 139"/>
                <p:cNvGrpSpPr>
                  <a:grpSpLocks/>
                </p:cNvGrpSpPr>
                <p:nvPr/>
              </p:nvGrpSpPr>
              <p:grpSpPr bwMode="auto">
                <a:xfrm>
                  <a:off x="1698625" y="2955925"/>
                  <a:ext cx="6015038" cy="1504950"/>
                  <a:chOff x="2822" y="1480"/>
                  <a:chExt cx="2746" cy="687"/>
                </a:xfrm>
              </p:grpSpPr>
              <p:grpSp>
                <p:nvGrpSpPr>
                  <p:cNvPr id="14421" name="Group 140"/>
                  <p:cNvGrpSpPr>
                    <a:grpSpLocks/>
                  </p:cNvGrpSpPr>
                  <p:nvPr/>
                </p:nvGrpSpPr>
                <p:grpSpPr bwMode="auto">
                  <a:xfrm>
                    <a:off x="4195" y="1480"/>
                    <a:ext cx="1373" cy="687"/>
                    <a:chOff x="3334" y="1480"/>
                    <a:chExt cx="1373" cy="687"/>
                  </a:xfrm>
                </p:grpSpPr>
                <p:grpSp>
                  <p:nvGrpSpPr>
                    <p:cNvPr id="14443" name="Group 14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334" y="1480"/>
                      <a:ext cx="687" cy="687"/>
                      <a:chOff x="3334" y="1480"/>
                      <a:chExt cx="687" cy="687"/>
                    </a:xfrm>
                  </p:grpSpPr>
                  <p:sp>
                    <p:nvSpPr>
                      <p:cNvPr id="14453" name="Line 142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996"/>
                        <a:ext cx="687" cy="0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54" name="Line 143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825"/>
                        <a:ext cx="687" cy="0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55" name="Line 144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651"/>
                        <a:ext cx="687" cy="1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56" name="Line 145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480"/>
                        <a:ext cx="687" cy="1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57" name="Line 146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505" y="1480"/>
                        <a:ext cx="1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58" name="Line 147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679" y="1480"/>
                        <a:ext cx="0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59" name="Line 148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850" y="1480"/>
                        <a:ext cx="0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60" name="Line 149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4021" y="1480"/>
                        <a:ext cx="0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  <p:grpSp>
                  <p:nvGrpSpPr>
                    <p:cNvPr id="14444" name="Group 15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20" y="1480"/>
                      <a:ext cx="687" cy="687"/>
                      <a:chOff x="3334" y="1480"/>
                      <a:chExt cx="687" cy="687"/>
                    </a:xfrm>
                  </p:grpSpPr>
                  <p:sp>
                    <p:nvSpPr>
                      <p:cNvPr id="14445" name="Line 151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996"/>
                        <a:ext cx="687" cy="0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46" name="Line 152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825"/>
                        <a:ext cx="687" cy="0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47" name="Line 153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651"/>
                        <a:ext cx="687" cy="1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48" name="Line 154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480"/>
                        <a:ext cx="687" cy="1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49" name="Line 155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505" y="1480"/>
                        <a:ext cx="1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50" name="Line 156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679" y="1480"/>
                        <a:ext cx="0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51" name="Line 157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850" y="1480"/>
                        <a:ext cx="0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52" name="Line 158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4021" y="1480"/>
                        <a:ext cx="0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</p:grpSp>
              <p:grpSp>
                <p:nvGrpSpPr>
                  <p:cNvPr id="14422" name="Group 159"/>
                  <p:cNvGrpSpPr>
                    <a:grpSpLocks/>
                  </p:cNvGrpSpPr>
                  <p:nvPr/>
                </p:nvGrpSpPr>
                <p:grpSpPr bwMode="auto">
                  <a:xfrm flipH="1">
                    <a:off x="2822" y="1480"/>
                    <a:ext cx="1373" cy="687"/>
                    <a:chOff x="3334" y="1480"/>
                    <a:chExt cx="1373" cy="687"/>
                  </a:xfrm>
                </p:grpSpPr>
                <p:grpSp>
                  <p:nvGrpSpPr>
                    <p:cNvPr id="14425" name="Group 16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334" y="1480"/>
                      <a:ext cx="687" cy="687"/>
                      <a:chOff x="3334" y="1480"/>
                      <a:chExt cx="687" cy="687"/>
                    </a:xfrm>
                  </p:grpSpPr>
                  <p:sp>
                    <p:nvSpPr>
                      <p:cNvPr id="14435" name="Line 161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996"/>
                        <a:ext cx="687" cy="0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36" name="Line 162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825"/>
                        <a:ext cx="687" cy="0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37" name="Line 163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651"/>
                        <a:ext cx="687" cy="1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38" name="Line 164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480"/>
                        <a:ext cx="687" cy="1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39" name="Line 165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505" y="1480"/>
                        <a:ext cx="1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40" name="Line 166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679" y="1480"/>
                        <a:ext cx="0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41" name="Line 167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850" y="1480"/>
                        <a:ext cx="0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42" name="Line 168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4021" y="1480"/>
                        <a:ext cx="0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  <p:grpSp>
                  <p:nvGrpSpPr>
                    <p:cNvPr id="14426" name="Group 16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20" y="1480"/>
                      <a:ext cx="687" cy="687"/>
                      <a:chOff x="3334" y="1480"/>
                      <a:chExt cx="687" cy="687"/>
                    </a:xfrm>
                  </p:grpSpPr>
                  <p:sp>
                    <p:nvSpPr>
                      <p:cNvPr id="14427" name="Line 170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996"/>
                        <a:ext cx="687" cy="0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28" name="Line 171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825"/>
                        <a:ext cx="687" cy="0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29" name="Line 172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651"/>
                        <a:ext cx="687" cy="1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30" name="Line 173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480"/>
                        <a:ext cx="687" cy="1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31" name="Line 174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505" y="1480"/>
                        <a:ext cx="1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32" name="Line 175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679" y="1480"/>
                        <a:ext cx="0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33" name="Line 176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850" y="1480"/>
                        <a:ext cx="0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34" name="Line 177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4021" y="1480"/>
                        <a:ext cx="0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</p:grpSp>
              <p:sp>
                <p:nvSpPr>
                  <p:cNvPr id="14423" name="Line 178"/>
                  <p:cNvSpPr>
                    <a:spLocks noChangeShapeType="1"/>
                  </p:cNvSpPr>
                  <p:nvPr/>
                </p:nvSpPr>
                <p:spPr bwMode="auto">
                  <a:xfrm>
                    <a:off x="4195" y="1480"/>
                    <a:ext cx="0" cy="68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4424" name="Line 179"/>
                  <p:cNvSpPr>
                    <a:spLocks noChangeShapeType="1"/>
                  </p:cNvSpPr>
                  <p:nvPr/>
                </p:nvSpPr>
                <p:spPr bwMode="auto">
                  <a:xfrm>
                    <a:off x="2823" y="2166"/>
                    <a:ext cx="2739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14411" name="Text Box 181"/>
                <p:cNvSpPr txBox="1">
                  <a:spLocks noChangeArrowheads="1"/>
                </p:cNvSpPr>
                <p:nvPr/>
              </p:nvSpPr>
              <p:spPr bwMode="auto">
                <a:xfrm>
                  <a:off x="4778375" y="3803650"/>
                  <a:ext cx="247650" cy="1825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sz="1200"/>
                    <a:t>H</a:t>
                  </a:r>
                  <a:r>
                    <a:rPr lang="en-US" sz="1200" baseline="-25000"/>
                    <a:t>2</a:t>
                  </a:r>
                  <a:r>
                    <a:rPr lang="en-US" sz="1200"/>
                    <a:t>O</a:t>
                  </a:r>
                  <a:endParaRPr lang="ru-RU" sz="1200"/>
                </a:p>
              </p:txBody>
            </p:sp>
            <p:sp>
              <p:nvSpPr>
                <p:cNvPr id="14412" name="Line 182"/>
                <p:cNvSpPr>
                  <a:spLocks noChangeShapeType="1"/>
                </p:cNvSpPr>
                <p:nvPr/>
              </p:nvSpPr>
              <p:spPr bwMode="auto">
                <a:xfrm rot="5400000" flipH="1" flipV="1">
                  <a:off x="4880769" y="3913982"/>
                  <a:ext cx="0" cy="347662"/>
                </a:xfrm>
                <a:prstGeom prst="line">
                  <a:avLst/>
                </a:prstGeom>
                <a:noFill/>
                <a:ln w="12700">
                  <a:solidFill>
                    <a:srgbClr val="00CCFF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4413" name="Line 183"/>
                <p:cNvSpPr>
                  <a:spLocks noChangeShapeType="1"/>
                </p:cNvSpPr>
                <p:nvPr/>
              </p:nvSpPr>
              <p:spPr bwMode="auto">
                <a:xfrm flipH="1" flipV="1">
                  <a:off x="3587750" y="4097338"/>
                  <a:ext cx="1092200" cy="347662"/>
                </a:xfrm>
                <a:prstGeom prst="line">
                  <a:avLst/>
                </a:prstGeom>
                <a:noFill/>
                <a:ln w="9525">
                  <a:solidFill>
                    <a:srgbClr val="3366FF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4414" name="Line 185"/>
                <p:cNvSpPr>
                  <a:spLocks noChangeShapeType="1"/>
                </p:cNvSpPr>
                <p:nvPr/>
              </p:nvSpPr>
              <p:spPr bwMode="auto">
                <a:xfrm rot="16200000" flipV="1">
                  <a:off x="3190082" y="3715544"/>
                  <a:ext cx="0" cy="744537"/>
                </a:xfrm>
                <a:prstGeom prst="line">
                  <a:avLst/>
                </a:prstGeom>
                <a:noFill/>
                <a:ln w="12700">
                  <a:solidFill>
                    <a:srgbClr val="00CCFF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4415" name="Text Box 186"/>
                <p:cNvSpPr txBox="1">
                  <a:spLocks noChangeArrowheads="1"/>
                </p:cNvSpPr>
                <p:nvPr/>
              </p:nvSpPr>
              <p:spPr bwMode="auto">
                <a:xfrm>
                  <a:off x="3103563" y="3803650"/>
                  <a:ext cx="247650" cy="1825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sz="1200"/>
                    <a:t>H</a:t>
                  </a:r>
                  <a:r>
                    <a:rPr lang="en-US" sz="1200" baseline="-25000"/>
                    <a:t>2</a:t>
                  </a:r>
                  <a:r>
                    <a:rPr lang="en-US" sz="1200"/>
                    <a:t>O</a:t>
                  </a:r>
                  <a:endParaRPr lang="ru-RU" sz="1200"/>
                </a:p>
              </p:txBody>
            </p:sp>
            <p:sp>
              <p:nvSpPr>
                <p:cNvPr id="14416" name="Line 187"/>
                <p:cNvSpPr>
                  <a:spLocks noChangeShapeType="1"/>
                </p:cNvSpPr>
                <p:nvPr/>
              </p:nvSpPr>
              <p:spPr bwMode="auto">
                <a:xfrm flipH="1" flipV="1">
                  <a:off x="2867025" y="4108450"/>
                  <a:ext cx="1812925" cy="33655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4417" name="Line 189"/>
                <p:cNvSpPr>
                  <a:spLocks noChangeShapeType="1"/>
                </p:cNvSpPr>
                <p:nvPr/>
              </p:nvSpPr>
              <p:spPr bwMode="auto">
                <a:xfrm flipV="1">
                  <a:off x="4732338" y="4087813"/>
                  <a:ext cx="315912" cy="36512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4418" name="Text Box 303"/>
                <p:cNvSpPr txBox="1">
                  <a:spLocks noChangeArrowheads="1"/>
                </p:cNvSpPr>
                <p:nvPr/>
              </p:nvSpPr>
              <p:spPr bwMode="auto">
                <a:xfrm>
                  <a:off x="4870450" y="2995613"/>
                  <a:ext cx="115888" cy="2127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sz="1400" b="1">
                      <a:solidFill>
                        <a:srgbClr val="3333CC"/>
                      </a:solidFill>
                    </a:rPr>
                    <a:t>N</a:t>
                  </a:r>
                  <a:endParaRPr lang="ru-RU" sz="1400" b="1" baseline="-25000">
                    <a:solidFill>
                      <a:srgbClr val="3333CC"/>
                    </a:solidFill>
                  </a:endParaRPr>
                </a:p>
              </p:txBody>
            </p:sp>
            <p:sp>
              <p:nvSpPr>
                <p:cNvPr id="14419" name="Text Box 304"/>
                <p:cNvSpPr txBox="1">
                  <a:spLocks noChangeArrowheads="1"/>
                </p:cNvSpPr>
                <p:nvPr/>
              </p:nvSpPr>
              <p:spPr bwMode="auto">
                <a:xfrm>
                  <a:off x="7456488" y="4087813"/>
                  <a:ext cx="120650" cy="2127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sz="1400" b="1">
                      <a:solidFill>
                        <a:srgbClr val="FF3300"/>
                      </a:solidFill>
                    </a:rPr>
                    <a:t>O</a:t>
                  </a:r>
                  <a:endParaRPr lang="ru-RU" sz="1400" b="1" baseline="-25000">
                    <a:solidFill>
                      <a:srgbClr val="FF3300"/>
                    </a:solidFill>
                  </a:endParaRPr>
                </a:p>
              </p:txBody>
            </p:sp>
            <p:sp>
              <p:nvSpPr>
                <p:cNvPr id="14420" name="Text Box 305"/>
                <p:cNvSpPr txBox="1">
                  <a:spLocks noChangeArrowheads="1"/>
                </p:cNvSpPr>
                <p:nvPr/>
              </p:nvSpPr>
              <p:spPr bwMode="auto">
                <a:xfrm>
                  <a:off x="1790700" y="4087813"/>
                  <a:ext cx="111125" cy="2127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sz="1400" b="1">
                      <a:solidFill>
                        <a:srgbClr val="585858"/>
                      </a:solidFill>
                    </a:rPr>
                    <a:t>H</a:t>
                  </a:r>
                  <a:endParaRPr lang="ru-RU" sz="1400" b="1" baseline="-25000">
                    <a:solidFill>
                      <a:srgbClr val="585858"/>
                    </a:solidFill>
                  </a:endParaRPr>
                </a:p>
              </p:txBody>
            </p:sp>
          </p:grpSp>
          <p:sp>
            <p:nvSpPr>
              <p:cNvPr id="14409" name="Text Box 309"/>
              <p:cNvSpPr txBox="1">
                <a:spLocks noChangeArrowheads="1"/>
              </p:cNvSpPr>
              <p:nvPr/>
            </p:nvSpPr>
            <p:spPr bwMode="auto">
              <a:xfrm>
                <a:off x="4176713" y="4459288"/>
                <a:ext cx="2135187" cy="2762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b="1">
                    <a:latin typeface="Times New Roman" pitchFamily="18" charset="0"/>
                    <a:cs typeface="Times New Roman" pitchFamily="18" charset="0"/>
                  </a:rPr>
                  <a:t>NH</a:t>
                </a:r>
                <a:r>
                  <a:rPr lang="en-US" b="1" baseline="-25000"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en-US" b="1">
                    <a:latin typeface="Times New Roman" pitchFamily="18" charset="0"/>
                    <a:cs typeface="Times New Roman" pitchFamily="18" charset="0"/>
                  </a:rPr>
                  <a:t> + H</a:t>
                </a:r>
                <a:r>
                  <a:rPr lang="en-US" b="1" baseline="-2500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b="1">
                    <a:latin typeface="Times New Roman" pitchFamily="18" charset="0"/>
                    <a:cs typeface="Times New Roman" pitchFamily="18" charset="0"/>
                  </a:rPr>
                  <a:t>O = NH</a:t>
                </a:r>
                <a:r>
                  <a:rPr lang="en-US" b="1" baseline="-25000">
                    <a:latin typeface="Times New Roman" pitchFamily="18" charset="0"/>
                    <a:cs typeface="Times New Roman" pitchFamily="18" charset="0"/>
                  </a:rPr>
                  <a:t>4</a:t>
                </a:r>
                <a:r>
                  <a:rPr lang="en-US" b="1">
                    <a:latin typeface="Times New Roman" pitchFamily="18" charset="0"/>
                    <a:cs typeface="Times New Roman" pitchFamily="18" charset="0"/>
                  </a:rPr>
                  <a:t>OH</a:t>
                </a:r>
                <a:endParaRPr lang="ru-RU" b="1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4346" name="Группа 7"/>
            <p:cNvGrpSpPr>
              <a:grpSpLocks/>
            </p:cNvGrpSpPr>
            <p:nvPr/>
          </p:nvGrpSpPr>
          <p:grpSpPr bwMode="auto">
            <a:xfrm>
              <a:off x="1725613" y="4802188"/>
              <a:ext cx="6015037" cy="1819275"/>
              <a:chOff x="1725613" y="4802188"/>
              <a:chExt cx="6015037" cy="1819275"/>
            </a:xfrm>
          </p:grpSpPr>
          <p:grpSp>
            <p:nvGrpSpPr>
              <p:cNvPr id="14347" name="Группа 6"/>
              <p:cNvGrpSpPr>
                <a:grpSpLocks/>
              </p:cNvGrpSpPr>
              <p:nvPr/>
            </p:nvGrpSpPr>
            <p:grpSpPr bwMode="auto">
              <a:xfrm>
                <a:off x="1725613" y="4802188"/>
                <a:ext cx="6015037" cy="1530350"/>
                <a:chOff x="1725613" y="4802188"/>
                <a:chExt cx="6015037" cy="1530350"/>
              </a:xfrm>
            </p:grpSpPr>
            <p:grpSp>
              <p:nvGrpSpPr>
                <p:cNvPr id="14349" name="Group 244"/>
                <p:cNvGrpSpPr>
                  <a:grpSpLocks/>
                </p:cNvGrpSpPr>
                <p:nvPr/>
              </p:nvGrpSpPr>
              <p:grpSpPr bwMode="auto">
                <a:xfrm>
                  <a:off x="1725613" y="4802188"/>
                  <a:ext cx="6015037" cy="1506537"/>
                  <a:chOff x="2822" y="1480"/>
                  <a:chExt cx="2746" cy="687"/>
                </a:xfrm>
              </p:grpSpPr>
              <p:grpSp>
                <p:nvGrpSpPr>
                  <p:cNvPr id="14368" name="Group 245"/>
                  <p:cNvGrpSpPr>
                    <a:grpSpLocks/>
                  </p:cNvGrpSpPr>
                  <p:nvPr/>
                </p:nvGrpSpPr>
                <p:grpSpPr bwMode="auto">
                  <a:xfrm>
                    <a:off x="4195" y="1480"/>
                    <a:ext cx="1373" cy="687"/>
                    <a:chOff x="3334" y="1480"/>
                    <a:chExt cx="1373" cy="687"/>
                  </a:xfrm>
                </p:grpSpPr>
                <p:grpSp>
                  <p:nvGrpSpPr>
                    <p:cNvPr id="14390" name="Group 24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334" y="1480"/>
                      <a:ext cx="687" cy="687"/>
                      <a:chOff x="3334" y="1480"/>
                      <a:chExt cx="687" cy="687"/>
                    </a:xfrm>
                  </p:grpSpPr>
                  <p:sp>
                    <p:nvSpPr>
                      <p:cNvPr id="14400" name="Line 247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996"/>
                        <a:ext cx="687" cy="0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01" name="Line 248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825"/>
                        <a:ext cx="687" cy="0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02" name="Line 249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651"/>
                        <a:ext cx="687" cy="1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03" name="Line 250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480"/>
                        <a:ext cx="687" cy="1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04" name="Line 251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505" y="1480"/>
                        <a:ext cx="1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05" name="Line 252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679" y="1480"/>
                        <a:ext cx="0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06" name="Line 253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850" y="1480"/>
                        <a:ext cx="0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07" name="Line 254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4021" y="1480"/>
                        <a:ext cx="0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  <p:grpSp>
                  <p:nvGrpSpPr>
                    <p:cNvPr id="14391" name="Group 25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20" y="1480"/>
                      <a:ext cx="687" cy="687"/>
                      <a:chOff x="3334" y="1480"/>
                      <a:chExt cx="687" cy="687"/>
                    </a:xfrm>
                  </p:grpSpPr>
                  <p:sp>
                    <p:nvSpPr>
                      <p:cNvPr id="14392" name="Line 256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996"/>
                        <a:ext cx="687" cy="0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393" name="Line 257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825"/>
                        <a:ext cx="687" cy="0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394" name="Line 258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651"/>
                        <a:ext cx="687" cy="1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395" name="Line 259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480"/>
                        <a:ext cx="687" cy="1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396" name="Line 260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505" y="1480"/>
                        <a:ext cx="1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397" name="Line 261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679" y="1480"/>
                        <a:ext cx="0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398" name="Line 262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850" y="1480"/>
                        <a:ext cx="0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399" name="Line 263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4021" y="1480"/>
                        <a:ext cx="0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</p:grpSp>
              <p:grpSp>
                <p:nvGrpSpPr>
                  <p:cNvPr id="14369" name="Group 264"/>
                  <p:cNvGrpSpPr>
                    <a:grpSpLocks/>
                  </p:cNvGrpSpPr>
                  <p:nvPr/>
                </p:nvGrpSpPr>
                <p:grpSpPr bwMode="auto">
                  <a:xfrm flipH="1">
                    <a:off x="2822" y="1480"/>
                    <a:ext cx="1373" cy="687"/>
                    <a:chOff x="3334" y="1480"/>
                    <a:chExt cx="1373" cy="687"/>
                  </a:xfrm>
                </p:grpSpPr>
                <p:grpSp>
                  <p:nvGrpSpPr>
                    <p:cNvPr id="14372" name="Group 26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334" y="1480"/>
                      <a:ext cx="687" cy="687"/>
                      <a:chOff x="3334" y="1480"/>
                      <a:chExt cx="687" cy="687"/>
                    </a:xfrm>
                  </p:grpSpPr>
                  <p:sp>
                    <p:nvSpPr>
                      <p:cNvPr id="14382" name="Line 266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996"/>
                        <a:ext cx="687" cy="0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383" name="Line 267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825"/>
                        <a:ext cx="687" cy="0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384" name="Line 268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651"/>
                        <a:ext cx="687" cy="1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385" name="Line 269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480"/>
                        <a:ext cx="687" cy="1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386" name="Line 270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505" y="1480"/>
                        <a:ext cx="1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387" name="Line 271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679" y="1480"/>
                        <a:ext cx="0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388" name="Line 272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850" y="1480"/>
                        <a:ext cx="0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389" name="Line 273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4021" y="1480"/>
                        <a:ext cx="0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  <p:grpSp>
                  <p:nvGrpSpPr>
                    <p:cNvPr id="14373" name="Group 27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20" y="1480"/>
                      <a:ext cx="687" cy="687"/>
                      <a:chOff x="3334" y="1480"/>
                      <a:chExt cx="687" cy="687"/>
                    </a:xfrm>
                  </p:grpSpPr>
                  <p:sp>
                    <p:nvSpPr>
                      <p:cNvPr id="14374" name="Line 275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996"/>
                        <a:ext cx="687" cy="0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375" name="Line 276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825"/>
                        <a:ext cx="687" cy="0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376" name="Line 277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651"/>
                        <a:ext cx="687" cy="1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377" name="Line 278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34" y="1480"/>
                        <a:ext cx="687" cy="1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378" name="Line 279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505" y="1480"/>
                        <a:ext cx="1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379" name="Line 280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679" y="1480"/>
                        <a:ext cx="0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380" name="Line 281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850" y="1480"/>
                        <a:ext cx="0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381" name="Line 282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4021" y="1480"/>
                        <a:ext cx="0" cy="687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</p:grpSp>
              <p:sp>
                <p:nvSpPr>
                  <p:cNvPr id="14370" name="Line 283"/>
                  <p:cNvSpPr>
                    <a:spLocks noChangeShapeType="1"/>
                  </p:cNvSpPr>
                  <p:nvPr/>
                </p:nvSpPr>
                <p:spPr bwMode="auto">
                  <a:xfrm>
                    <a:off x="4195" y="1480"/>
                    <a:ext cx="0" cy="68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4371" name="Line 284"/>
                  <p:cNvSpPr>
                    <a:spLocks noChangeShapeType="1"/>
                  </p:cNvSpPr>
                  <p:nvPr/>
                </p:nvSpPr>
                <p:spPr bwMode="auto">
                  <a:xfrm>
                    <a:off x="2823" y="2166"/>
                    <a:ext cx="2739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4350" name="Группа 5"/>
                <p:cNvGrpSpPr>
                  <a:grpSpLocks/>
                </p:cNvGrpSpPr>
                <p:nvPr/>
              </p:nvGrpSpPr>
              <p:grpSpPr bwMode="auto">
                <a:xfrm>
                  <a:off x="1817688" y="4851400"/>
                  <a:ext cx="5784850" cy="1481138"/>
                  <a:chOff x="1817688" y="4851400"/>
                  <a:chExt cx="5784850" cy="1481138"/>
                </a:xfrm>
              </p:grpSpPr>
              <p:sp>
                <p:nvSpPr>
                  <p:cNvPr id="14351" name="Line 28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679950" y="5951538"/>
                    <a:ext cx="1157288" cy="366712"/>
                  </a:xfrm>
                  <a:prstGeom prst="line">
                    <a:avLst/>
                  </a:prstGeom>
                  <a:noFill/>
                  <a:ln w="9525">
                    <a:solidFill>
                      <a:srgbClr val="FF9900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4352" name="Line 28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859463" y="5568950"/>
                    <a:ext cx="1155700" cy="368300"/>
                  </a:xfrm>
                  <a:prstGeom prst="line">
                    <a:avLst/>
                  </a:prstGeom>
                  <a:noFill/>
                  <a:ln w="9525">
                    <a:solidFill>
                      <a:srgbClr val="FF9900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4353" name="Line 28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4003675" y="5538788"/>
                    <a:ext cx="354013" cy="385762"/>
                  </a:xfrm>
                  <a:prstGeom prst="line">
                    <a:avLst/>
                  </a:prstGeom>
                  <a:noFill/>
                  <a:ln w="9525">
                    <a:solidFill>
                      <a:srgbClr val="FF9900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4354" name="Text Box 28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403850" y="6078538"/>
                    <a:ext cx="346075" cy="180975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9pPr>
                  </a:lstStyle>
                  <a:p>
                    <a:pPr eaLnBrk="1" hangingPunct="1"/>
                    <a:r>
                      <a:rPr lang="en-US" sz="1200"/>
                      <a:t>HNO</a:t>
                    </a:r>
                    <a:r>
                      <a:rPr lang="en-US" sz="1200" baseline="-25000"/>
                      <a:t>3</a:t>
                    </a:r>
                    <a:endParaRPr lang="ru-RU" sz="1200" baseline="-25000"/>
                  </a:p>
                </p:txBody>
              </p:sp>
              <p:sp>
                <p:nvSpPr>
                  <p:cNvPr id="14355" name="Text Box 28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396038" y="5749925"/>
                    <a:ext cx="346075" cy="180975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9pPr>
                  </a:lstStyle>
                  <a:p>
                    <a:pPr eaLnBrk="1" hangingPunct="1"/>
                    <a:r>
                      <a:rPr lang="en-US" sz="1200"/>
                      <a:t>HNO</a:t>
                    </a:r>
                    <a:r>
                      <a:rPr lang="en-US" sz="1200" baseline="-25000"/>
                      <a:t>3</a:t>
                    </a:r>
                    <a:endParaRPr lang="ru-RU" sz="1200" baseline="-25000"/>
                  </a:p>
                </p:txBody>
              </p:sp>
              <p:sp>
                <p:nvSpPr>
                  <p:cNvPr id="14356" name="Line 291"/>
                  <p:cNvSpPr>
                    <a:spLocks noChangeShapeType="1"/>
                  </p:cNvSpPr>
                  <p:nvPr/>
                </p:nvSpPr>
                <p:spPr bwMode="auto">
                  <a:xfrm rot="16200000" flipV="1">
                    <a:off x="4334669" y="5187156"/>
                    <a:ext cx="0" cy="744538"/>
                  </a:xfrm>
                  <a:prstGeom prst="line">
                    <a:avLst/>
                  </a:prstGeom>
                  <a:noFill/>
                  <a:ln w="12700">
                    <a:solidFill>
                      <a:srgbClr val="00CCFF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4357" name="Line 29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706938" y="5572125"/>
                    <a:ext cx="1144587" cy="760413"/>
                  </a:xfrm>
                  <a:prstGeom prst="line">
                    <a:avLst/>
                  </a:prstGeom>
                  <a:noFill/>
                  <a:ln w="9525">
                    <a:solidFill>
                      <a:srgbClr val="00FF00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4358" name="Text Box 29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302250" y="5513388"/>
                    <a:ext cx="303213" cy="180975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9pPr>
                  </a:lstStyle>
                  <a:p>
                    <a:pPr eaLnBrk="1" hangingPunct="1"/>
                    <a:r>
                      <a:rPr lang="en-US" sz="1200"/>
                      <a:t>N</a:t>
                    </a:r>
                    <a:r>
                      <a:rPr lang="en-US" sz="1200" baseline="-25000"/>
                      <a:t>2</a:t>
                    </a:r>
                    <a:r>
                      <a:rPr lang="en-US" sz="1200"/>
                      <a:t>O</a:t>
                    </a:r>
                    <a:r>
                      <a:rPr lang="en-US" sz="1200" baseline="-25000"/>
                      <a:t>3</a:t>
                    </a:r>
                    <a:endParaRPr lang="ru-RU" sz="1200" baseline="-25000"/>
                  </a:p>
                </p:txBody>
              </p:sp>
              <p:sp>
                <p:nvSpPr>
                  <p:cNvPr id="14359" name="Text Box 29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937250" y="5267325"/>
                    <a:ext cx="247650" cy="18415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9pPr>
                  </a:lstStyle>
                  <a:p>
                    <a:pPr eaLnBrk="1" hangingPunct="1"/>
                    <a:r>
                      <a:rPr lang="en-US" sz="1200"/>
                      <a:t>H</a:t>
                    </a:r>
                    <a:r>
                      <a:rPr lang="en-US" sz="1200" baseline="-25000"/>
                      <a:t>2</a:t>
                    </a:r>
                    <a:r>
                      <a:rPr lang="en-US" sz="1200"/>
                      <a:t>O</a:t>
                    </a:r>
                    <a:endParaRPr lang="ru-RU" sz="1200"/>
                  </a:p>
                </p:txBody>
              </p:sp>
              <p:sp>
                <p:nvSpPr>
                  <p:cNvPr id="14360" name="Line 295"/>
                  <p:cNvSpPr>
                    <a:spLocks noChangeShapeType="1"/>
                  </p:cNvSpPr>
                  <p:nvPr/>
                </p:nvSpPr>
                <p:spPr bwMode="auto">
                  <a:xfrm rot="5400000" flipH="1" flipV="1">
                    <a:off x="6039644" y="5377657"/>
                    <a:ext cx="0" cy="347662"/>
                  </a:xfrm>
                  <a:prstGeom prst="line">
                    <a:avLst/>
                  </a:prstGeom>
                  <a:noFill/>
                  <a:ln w="12700">
                    <a:solidFill>
                      <a:srgbClr val="00CCFF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4361" name="Text Box 29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396038" y="5254625"/>
                    <a:ext cx="152400" cy="180975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9pPr>
                  </a:lstStyle>
                  <a:p>
                    <a:pPr eaLnBrk="1" hangingPunct="1"/>
                    <a:r>
                      <a:rPr lang="en-US" sz="1200"/>
                      <a:t>O</a:t>
                    </a:r>
                    <a:r>
                      <a:rPr lang="en-US" sz="1200" baseline="-25000"/>
                      <a:t>2</a:t>
                    </a:r>
                    <a:endParaRPr lang="ru-RU" sz="1200" baseline="-25000"/>
                  </a:p>
                </p:txBody>
              </p:sp>
              <p:sp>
                <p:nvSpPr>
                  <p:cNvPr id="14362" name="Line 297"/>
                  <p:cNvSpPr>
                    <a:spLocks noChangeShapeType="1"/>
                  </p:cNvSpPr>
                  <p:nvPr/>
                </p:nvSpPr>
                <p:spPr bwMode="auto">
                  <a:xfrm rot="5400000" flipV="1">
                    <a:off x="6588919" y="5195094"/>
                    <a:ext cx="0" cy="744538"/>
                  </a:xfrm>
                  <a:prstGeom prst="line">
                    <a:avLst/>
                  </a:pr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4363" name="Line 29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4368800" y="5916613"/>
                    <a:ext cx="355600" cy="384175"/>
                  </a:xfrm>
                  <a:prstGeom prst="line">
                    <a:avLst/>
                  </a:prstGeom>
                  <a:noFill/>
                  <a:ln w="9525">
                    <a:solidFill>
                      <a:srgbClr val="FF9900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4364" name="Line 29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706938" y="5499100"/>
                    <a:ext cx="12700" cy="793750"/>
                  </a:xfrm>
                  <a:prstGeom prst="line">
                    <a:avLst/>
                  </a:prstGeom>
                  <a:noFill/>
                  <a:ln w="9525">
                    <a:solidFill>
                      <a:srgbClr val="00FF00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4365" name="Text Box 30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897438" y="4851400"/>
                    <a:ext cx="117475" cy="21431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9pPr>
                  </a:lstStyle>
                  <a:p>
                    <a:pPr eaLnBrk="1" hangingPunct="1"/>
                    <a:r>
                      <a:rPr lang="en-US" sz="1400" b="1">
                        <a:solidFill>
                          <a:srgbClr val="3333CC"/>
                        </a:solidFill>
                      </a:rPr>
                      <a:t>N</a:t>
                    </a:r>
                    <a:endParaRPr lang="ru-RU" sz="1400" b="1" baseline="-25000">
                      <a:solidFill>
                        <a:srgbClr val="3333CC"/>
                      </a:solidFill>
                    </a:endParaRPr>
                  </a:p>
                </p:txBody>
              </p:sp>
              <p:sp>
                <p:nvSpPr>
                  <p:cNvPr id="14366" name="Text Box 30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481888" y="5946775"/>
                    <a:ext cx="120650" cy="212725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9pPr>
                  </a:lstStyle>
                  <a:p>
                    <a:pPr eaLnBrk="1" hangingPunct="1"/>
                    <a:r>
                      <a:rPr lang="en-US" sz="1400" b="1">
                        <a:solidFill>
                          <a:srgbClr val="FF3300"/>
                        </a:solidFill>
                      </a:rPr>
                      <a:t>O</a:t>
                    </a:r>
                    <a:endParaRPr lang="ru-RU" sz="1400" b="1" baseline="-25000">
                      <a:solidFill>
                        <a:srgbClr val="FF3300"/>
                      </a:solidFill>
                    </a:endParaRPr>
                  </a:p>
                </p:txBody>
              </p:sp>
              <p:sp>
                <p:nvSpPr>
                  <p:cNvPr id="14367" name="Text Box 30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817688" y="5946775"/>
                    <a:ext cx="112712" cy="212725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9pPr>
                  </a:lstStyle>
                  <a:p>
                    <a:pPr eaLnBrk="1" hangingPunct="1"/>
                    <a:r>
                      <a:rPr lang="en-US" sz="1400" b="1">
                        <a:solidFill>
                          <a:srgbClr val="585858"/>
                        </a:solidFill>
                      </a:rPr>
                      <a:t>H</a:t>
                    </a:r>
                    <a:endParaRPr lang="ru-RU" sz="1400" b="1" baseline="-25000">
                      <a:solidFill>
                        <a:srgbClr val="585858"/>
                      </a:solidFill>
                    </a:endParaRPr>
                  </a:p>
                </p:txBody>
              </p:sp>
            </p:grpSp>
          </p:grpSp>
          <p:sp>
            <p:nvSpPr>
              <p:cNvPr id="14348" name="Text Box 310"/>
              <p:cNvSpPr txBox="1">
                <a:spLocks noChangeArrowheads="1"/>
              </p:cNvSpPr>
              <p:nvPr/>
            </p:nvSpPr>
            <p:spPr bwMode="auto">
              <a:xfrm>
                <a:off x="4078288" y="6345238"/>
                <a:ext cx="2535237" cy="2762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b="1">
                    <a:latin typeface="Times New Roman" pitchFamily="18" charset="0"/>
                    <a:cs typeface="Times New Roman" pitchFamily="18" charset="0"/>
                  </a:rPr>
                  <a:t>N</a:t>
                </a:r>
                <a:r>
                  <a:rPr lang="en-US" b="1" baseline="-2500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b="1">
                    <a:latin typeface="Times New Roman" pitchFamily="18" charset="0"/>
                    <a:cs typeface="Times New Roman" pitchFamily="18" charset="0"/>
                  </a:rPr>
                  <a:t>O</a:t>
                </a:r>
                <a:r>
                  <a:rPr lang="en-US" b="1" baseline="-25000"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en-US" b="1">
                    <a:latin typeface="Times New Roman" pitchFamily="18" charset="0"/>
                    <a:cs typeface="Times New Roman" pitchFamily="18" charset="0"/>
                  </a:rPr>
                  <a:t> + H</a:t>
                </a:r>
                <a:r>
                  <a:rPr lang="en-US" b="1" baseline="-2500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b="1">
                    <a:latin typeface="Times New Roman" pitchFamily="18" charset="0"/>
                    <a:cs typeface="Times New Roman" pitchFamily="18" charset="0"/>
                  </a:rPr>
                  <a:t>O + O</a:t>
                </a:r>
                <a:r>
                  <a:rPr lang="en-US" b="1" baseline="-2500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b="1">
                    <a:latin typeface="Times New Roman" pitchFamily="18" charset="0"/>
                    <a:cs typeface="Times New Roman" pitchFamily="18" charset="0"/>
                  </a:rPr>
                  <a:t> = HNO</a:t>
                </a:r>
                <a:r>
                  <a:rPr lang="en-US" b="1" baseline="-25000"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ru-RU" b="1" baseline="-2500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sp>
        <p:nvSpPr>
          <p:cNvPr id="14343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DA8B2F06-776E-4E3C-BD2A-3F3A48F9F81F}" type="slidenum">
              <a:rPr lang="ru-RU" sz="2000" b="1" smtClean="0">
                <a:latin typeface="Times New Roman" pitchFamily="18" charset="0"/>
                <a:cs typeface="Times New Roman" pitchFamily="18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 sz="2000" b="1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Базис хімічної системи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80728"/>
                <a:ext cx="8229600" cy="5145435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uk-UA" sz="2400" dirty="0" smtClean="0">
                    <a:latin typeface="Times New Roman" pitchFamily="18" charset="0"/>
                    <a:cs typeface="Times New Roman" pitchFamily="18" charset="0"/>
                  </a:rPr>
                  <a:t>Базисом </a:t>
                </a:r>
                <a:r>
                  <a:rPr lang="uk-UA" sz="2400" dirty="0">
                    <a:latin typeface="Times New Roman" pitchFamily="18" charset="0"/>
                    <a:cs typeface="Times New Roman" pitchFamily="18" charset="0"/>
                  </a:rPr>
                  <a:t>хімічної системи називаються вектори, через які можна виразити будь-яку хімічну сполуку, яка міститься в цій системі</a:t>
                </a:r>
                <a:r>
                  <a:rPr lang="uk-UA" sz="2400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b="1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uk-UA" sz="2400" b="1" i="1">
                              <a:latin typeface="Cambria Math"/>
                            </a:rPr>
                            <m:t>𝑨</m:t>
                          </m:r>
                        </m:e>
                      </m:acc>
                      <m:d>
                        <m:dPr>
                          <m:ctrlPr>
                            <a:rPr lang="ru-RU" sz="2400" b="1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uk-UA" sz="2400" b="1" i="1">
                              <a:latin typeface="Cambria Math"/>
                            </a:rPr>
                            <m:t>𝒂</m:t>
                          </m:r>
                          <m:r>
                            <a:rPr lang="uk-UA" sz="2400" b="1" i="1">
                              <a:latin typeface="Cambria Math"/>
                            </a:rPr>
                            <m:t>;</m:t>
                          </m:r>
                          <m:r>
                            <a:rPr lang="uk-UA" sz="2400" b="1" i="1">
                              <a:latin typeface="Cambria Math"/>
                            </a:rPr>
                            <m:t>𝒃</m:t>
                          </m:r>
                          <m:r>
                            <a:rPr lang="uk-UA" sz="2400" b="1" i="1">
                              <a:latin typeface="Cambria Math"/>
                            </a:rPr>
                            <m:t>;…;</m:t>
                          </m:r>
                          <m:r>
                            <a:rPr lang="uk-UA" sz="2400" b="1" i="1">
                              <a:latin typeface="Cambria Math"/>
                            </a:rPr>
                            <m:t>𝒏</m:t>
                          </m:r>
                        </m:e>
                      </m:d>
                      <m:r>
                        <a:rPr lang="uk-UA" sz="2400" b="1" i="1">
                          <a:latin typeface="Cambria Math"/>
                        </a:rPr>
                        <m:t>=</m:t>
                      </m:r>
                      <m:r>
                        <a:rPr lang="uk-UA" sz="2400" b="1" i="1">
                          <a:latin typeface="Cambria Math"/>
                        </a:rPr>
                        <m:t>𝒂</m:t>
                      </m:r>
                      <m:acc>
                        <m:accPr>
                          <m:chr m:val="⃗"/>
                          <m:ctrlPr>
                            <a:rPr lang="ru-RU" sz="2400" b="1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ru-RU" sz="2400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uk-UA" sz="2400" b="1" i="1">
                                  <a:latin typeface="Cambria Math"/>
                                </a:rPr>
                                <m:t>𝒆</m:t>
                              </m:r>
                            </m:e>
                            <m:sub>
                              <m:r>
                                <a:rPr lang="uk-UA" sz="2400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</m:e>
                      </m:acc>
                      <m:d>
                        <m:dPr>
                          <m:ctrlPr>
                            <a:rPr lang="ru-RU" sz="2400" b="1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uk-UA" sz="2400" b="1" i="1">
                              <a:latin typeface="Cambria Math"/>
                            </a:rPr>
                            <m:t>𝟏</m:t>
                          </m:r>
                          <m:r>
                            <a:rPr lang="uk-UA" sz="2400" b="1" i="1">
                              <a:latin typeface="Cambria Math"/>
                            </a:rPr>
                            <m:t>;</m:t>
                          </m:r>
                          <m:r>
                            <a:rPr lang="uk-UA" sz="2400" b="1" i="1">
                              <a:latin typeface="Cambria Math"/>
                            </a:rPr>
                            <m:t>𝟎</m:t>
                          </m:r>
                          <m:r>
                            <a:rPr lang="uk-UA" sz="2400" b="1" i="1">
                              <a:latin typeface="Cambria Math"/>
                            </a:rPr>
                            <m:t>;…;</m:t>
                          </m:r>
                          <m:r>
                            <a:rPr lang="uk-UA" sz="2400" b="1" i="1">
                              <a:latin typeface="Cambria Math"/>
                            </a:rPr>
                            <m:t>𝟎</m:t>
                          </m:r>
                        </m:e>
                      </m:d>
                      <m:r>
                        <a:rPr lang="uk-UA" sz="2400" b="1" i="1">
                          <a:latin typeface="Cambria Math"/>
                        </a:rPr>
                        <m:t>+</m:t>
                      </m:r>
                      <m:r>
                        <a:rPr lang="uk-UA" sz="2400" b="1" i="1">
                          <a:latin typeface="Cambria Math"/>
                        </a:rPr>
                        <m:t>𝒃</m:t>
                      </m:r>
                      <m:acc>
                        <m:accPr>
                          <m:chr m:val="⃗"/>
                          <m:ctrlPr>
                            <a:rPr lang="ru-RU" sz="2400" b="1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ru-RU" sz="2400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uk-UA" sz="2400" b="1" i="1">
                                  <a:latin typeface="Cambria Math"/>
                                </a:rPr>
                                <m:t>𝒆</m:t>
                              </m:r>
                            </m:e>
                            <m:sub>
                              <m:r>
                                <a:rPr lang="uk-UA" sz="2400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</m:e>
                      </m:acc>
                      <m:d>
                        <m:dPr>
                          <m:ctrlPr>
                            <a:rPr lang="ru-RU" sz="2400" b="1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uk-UA" sz="2400" b="1" i="1">
                              <a:latin typeface="Cambria Math"/>
                            </a:rPr>
                            <m:t>𝟎</m:t>
                          </m:r>
                          <m:r>
                            <a:rPr lang="uk-UA" sz="2400" b="1" i="1">
                              <a:latin typeface="Cambria Math"/>
                            </a:rPr>
                            <m:t>;</m:t>
                          </m:r>
                          <m:r>
                            <a:rPr lang="uk-UA" sz="2400" b="1" i="1">
                              <a:latin typeface="Cambria Math"/>
                            </a:rPr>
                            <m:t>𝟏</m:t>
                          </m:r>
                          <m:r>
                            <a:rPr lang="uk-UA" sz="2400" b="1" i="1">
                              <a:latin typeface="Cambria Math"/>
                            </a:rPr>
                            <m:t>;…;</m:t>
                          </m:r>
                          <m:r>
                            <a:rPr lang="uk-UA" sz="2400" b="1" i="1">
                              <a:latin typeface="Cambria Math"/>
                            </a:rPr>
                            <m:t>𝟎</m:t>
                          </m:r>
                        </m:e>
                      </m:d>
                      <m:r>
                        <a:rPr lang="uk-UA" sz="2400" b="1" i="1">
                          <a:latin typeface="Cambria Math"/>
                        </a:rPr>
                        <m:t>+…+</m:t>
                      </m:r>
                      <m:r>
                        <a:rPr lang="uk-UA" sz="2400" b="1" i="1">
                          <a:latin typeface="Cambria Math"/>
                        </a:rPr>
                        <m:t>𝒏</m:t>
                      </m:r>
                      <m:acc>
                        <m:accPr>
                          <m:chr m:val="⃗"/>
                          <m:ctrlPr>
                            <a:rPr lang="ru-RU" sz="2400" b="1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ru-RU" sz="2400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uk-UA" sz="2400" b="1" i="1">
                                  <a:latin typeface="Cambria Math"/>
                                </a:rPr>
                                <m:t>𝒆</m:t>
                              </m:r>
                            </m:e>
                            <m:sub>
                              <m:r>
                                <a:rPr lang="uk-UA" sz="2400" b="1" i="1">
                                  <a:latin typeface="Cambria Math"/>
                                </a:rPr>
                                <m:t>𝒏</m:t>
                              </m:r>
                            </m:sub>
                          </m:sSub>
                        </m:e>
                      </m:acc>
                      <m:d>
                        <m:dPr>
                          <m:ctrlPr>
                            <a:rPr lang="ru-RU" sz="2400" b="1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uk-UA" sz="2400" b="1" i="1">
                              <a:latin typeface="Cambria Math"/>
                            </a:rPr>
                            <m:t>𝟎</m:t>
                          </m:r>
                          <m:r>
                            <a:rPr lang="uk-UA" sz="2400" b="1" i="1">
                              <a:latin typeface="Cambria Math"/>
                            </a:rPr>
                            <m:t>;</m:t>
                          </m:r>
                          <m:r>
                            <a:rPr lang="uk-UA" sz="2400" b="1" i="1">
                              <a:latin typeface="Cambria Math"/>
                            </a:rPr>
                            <m:t>𝟎</m:t>
                          </m:r>
                          <m:r>
                            <a:rPr lang="uk-UA" sz="2400" b="1" i="1">
                              <a:latin typeface="Cambria Math"/>
                            </a:rPr>
                            <m:t>;…;</m:t>
                          </m:r>
                          <m:r>
                            <a:rPr lang="uk-UA" sz="2400" b="1" i="1">
                              <a:latin typeface="Cambria Math"/>
                            </a:rPr>
                            <m:t>𝟏</m:t>
                          </m:r>
                        </m:e>
                      </m:d>
                    </m:oMath>
                  </m:oMathPara>
                </a14:m>
                <a:endParaRPr lang="ru-RU" sz="2400" b="1" dirty="0"/>
              </a:p>
              <a:p>
                <a:pPr marL="0" indent="0">
                  <a:buNone/>
                </a:pPr>
                <a:endParaRPr lang="uk-UA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>
                  <a:buNone/>
                </a:pPr>
                <a:r>
                  <a:rPr lang="uk-UA" sz="2400" dirty="0" smtClean="0">
                    <a:latin typeface="Times New Roman" pitchFamily="18" charset="0"/>
                    <a:cs typeface="Times New Roman" pitchFamily="18" charset="0"/>
                  </a:rPr>
                  <a:t>Де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uk-UA" sz="2400" b="1" i="1" smtClean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  <m:t>𝑨</m:t>
                        </m:r>
                      </m:e>
                    </m:acc>
                    <m:r>
                      <a:rPr lang="en-US" sz="2400" b="1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r>
                      <a:rPr lang="en-US" sz="2400" b="1" i="1" smtClean="0">
                        <a:latin typeface="Cambria Math"/>
                        <a:cs typeface="Times New Roman" pitchFamily="18" charset="0"/>
                      </a:rPr>
                      <m:t>𝒂</m:t>
                    </m:r>
                    <m:r>
                      <a:rPr lang="en-US" sz="2400" b="1" i="1" smtClean="0">
                        <a:latin typeface="Cambria Math"/>
                        <a:cs typeface="Times New Roman" pitchFamily="18" charset="0"/>
                      </a:rPr>
                      <m:t>;</m:t>
                    </m:r>
                    <m:r>
                      <a:rPr lang="en-US" sz="2400" b="1" i="1" smtClean="0">
                        <a:latin typeface="Cambria Math"/>
                        <a:cs typeface="Times New Roman" pitchFamily="18" charset="0"/>
                      </a:rPr>
                      <m:t>𝒃</m:t>
                    </m:r>
                    <m:r>
                      <a:rPr lang="en-US" sz="2400" b="1" i="1" smtClean="0">
                        <a:latin typeface="Cambria Math"/>
                        <a:cs typeface="Times New Roman" pitchFamily="18" charset="0"/>
                      </a:rPr>
                      <m:t>;…;</m:t>
                    </m:r>
                    <m:r>
                      <a:rPr lang="en-US" sz="2400" b="1" i="1" smtClean="0">
                        <a:latin typeface="Cambria Math"/>
                        <a:cs typeface="Times New Roman" pitchFamily="18" charset="0"/>
                      </a:rPr>
                      <m:t>𝒏</m:t>
                    </m:r>
                    <m:r>
                      <a:rPr lang="en-US" sz="2400" b="1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sz="2400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– </a:t>
                </a:r>
                <a:r>
                  <a:rPr lang="uk-UA" sz="2400" dirty="0" smtClean="0">
                    <a:latin typeface="Times New Roman" pitchFamily="18" charset="0"/>
                    <a:cs typeface="Times New Roman" pitchFamily="18" charset="0"/>
                  </a:rPr>
                  <a:t>вектор сполуки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  <a:cs typeface="Times New Roman" pitchFamily="18" charset="0"/>
                      </a:rPr>
                      <m:t>𝑨</m:t>
                    </m:r>
                    <m:r>
                      <a:rPr lang="en-US" sz="2400" b="1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sSub>
                      <m:sSubPr>
                        <m:ctrlP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  <m:t>𝑯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sub>
                    </m:sSub>
                    <m:sSub>
                      <m:sSubPr>
                        <m:ctrlP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  <m:t>𝑯𝒆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  <a:cs typeface="Times New Roman" pitchFamily="18" charset="0"/>
                      </a:rPr>
                      <m:t>…</m:t>
                    </m:r>
                    <m:sSub>
                      <m:sSubPr>
                        <m:ctrlP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  <m:t>𝑶𝒈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  <m:t>𝒏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endParaRPr lang="en-US" sz="2400" b="1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400" b="1" i="1" smtClean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sz="2400" b="1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latin typeface="Cambria Math"/>
                                <a:cs typeface="Times New Roman" pitchFamily="18" charset="0"/>
                              </a:rPr>
                              <m:t>𝒆</m:t>
                            </m:r>
                          </m:e>
                          <m:sub>
                            <m:r>
                              <a:rPr lang="en-US" sz="2400" b="1" i="1" smtClean="0">
                                <a:latin typeface="Cambria Math"/>
                                <a:cs typeface="Times New Roman" pitchFamily="18" charset="0"/>
                              </a:rPr>
                              <m:t>𝟏</m:t>
                            </m:r>
                          </m:sub>
                        </m:sSub>
                      </m:e>
                    </m:acc>
                    <m:d>
                      <m:dPr>
                        <m:ctrlP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  <m:t>𝟏</m:t>
                        </m:r>
                        <m: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  <m:t>;</m:t>
                        </m:r>
                        <m: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  <m:t>𝟎</m:t>
                        </m:r>
                        <m: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  <m:t>;…;</m:t>
                        </m:r>
                        <m: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  <m:t>𝟎</m:t>
                        </m:r>
                      </m:e>
                    </m:d>
                  </m:oMath>
                </a14:m>
                <a:r>
                  <a:rPr lang="uk-UA" sz="2400" b="1" dirty="0" smtClean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400" b="1" i="1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sz="2400" b="1" i="1">
                                <a:latin typeface="Cambria Math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latin typeface="Cambria Math"/>
                                <a:cs typeface="Times New Roman" pitchFamily="18" charset="0"/>
                              </a:rPr>
                              <m:t>𝒆</m:t>
                            </m:r>
                          </m:e>
                          <m:sub>
                            <m:r>
                              <a:rPr lang="uk-UA" sz="2400" b="1" i="1" smtClean="0">
                                <a:latin typeface="Cambria Math"/>
                                <a:cs typeface="Times New Roman" pitchFamily="18" charset="0"/>
                              </a:rPr>
                              <m:t>𝟐</m:t>
                            </m:r>
                          </m:sub>
                        </m:sSub>
                      </m:e>
                    </m:acc>
                    <m:d>
                      <m:dPr>
                        <m:ctrlPr>
                          <a:rPr lang="en-US" sz="2400" b="1" i="1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uk-UA" sz="2400" b="1" i="1" smtClean="0">
                            <a:latin typeface="Cambria Math"/>
                            <a:cs typeface="Times New Roman" pitchFamily="18" charset="0"/>
                          </a:rPr>
                          <m:t>𝟎</m:t>
                        </m:r>
                        <m:r>
                          <a:rPr lang="en-US" sz="2400" b="1" i="1">
                            <a:latin typeface="Cambria Math"/>
                            <a:cs typeface="Times New Roman" pitchFamily="18" charset="0"/>
                          </a:rPr>
                          <m:t>;</m:t>
                        </m:r>
                        <m:r>
                          <a:rPr lang="uk-UA" sz="2400" b="1" i="1" smtClean="0">
                            <a:latin typeface="Cambria Math"/>
                            <a:cs typeface="Times New Roman" pitchFamily="18" charset="0"/>
                          </a:rPr>
                          <m:t>𝟏</m:t>
                        </m:r>
                        <m:r>
                          <a:rPr lang="en-US" sz="2400" b="1" i="1">
                            <a:latin typeface="Cambria Math"/>
                            <a:cs typeface="Times New Roman" pitchFamily="18" charset="0"/>
                          </a:rPr>
                          <m:t>;…;</m:t>
                        </m:r>
                        <m:r>
                          <a:rPr lang="en-US" sz="2400" b="1" i="1">
                            <a:latin typeface="Cambria Math"/>
                            <a:cs typeface="Times New Roman" pitchFamily="18" charset="0"/>
                          </a:rPr>
                          <m:t>𝟎</m:t>
                        </m:r>
                      </m:e>
                    </m:d>
                  </m:oMath>
                </a14:m>
                <a:r>
                  <a:rPr lang="ru-RU" sz="2400" b="1" dirty="0" smtClean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400" b="1" i="1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sz="2400" b="1" i="1">
                                <a:latin typeface="Cambria Math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latin typeface="Cambria Math"/>
                                <a:cs typeface="Times New Roman" pitchFamily="18" charset="0"/>
                              </a:rPr>
                              <m:t>𝒆</m:t>
                            </m:r>
                          </m:e>
                          <m:sub>
                            <m:r>
                              <a:rPr lang="en-US" sz="2400" b="1" i="1" smtClean="0">
                                <a:latin typeface="Cambria Math"/>
                                <a:cs typeface="Times New Roman" pitchFamily="18" charset="0"/>
                              </a:rPr>
                              <m:t>𝒏</m:t>
                            </m:r>
                          </m:sub>
                        </m:sSub>
                      </m:e>
                    </m:acc>
                    <m:d>
                      <m:dPr>
                        <m:ctrlPr>
                          <a:rPr lang="en-US" sz="2400" b="1" i="1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  <m:t>𝟎</m:t>
                        </m:r>
                        <m:r>
                          <a:rPr lang="en-US" sz="2400" b="1" i="1">
                            <a:latin typeface="Cambria Math"/>
                            <a:cs typeface="Times New Roman" pitchFamily="18" charset="0"/>
                          </a:rPr>
                          <m:t>;</m:t>
                        </m:r>
                        <m:r>
                          <a:rPr lang="en-US" sz="2400" b="1" i="1">
                            <a:latin typeface="Cambria Math"/>
                            <a:cs typeface="Times New Roman" pitchFamily="18" charset="0"/>
                          </a:rPr>
                          <m:t>𝟎</m:t>
                        </m:r>
                        <m:r>
                          <a:rPr lang="en-US" sz="2400" b="1" i="1">
                            <a:latin typeface="Cambria Math"/>
                            <a:cs typeface="Times New Roman" pitchFamily="18" charset="0"/>
                          </a:rPr>
                          <m:t>;…;</m:t>
                        </m:r>
                        <m:r>
                          <a:rPr lang="uk-UA" sz="2400" b="1" i="1" smtClean="0">
                            <a:latin typeface="Cambria Math"/>
                            <a:cs typeface="Times New Roman" pitchFamily="18" charset="0"/>
                          </a:rPr>
                          <m:t>𝟏</m:t>
                        </m:r>
                      </m:e>
                    </m:d>
                  </m:oMath>
                </a14:m>
                <a:r>
                  <a:rPr lang="uk-UA" sz="2400" dirty="0" smtClean="0">
                    <a:latin typeface="Times New Roman" pitchFamily="18" charset="0"/>
                    <a:cs typeface="Times New Roman" pitchFamily="18" charset="0"/>
                  </a:rPr>
                  <a:t> - базисні вектори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n-</a:t>
                </a:r>
                <a:r>
                  <a:rPr lang="uk-UA" sz="2400" dirty="0" smtClean="0">
                    <a:latin typeface="Times New Roman" pitchFamily="18" charset="0"/>
                    <a:cs typeface="Times New Roman" pitchFamily="18" charset="0"/>
                  </a:rPr>
                  <a:t>елементної хімічної системи.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80728"/>
                <a:ext cx="8229600" cy="5145435"/>
              </a:xfrm>
              <a:blipFill rotWithShape="1">
                <a:blip r:embed="rId2"/>
                <a:stretch>
                  <a:fillRect l="-1111" t="-948" r="-12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0F81B3-1B3A-4330-BE59-10B321E55A53}" type="slidenum">
              <a:rPr lang="ru-RU" sz="2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8</a:t>
            </a:fld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84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Лінійні підмножини векторного простору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uk-UA" sz="2400" dirty="0" smtClean="0">
                    <a:latin typeface="Times New Roman" pitchFamily="18" charset="0"/>
                    <a:cs typeface="Times New Roman" pitchFamily="18" charset="0"/>
                  </a:rPr>
                  <a:t>Кожний базисний вектор створює свою єдину лінійну підмножину векторного простору.</a:t>
                </a:r>
              </a:p>
              <a:p>
                <a:r>
                  <a:rPr lang="uk-UA" sz="2400" dirty="0" smtClean="0">
                    <a:latin typeface="Times New Roman" pitchFamily="18" charset="0"/>
                    <a:cs typeface="Times New Roman" pitchFamily="18" charset="0"/>
                  </a:rPr>
                  <a:t>Будь-яка сполука, яку можна виразити сумою базисних векторів лежить на перетині лінійних підмножин тих самих векторів.</a:t>
                </a:r>
              </a:p>
              <a:p>
                <a:pPr marL="0" indent="0">
                  <a:buNone/>
                </a:pPr>
                <a:endParaRPr lang="uk-UA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>
                  <a:buNone/>
                </a:pPr>
                <a:r>
                  <a:rPr lang="uk-UA" sz="2400" u="sng" dirty="0" smtClean="0">
                    <a:latin typeface="Times New Roman" pitchFamily="18" charset="0"/>
                    <a:cs typeface="Times New Roman" pitchFamily="18" charset="0"/>
                  </a:rPr>
                  <a:t>Наприклад: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  <a:cs typeface="Times New Roman" pitchFamily="18" charset="0"/>
                      </a:rPr>
                      <m:t>𝑪</m:t>
                    </m:r>
                    <m:sSub>
                      <m:sSubPr>
                        <m:ctrlP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  <m:t>𝑶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sz="2400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- </a:t>
                </a:r>
                <a:r>
                  <a:rPr lang="uk-UA" sz="2400" dirty="0" smtClean="0">
                    <a:latin typeface="Times New Roman" pitchFamily="18" charset="0"/>
                    <a:cs typeface="Times New Roman" pitchFamily="18" charset="0"/>
                  </a:rPr>
                  <a:t>лежить на перетині підмножин </a:t>
                </a:r>
                <a:r>
                  <a:rPr lang="uk-UA" sz="2400" b="1" dirty="0" smtClean="0">
                    <a:latin typeface="Times New Roman" pitchFamily="18" charset="0"/>
                    <a:cs typeface="Times New Roman" pitchFamily="18" charset="0"/>
                  </a:rPr>
                  <a:t>С</a:t>
                </a:r>
                <a:r>
                  <a:rPr lang="uk-UA" sz="2400" dirty="0" smtClean="0">
                    <a:latin typeface="Times New Roman" pitchFamily="18" charset="0"/>
                    <a:cs typeface="Times New Roman" pitchFamily="18" charset="0"/>
                  </a:rPr>
                  <a:t> та </a:t>
                </a:r>
                <a:r>
                  <a:rPr lang="uk-UA" sz="2400" b="1" dirty="0" smtClean="0">
                    <a:latin typeface="Times New Roman" pitchFamily="18" charset="0"/>
                    <a:cs typeface="Times New Roman" pitchFamily="18" charset="0"/>
                  </a:rPr>
                  <a:t>О</a:t>
                </a:r>
                <a:r>
                  <a:rPr lang="uk-UA" sz="2400" dirty="0" smtClean="0">
                    <a:latin typeface="Times New Roman" pitchFamily="18" charset="0"/>
                    <a:cs typeface="Times New Roman" pitchFamily="18" charset="0"/>
                  </a:rPr>
                  <a:t>, оскільки може бути виражена через вектори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uk-UA" sz="2400" b="1" i="1" smtClean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  <m:t>𝑪</m:t>
                        </m:r>
                      </m:e>
                    </m:acc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uk-UA" sz="2400" dirty="0" smtClean="0">
                    <a:latin typeface="Times New Roman" pitchFamily="18" charset="0"/>
                    <a:cs typeface="Times New Roman" pitchFamily="18" charset="0"/>
                  </a:rPr>
                  <a:t>та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uk-UA" sz="2400" b="1" i="1" smtClean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  <m:t>𝑶</m:t>
                        </m:r>
                      </m:e>
                    </m:acc>
                  </m:oMath>
                </a14:m>
                <a:endParaRPr lang="en-US" sz="2400" b="1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2400" b="1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  <m:t>𝑶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- </a:t>
                </a:r>
                <a:r>
                  <a:rPr lang="uk-UA" sz="2400" dirty="0" smtClean="0">
                    <a:latin typeface="Times New Roman" pitchFamily="18" charset="0"/>
                    <a:cs typeface="Times New Roman" pitchFamily="18" charset="0"/>
                  </a:rPr>
                  <a:t>належить підмножині </a:t>
                </a:r>
                <a:r>
                  <a:rPr lang="uk-UA" sz="2400" b="1" dirty="0" smtClean="0">
                    <a:latin typeface="Times New Roman" pitchFamily="18" charset="0"/>
                    <a:cs typeface="Times New Roman" pitchFamily="18" charset="0"/>
                  </a:rPr>
                  <a:t>О</a:t>
                </a:r>
                <a:r>
                  <a:rPr lang="uk-UA" sz="2400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111" t="-107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0F81B3-1B3A-4330-BE59-10B321E55A53}" type="slidenum">
              <a:rPr lang="ru-RU" sz="2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9</a:t>
            </a:fld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3952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uk-UA" b="1" dirty="0">
                <a:latin typeface="Times New Roman" pitchFamily="18" charset="0"/>
                <a:cs typeface="Times New Roman" pitchFamily="18" charset="0"/>
              </a:rPr>
              <a:t>Перша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умова можливості хімічної взаємодії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algn="just">
                  <a:buNone/>
                </a:pPr>
                <a:r>
                  <a:rPr lang="uk-UA" sz="2400" dirty="0" smtClean="0">
                    <a:latin typeface="Times New Roman" pitchFamily="18" charset="0"/>
                    <a:cs typeface="Times New Roman" pitchFamily="18" charset="0"/>
                  </a:rPr>
                  <a:t>Якщо </a:t>
                </a:r>
                <a:r>
                  <a:rPr lang="uk-UA" sz="2400" dirty="0">
                    <a:latin typeface="Times New Roman" pitchFamily="18" charset="0"/>
                    <a:cs typeface="Times New Roman" pitchFamily="18" charset="0"/>
                  </a:rPr>
                  <a:t>між собою взаємодіють дві сполуки, що лежать на перетині підмножин 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A </a:t>
                </a:r>
                <a:r>
                  <a:rPr lang="uk-UA" sz="2400" dirty="0">
                    <a:latin typeface="Times New Roman" pitchFamily="18" charset="0"/>
                    <a:cs typeface="Times New Roman" pitchFamily="18" charset="0"/>
                  </a:rPr>
                  <a:t>і 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uk-UA" sz="2400" dirty="0">
                    <a:latin typeface="Times New Roman" pitchFamily="18" charset="0"/>
                    <a:cs typeface="Times New Roman" pitchFamily="18" charset="0"/>
                  </a:rPr>
                  <a:t>, і при цьому утворюються сполуки, що лежать на перетині підмножин 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uk-UA" sz="2400" dirty="0">
                    <a:latin typeface="Times New Roman" pitchFamily="18" charset="0"/>
                    <a:cs typeface="Times New Roman" pitchFamily="18" charset="0"/>
                  </a:rPr>
                  <a:t> і 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C</a:t>
                </a:r>
                <a:r>
                  <a:rPr lang="uk-UA" sz="2400" dirty="0">
                    <a:latin typeface="Times New Roman" pitchFamily="18" charset="0"/>
                    <a:cs typeface="Times New Roman" pitchFamily="18" charset="0"/>
                  </a:rPr>
                  <a:t>, то ця реакція є неможливою, оскільки в лівій частині рівняння відсутня підмножина С(яка присутня в правій частині рівняння), а в правій частині відсутня множина А(яка присутня в лівій частині</a:t>
                </a:r>
                <a:r>
                  <a:rPr lang="uk-UA" sz="2400" dirty="0" smtClean="0">
                    <a:latin typeface="Times New Roman" pitchFamily="18" charset="0"/>
                    <a:cs typeface="Times New Roman" pitchFamily="18" charset="0"/>
                  </a:rPr>
                  <a:t>).</a:t>
                </a:r>
              </a:p>
              <a:p>
                <a:pPr marL="0" indent="0" algn="just">
                  <a:buNone/>
                </a:pPr>
                <a:r>
                  <a:rPr lang="uk-UA" sz="2400" u="sng" dirty="0" smtClean="0">
                    <a:latin typeface="Times New Roman" pitchFamily="18" charset="0"/>
                    <a:cs typeface="Times New Roman" pitchFamily="18" charset="0"/>
                  </a:rPr>
                  <a:t>Наприклад:</a:t>
                </a:r>
              </a:p>
              <a:p>
                <a:pPr marL="0" indent="0" algn="just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2400" b="1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  <m:t>𝑶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  <a:cs typeface="Times New Roman" pitchFamily="18" charset="0"/>
                      </a:rPr>
                      <m:t>+</m:t>
                    </m:r>
                    <m:sSub>
                      <m:sSubPr>
                        <m:ctrlP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  <m:t>𝑶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  <a:cs typeface="Times New Roman" pitchFamily="18" charset="0"/>
                      </a:rPr>
                      <m:t>=</m:t>
                    </m:r>
                    <m:r>
                      <a:rPr lang="en-US" sz="2400" b="1" i="1" smtClean="0">
                        <a:latin typeface="Cambria Math"/>
                        <a:cs typeface="Times New Roman" pitchFamily="18" charset="0"/>
                      </a:rPr>
                      <m:t>𝑪𝑶</m:t>
                    </m:r>
                  </m:oMath>
                </a14:m>
                <a:r>
                  <a:rPr lang="uk-UA" sz="2400" b="1" dirty="0" smtClean="0">
                    <a:latin typeface="Times New Roman" pitchFamily="18" charset="0"/>
                    <a:cs typeface="Times New Roman" pitchFamily="18" charset="0"/>
                  </a:rPr>
                  <a:t> – не можлива реакція</a:t>
                </a:r>
              </a:p>
              <a:p>
                <a:pPr marL="0" indent="0" algn="just">
                  <a:buNone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  <a:cs typeface="Times New Roman" pitchFamily="18" charset="0"/>
                      </a:rPr>
                      <m:t>𝑪</m:t>
                    </m:r>
                    <m:r>
                      <a:rPr lang="en-US" sz="2400" b="1" i="1" smtClean="0">
                        <a:latin typeface="Cambria Math"/>
                        <a:cs typeface="Times New Roman" pitchFamily="18" charset="0"/>
                      </a:rPr>
                      <m:t>+</m:t>
                    </m:r>
                    <m:sSub>
                      <m:sSubPr>
                        <m:ctrlP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  <m:t>𝑶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  <a:cs typeface="Times New Roman" pitchFamily="18" charset="0"/>
                      </a:rPr>
                      <m:t>=</m:t>
                    </m:r>
                    <m:r>
                      <a:rPr lang="en-US" sz="2400" b="1" i="1" smtClean="0">
                        <a:latin typeface="Cambria Math"/>
                        <a:cs typeface="Times New Roman" pitchFamily="18" charset="0"/>
                      </a:rPr>
                      <m:t>𝑪𝑶</m:t>
                    </m:r>
                  </m:oMath>
                </a14:m>
                <a:r>
                  <a:rPr lang="en-US" sz="2400" b="1" dirty="0" smtClean="0">
                    <a:latin typeface="Times New Roman" pitchFamily="18" charset="0"/>
                    <a:cs typeface="Times New Roman" pitchFamily="18" charset="0"/>
                  </a:rPr>
                  <a:t> – </a:t>
                </a:r>
                <a:r>
                  <a:rPr lang="uk-UA" sz="2400" b="1" dirty="0" smtClean="0">
                    <a:latin typeface="Times New Roman" pitchFamily="18" charset="0"/>
                    <a:cs typeface="Times New Roman" pitchFamily="18" charset="0"/>
                  </a:rPr>
                  <a:t>можлива реакція</a:t>
                </a:r>
                <a:endParaRPr lang="ru-RU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111" t="-1078" r="-11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0F81B3-1B3A-4330-BE59-10B321E55A53}" type="slidenum">
              <a:rPr lang="ru-RU" sz="2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10</a:t>
            </a:fld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323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Друга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умова можливості хімічної взаємодії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кщо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вектори реагентів ніколи не зійдуться в одній точці з векторами продуктів, при будь-яких значеннях(натуральних) коефіцієнтів, то ця реакція є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неможливою.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0F81B3-1B3A-4330-BE59-10B321E55A53}" type="slidenum">
              <a:rPr lang="ru-RU" sz="2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11</a:t>
            </a:fld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" name="Group 485"/>
          <p:cNvGrpSpPr>
            <a:grpSpLocks/>
          </p:cNvGrpSpPr>
          <p:nvPr/>
        </p:nvGrpSpPr>
        <p:grpSpPr bwMode="auto">
          <a:xfrm>
            <a:off x="2811695" y="2757485"/>
            <a:ext cx="3635425" cy="3798553"/>
            <a:chOff x="3826" y="1071"/>
            <a:chExt cx="1781" cy="1861"/>
          </a:xfrm>
        </p:grpSpPr>
        <p:grpSp>
          <p:nvGrpSpPr>
            <p:cNvPr id="6" name="Group 401"/>
            <p:cNvGrpSpPr>
              <a:grpSpLocks noChangeAspect="1"/>
            </p:cNvGrpSpPr>
            <p:nvPr/>
          </p:nvGrpSpPr>
          <p:grpSpPr bwMode="auto">
            <a:xfrm>
              <a:off x="4830" y="1071"/>
              <a:ext cx="687" cy="687"/>
              <a:chOff x="2554" y="1298"/>
              <a:chExt cx="1374" cy="1374"/>
            </a:xfrm>
          </p:grpSpPr>
          <p:sp>
            <p:nvSpPr>
              <p:cNvPr id="79" name="Line 402"/>
              <p:cNvSpPr>
                <a:spLocks noChangeAspect="1" noChangeShapeType="1"/>
              </p:cNvSpPr>
              <p:nvPr/>
            </p:nvSpPr>
            <p:spPr bwMode="auto">
              <a:xfrm>
                <a:off x="2554" y="2329"/>
                <a:ext cx="1373" cy="1"/>
              </a:xfrm>
              <a:prstGeom prst="line">
                <a:avLst/>
              </a:prstGeom>
              <a:noFill/>
              <a:ln w="0">
                <a:solidFill>
                  <a:srgbClr val="585858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0" name="Line 403"/>
              <p:cNvSpPr>
                <a:spLocks noChangeAspect="1" noChangeShapeType="1"/>
              </p:cNvSpPr>
              <p:nvPr/>
            </p:nvSpPr>
            <p:spPr bwMode="auto">
              <a:xfrm>
                <a:off x="2554" y="1987"/>
                <a:ext cx="1373" cy="1"/>
              </a:xfrm>
              <a:prstGeom prst="line">
                <a:avLst/>
              </a:prstGeom>
              <a:noFill/>
              <a:ln w="0">
                <a:solidFill>
                  <a:srgbClr val="585858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1" name="Line 404"/>
              <p:cNvSpPr>
                <a:spLocks noChangeAspect="1" noChangeShapeType="1"/>
              </p:cNvSpPr>
              <p:nvPr/>
            </p:nvSpPr>
            <p:spPr bwMode="auto">
              <a:xfrm>
                <a:off x="2554" y="1640"/>
                <a:ext cx="1373" cy="1"/>
              </a:xfrm>
              <a:prstGeom prst="line">
                <a:avLst/>
              </a:prstGeom>
              <a:noFill/>
              <a:ln w="0">
                <a:solidFill>
                  <a:srgbClr val="585858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" name="Line 405"/>
              <p:cNvSpPr>
                <a:spLocks noChangeAspect="1" noChangeShapeType="1"/>
              </p:cNvSpPr>
              <p:nvPr/>
            </p:nvSpPr>
            <p:spPr bwMode="auto">
              <a:xfrm>
                <a:off x="2554" y="1298"/>
                <a:ext cx="1373" cy="1"/>
              </a:xfrm>
              <a:prstGeom prst="line">
                <a:avLst/>
              </a:prstGeom>
              <a:noFill/>
              <a:ln w="0">
                <a:solidFill>
                  <a:srgbClr val="585858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3" name="Line 406"/>
              <p:cNvSpPr>
                <a:spLocks noChangeAspect="1" noChangeShapeType="1"/>
              </p:cNvSpPr>
              <p:nvPr/>
            </p:nvSpPr>
            <p:spPr bwMode="auto">
              <a:xfrm>
                <a:off x="2896" y="1298"/>
                <a:ext cx="1" cy="1373"/>
              </a:xfrm>
              <a:prstGeom prst="line">
                <a:avLst/>
              </a:prstGeom>
              <a:noFill/>
              <a:ln w="0">
                <a:solidFill>
                  <a:srgbClr val="585858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4" name="Line 407"/>
              <p:cNvSpPr>
                <a:spLocks noChangeAspect="1" noChangeShapeType="1"/>
              </p:cNvSpPr>
              <p:nvPr/>
            </p:nvSpPr>
            <p:spPr bwMode="auto">
              <a:xfrm>
                <a:off x="3243" y="1298"/>
                <a:ext cx="1" cy="1373"/>
              </a:xfrm>
              <a:prstGeom prst="line">
                <a:avLst/>
              </a:prstGeom>
              <a:noFill/>
              <a:ln w="0">
                <a:solidFill>
                  <a:srgbClr val="585858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5" name="Line 408"/>
              <p:cNvSpPr>
                <a:spLocks noChangeAspect="1" noChangeShapeType="1"/>
              </p:cNvSpPr>
              <p:nvPr/>
            </p:nvSpPr>
            <p:spPr bwMode="auto">
              <a:xfrm>
                <a:off x="3585" y="1298"/>
                <a:ext cx="1" cy="1373"/>
              </a:xfrm>
              <a:prstGeom prst="line">
                <a:avLst/>
              </a:prstGeom>
              <a:noFill/>
              <a:ln w="0">
                <a:solidFill>
                  <a:srgbClr val="585858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6" name="Line 409"/>
              <p:cNvSpPr>
                <a:spLocks noChangeAspect="1" noChangeShapeType="1"/>
              </p:cNvSpPr>
              <p:nvPr/>
            </p:nvSpPr>
            <p:spPr bwMode="auto">
              <a:xfrm>
                <a:off x="3927" y="1298"/>
                <a:ext cx="1" cy="1373"/>
              </a:xfrm>
              <a:prstGeom prst="line">
                <a:avLst/>
              </a:prstGeom>
              <a:noFill/>
              <a:ln w="0">
                <a:solidFill>
                  <a:srgbClr val="585858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87" name="Group 410"/>
              <p:cNvGrpSpPr>
                <a:grpSpLocks noChangeAspect="1"/>
              </p:cNvGrpSpPr>
              <p:nvPr/>
            </p:nvGrpSpPr>
            <p:grpSpPr bwMode="auto">
              <a:xfrm>
                <a:off x="2554" y="1298"/>
                <a:ext cx="1373" cy="1374"/>
                <a:chOff x="938" y="1135"/>
                <a:chExt cx="1830" cy="1831"/>
              </a:xfrm>
            </p:grpSpPr>
            <p:sp>
              <p:nvSpPr>
                <p:cNvPr id="88" name="Line 411"/>
                <p:cNvSpPr>
                  <a:spLocks noChangeAspect="1" noChangeShapeType="1"/>
                </p:cNvSpPr>
                <p:nvPr/>
              </p:nvSpPr>
              <p:spPr bwMode="auto">
                <a:xfrm>
                  <a:off x="938" y="1135"/>
                  <a:ext cx="1" cy="183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9" name="Line 412"/>
                <p:cNvSpPr>
                  <a:spLocks noChangeAspect="1" noChangeShapeType="1"/>
                </p:cNvSpPr>
                <p:nvPr/>
              </p:nvSpPr>
              <p:spPr bwMode="auto">
                <a:xfrm>
                  <a:off x="938" y="2965"/>
                  <a:ext cx="1830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7" name="Text Box 413"/>
            <p:cNvSpPr txBox="1">
              <a:spLocks noChangeArrowheads="1"/>
            </p:cNvSpPr>
            <p:nvPr/>
          </p:nvSpPr>
          <p:spPr bwMode="auto">
            <a:xfrm>
              <a:off x="5057" y="1553"/>
              <a:ext cx="66" cy="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1200"/>
                <a:t>CO</a:t>
              </a:r>
              <a:endParaRPr lang="ru-RU" sz="1200"/>
            </a:p>
          </p:txBody>
        </p:sp>
        <p:sp>
          <p:nvSpPr>
            <p:cNvPr id="8" name="Text Box 414"/>
            <p:cNvSpPr txBox="1">
              <a:spLocks noChangeArrowheads="1"/>
            </p:cNvSpPr>
            <p:nvPr/>
          </p:nvSpPr>
          <p:spPr bwMode="auto">
            <a:xfrm>
              <a:off x="4864" y="1464"/>
              <a:ext cx="29" cy="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1200"/>
                <a:t>C</a:t>
              </a:r>
              <a:endParaRPr lang="ru-RU" sz="1200"/>
            </a:p>
          </p:txBody>
        </p:sp>
        <p:sp>
          <p:nvSpPr>
            <p:cNvPr id="9" name="Text Box 415"/>
            <p:cNvSpPr txBox="1">
              <a:spLocks noChangeArrowheads="1"/>
            </p:cNvSpPr>
            <p:nvPr/>
          </p:nvSpPr>
          <p:spPr bwMode="auto">
            <a:xfrm>
              <a:off x="4921" y="1298"/>
              <a:ext cx="55" cy="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1200"/>
                <a:t>O</a:t>
              </a:r>
              <a:r>
                <a:rPr lang="en-US" sz="1200" baseline="-25000"/>
                <a:t>2</a:t>
              </a:r>
              <a:endParaRPr lang="ru-RU" sz="1200"/>
            </a:p>
          </p:txBody>
        </p:sp>
        <p:sp>
          <p:nvSpPr>
            <p:cNvPr id="10" name="Line 416"/>
            <p:cNvSpPr>
              <a:spLocks noChangeShapeType="1"/>
            </p:cNvSpPr>
            <p:nvPr/>
          </p:nvSpPr>
          <p:spPr bwMode="auto">
            <a:xfrm flipV="1">
              <a:off x="4829" y="1576"/>
              <a:ext cx="7" cy="19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Line 417"/>
            <p:cNvSpPr>
              <a:spLocks noChangeShapeType="1"/>
            </p:cNvSpPr>
            <p:nvPr/>
          </p:nvSpPr>
          <p:spPr bwMode="auto">
            <a:xfrm rot="5400000" flipV="1">
              <a:off x="5000" y="1248"/>
              <a:ext cx="0" cy="34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Line 418"/>
            <p:cNvSpPr>
              <a:spLocks noChangeShapeType="1"/>
            </p:cNvSpPr>
            <p:nvPr/>
          </p:nvSpPr>
          <p:spPr bwMode="auto">
            <a:xfrm flipV="1">
              <a:off x="4824" y="1570"/>
              <a:ext cx="189" cy="200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Line 419"/>
            <p:cNvSpPr>
              <a:spLocks noChangeShapeType="1"/>
            </p:cNvSpPr>
            <p:nvPr/>
          </p:nvSpPr>
          <p:spPr bwMode="auto">
            <a:xfrm flipV="1">
              <a:off x="5000" y="1388"/>
              <a:ext cx="189" cy="200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Line 420"/>
            <p:cNvSpPr>
              <a:spLocks noChangeShapeType="1"/>
            </p:cNvSpPr>
            <p:nvPr/>
          </p:nvSpPr>
          <p:spPr bwMode="auto">
            <a:xfrm flipV="1">
              <a:off x="4830" y="1403"/>
              <a:ext cx="7" cy="19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Text Box 421"/>
            <p:cNvSpPr txBox="1">
              <a:spLocks noChangeArrowheads="1"/>
            </p:cNvSpPr>
            <p:nvPr/>
          </p:nvSpPr>
          <p:spPr bwMode="auto">
            <a:xfrm>
              <a:off x="4921" y="1657"/>
              <a:ext cx="66" cy="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1200"/>
                <a:t>CO</a:t>
              </a:r>
              <a:endParaRPr lang="ru-RU" sz="1200"/>
            </a:p>
          </p:txBody>
        </p:sp>
        <p:sp>
          <p:nvSpPr>
            <p:cNvPr id="16" name="Text Box 422"/>
            <p:cNvSpPr txBox="1">
              <a:spLocks noChangeArrowheads="1"/>
            </p:cNvSpPr>
            <p:nvPr/>
          </p:nvSpPr>
          <p:spPr bwMode="auto">
            <a:xfrm>
              <a:off x="4854" y="1600"/>
              <a:ext cx="29" cy="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1200"/>
                <a:t>C</a:t>
              </a:r>
              <a:endParaRPr lang="ru-RU" sz="1200"/>
            </a:p>
          </p:txBody>
        </p:sp>
        <p:sp>
          <p:nvSpPr>
            <p:cNvPr id="17" name="Text Box 423"/>
            <p:cNvSpPr txBox="1">
              <a:spLocks noChangeArrowheads="1"/>
            </p:cNvSpPr>
            <p:nvPr/>
          </p:nvSpPr>
          <p:spPr bwMode="auto">
            <a:xfrm>
              <a:off x="5057" y="1793"/>
              <a:ext cx="496" cy="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US" b="1">
                  <a:latin typeface="Times New Roman" pitchFamily="18" charset="0"/>
                  <a:cs typeface="Times New Roman" pitchFamily="18" charset="0"/>
                </a:rPr>
                <a:t>2C</a:t>
              </a:r>
              <a:r>
                <a:rPr lang="uk-UA" b="1">
                  <a:latin typeface="Times New Roman" pitchFamily="18" charset="0"/>
                  <a:cs typeface="Times New Roman" pitchFamily="18" charset="0"/>
                </a:rPr>
                <a:t>+</a:t>
              </a:r>
              <a:r>
                <a:rPr lang="en-US" b="1">
                  <a:latin typeface="Times New Roman" pitchFamily="18" charset="0"/>
                  <a:cs typeface="Times New Roman" pitchFamily="18" charset="0"/>
                </a:rPr>
                <a:t>O</a:t>
              </a:r>
              <a:r>
                <a:rPr lang="uk-UA" b="1" baseline="-25000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b="1">
                  <a:latin typeface="Times New Roman" pitchFamily="18" charset="0"/>
                  <a:cs typeface="Times New Roman" pitchFamily="18" charset="0"/>
                </a:rPr>
                <a:t> = 2CO</a:t>
              </a:r>
              <a:endParaRPr lang="ru-RU" b="1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8" name="Group 424"/>
            <p:cNvGrpSpPr>
              <a:grpSpLocks noChangeAspect="1"/>
            </p:cNvGrpSpPr>
            <p:nvPr/>
          </p:nvGrpSpPr>
          <p:grpSpPr bwMode="auto">
            <a:xfrm>
              <a:off x="3832" y="1071"/>
              <a:ext cx="687" cy="687"/>
              <a:chOff x="2554" y="1298"/>
              <a:chExt cx="1374" cy="1374"/>
            </a:xfrm>
          </p:grpSpPr>
          <p:sp>
            <p:nvSpPr>
              <p:cNvPr id="68" name="Line 425"/>
              <p:cNvSpPr>
                <a:spLocks noChangeAspect="1" noChangeShapeType="1"/>
              </p:cNvSpPr>
              <p:nvPr/>
            </p:nvSpPr>
            <p:spPr bwMode="auto">
              <a:xfrm>
                <a:off x="2554" y="2329"/>
                <a:ext cx="1373" cy="1"/>
              </a:xfrm>
              <a:prstGeom prst="line">
                <a:avLst/>
              </a:prstGeom>
              <a:noFill/>
              <a:ln w="0">
                <a:solidFill>
                  <a:srgbClr val="585858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" name="Line 426"/>
              <p:cNvSpPr>
                <a:spLocks noChangeAspect="1" noChangeShapeType="1"/>
              </p:cNvSpPr>
              <p:nvPr/>
            </p:nvSpPr>
            <p:spPr bwMode="auto">
              <a:xfrm>
                <a:off x="2554" y="1987"/>
                <a:ext cx="1373" cy="1"/>
              </a:xfrm>
              <a:prstGeom prst="line">
                <a:avLst/>
              </a:prstGeom>
              <a:noFill/>
              <a:ln w="0">
                <a:solidFill>
                  <a:srgbClr val="585858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0" name="Line 427"/>
              <p:cNvSpPr>
                <a:spLocks noChangeAspect="1" noChangeShapeType="1"/>
              </p:cNvSpPr>
              <p:nvPr/>
            </p:nvSpPr>
            <p:spPr bwMode="auto">
              <a:xfrm>
                <a:off x="2554" y="1640"/>
                <a:ext cx="1373" cy="1"/>
              </a:xfrm>
              <a:prstGeom prst="line">
                <a:avLst/>
              </a:prstGeom>
              <a:noFill/>
              <a:ln w="0">
                <a:solidFill>
                  <a:srgbClr val="585858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" name="Line 428"/>
              <p:cNvSpPr>
                <a:spLocks noChangeAspect="1" noChangeShapeType="1"/>
              </p:cNvSpPr>
              <p:nvPr/>
            </p:nvSpPr>
            <p:spPr bwMode="auto">
              <a:xfrm>
                <a:off x="2554" y="1298"/>
                <a:ext cx="1373" cy="1"/>
              </a:xfrm>
              <a:prstGeom prst="line">
                <a:avLst/>
              </a:prstGeom>
              <a:noFill/>
              <a:ln w="0">
                <a:solidFill>
                  <a:srgbClr val="585858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" name="Line 429"/>
              <p:cNvSpPr>
                <a:spLocks noChangeAspect="1" noChangeShapeType="1"/>
              </p:cNvSpPr>
              <p:nvPr/>
            </p:nvSpPr>
            <p:spPr bwMode="auto">
              <a:xfrm>
                <a:off x="2896" y="1298"/>
                <a:ext cx="1" cy="1373"/>
              </a:xfrm>
              <a:prstGeom prst="line">
                <a:avLst/>
              </a:prstGeom>
              <a:noFill/>
              <a:ln w="0">
                <a:solidFill>
                  <a:srgbClr val="585858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" name="Line 430"/>
              <p:cNvSpPr>
                <a:spLocks noChangeAspect="1" noChangeShapeType="1"/>
              </p:cNvSpPr>
              <p:nvPr/>
            </p:nvSpPr>
            <p:spPr bwMode="auto">
              <a:xfrm>
                <a:off x="3243" y="1298"/>
                <a:ext cx="1" cy="1373"/>
              </a:xfrm>
              <a:prstGeom prst="line">
                <a:avLst/>
              </a:prstGeom>
              <a:noFill/>
              <a:ln w="0">
                <a:solidFill>
                  <a:srgbClr val="585858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4" name="Line 431"/>
              <p:cNvSpPr>
                <a:spLocks noChangeAspect="1" noChangeShapeType="1"/>
              </p:cNvSpPr>
              <p:nvPr/>
            </p:nvSpPr>
            <p:spPr bwMode="auto">
              <a:xfrm>
                <a:off x="3585" y="1298"/>
                <a:ext cx="1" cy="1373"/>
              </a:xfrm>
              <a:prstGeom prst="line">
                <a:avLst/>
              </a:prstGeom>
              <a:noFill/>
              <a:ln w="0">
                <a:solidFill>
                  <a:srgbClr val="585858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5" name="Line 432"/>
              <p:cNvSpPr>
                <a:spLocks noChangeAspect="1" noChangeShapeType="1"/>
              </p:cNvSpPr>
              <p:nvPr/>
            </p:nvSpPr>
            <p:spPr bwMode="auto">
              <a:xfrm>
                <a:off x="3927" y="1298"/>
                <a:ext cx="1" cy="1373"/>
              </a:xfrm>
              <a:prstGeom prst="line">
                <a:avLst/>
              </a:prstGeom>
              <a:noFill/>
              <a:ln w="0">
                <a:solidFill>
                  <a:srgbClr val="585858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76" name="Group 433"/>
              <p:cNvGrpSpPr>
                <a:grpSpLocks noChangeAspect="1"/>
              </p:cNvGrpSpPr>
              <p:nvPr/>
            </p:nvGrpSpPr>
            <p:grpSpPr bwMode="auto">
              <a:xfrm>
                <a:off x="2554" y="1298"/>
                <a:ext cx="1373" cy="1374"/>
                <a:chOff x="938" y="1135"/>
                <a:chExt cx="1830" cy="1831"/>
              </a:xfrm>
            </p:grpSpPr>
            <p:sp>
              <p:nvSpPr>
                <p:cNvPr id="77" name="Line 434"/>
                <p:cNvSpPr>
                  <a:spLocks noChangeAspect="1" noChangeShapeType="1"/>
                </p:cNvSpPr>
                <p:nvPr/>
              </p:nvSpPr>
              <p:spPr bwMode="auto">
                <a:xfrm>
                  <a:off x="938" y="1135"/>
                  <a:ext cx="1" cy="183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8" name="Line 435"/>
                <p:cNvSpPr>
                  <a:spLocks noChangeAspect="1" noChangeShapeType="1"/>
                </p:cNvSpPr>
                <p:nvPr/>
              </p:nvSpPr>
              <p:spPr bwMode="auto">
                <a:xfrm>
                  <a:off x="938" y="2965"/>
                  <a:ext cx="1830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19" name="Text Box 436"/>
            <p:cNvSpPr txBox="1">
              <a:spLocks noChangeArrowheads="1"/>
            </p:cNvSpPr>
            <p:nvPr/>
          </p:nvSpPr>
          <p:spPr bwMode="auto">
            <a:xfrm>
              <a:off x="3878" y="1468"/>
              <a:ext cx="55" cy="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1200"/>
                <a:t>O</a:t>
              </a:r>
              <a:r>
                <a:rPr lang="en-US" sz="1200" baseline="-25000"/>
                <a:t>2</a:t>
              </a:r>
              <a:endParaRPr lang="ru-RU" sz="1200"/>
            </a:p>
          </p:txBody>
        </p:sp>
        <p:sp>
          <p:nvSpPr>
            <p:cNvPr id="20" name="Line 437"/>
            <p:cNvSpPr>
              <a:spLocks noChangeShapeType="1"/>
            </p:cNvSpPr>
            <p:nvPr/>
          </p:nvSpPr>
          <p:spPr bwMode="auto">
            <a:xfrm flipV="1">
              <a:off x="3831" y="1576"/>
              <a:ext cx="7" cy="19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Line 438"/>
            <p:cNvSpPr>
              <a:spLocks noChangeShapeType="1"/>
            </p:cNvSpPr>
            <p:nvPr/>
          </p:nvSpPr>
          <p:spPr bwMode="auto">
            <a:xfrm rot="5400000" flipV="1">
              <a:off x="4002" y="1418"/>
              <a:ext cx="0" cy="34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" name="Line 439"/>
            <p:cNvSpPr>
              <a:spLocks noChangeShapeType="1"/>
            </p:cNvSpPr>
            <p:nvPr/>
          </p:nvSpPr>
          <p:spPr bwMode="auto">
            <a:xfrm flipV="1">
              <a:off x="3826" y="1570"/>
              <a:ext cx="189" cy="200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3" name="Text Box 440"/>
            <p:cNvSpPr txBox="1">
              <a:spLocks noChangeArrowheads="1"/>
            </p:cNvSpPr>
            <p:nvPr/>
          </p:nvSpPr>
          <p:spPr bwMode="auto">
            <a:xfrm>
              <a:off x="3923" y="1657"/>
              <a:ext cx="66" cy="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1200"/>
                <a:t>CO</a:t>
              </a:r>
              <a:endParaRPr lang="ru-RU" sz="1200"/>
            </a:p>
          </p:txBody>
        </p:sp>
        <p:sp>
          <p:nvSpPr>
            <p:cNvPr id="24" name="Text Box 441"/>
            <p:cNvSpPr txBox="1">
              <a:spLocks noChangeArrowheads="1"/>
            </p:cNvSpPr>
            <p:nvPr/>
          </p:nvSpPr>
          <p:spPr bwMode="auto">
            <a:xfrm>
              <a:off x="3856" y="1600"/>
              <a:ext cx="29" cy="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1200"/>
                <a:t>C</a:t>
              </a:r>
              <a:endParaRPr lang="ru-RU" sz="1200"/>
            </a:p>
          </p:txBody>
        </p:sp>
        <p:sp>
          <p:nvSpPr>
            <p:cNvPr id="25" name="Text Box 442"/>
            <p:cNvSpPr txBox="1">
              <a:spLocks noChangeArrowheads="1"/>
            </p:cNvSpPr>
            <p:nvPr/>
          </p:nvSpPr>
          <p:spPr bwMode="auto">
            <a:xfrm>
              <a:off x="4059" y="1793"/>
              <a:ext cx="411" cy="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US" b="1">
                  <a:latin typeface="Times New Roman" pitchFamily="18" charset="0"/>
                  <a:cs typeface="Times New Roman" pitchFamily="18" charset="0"/>
                </a:rPr>
                <a:t>C</a:t>
              </a:r>
              <a:r>
                <a:rPr lang="uk-UA" b="1">
                  <a:latin typeface="Times New Roman" pitchFamily="18" charset="0"/>
                  <a:cs typeface="Times New Roman" pitchFamily="18" charset="0"/>
                </a:rPr>
                <a:t>+</a:t>
              </a:r>
              <a:r>
                <a:rPr lang="en-US" b="1">
                  <a:latin typeface="Times New Roman" pitchFamily="18" charset="0"/>
                  <a:cs typeface="Times New Roman" pitchFamily="18" charset="0"/>
                </a:rPr>
                <a:t>O</a:t>
              </a:r>
              <a:r>
                <a:rPr lang="uk-UA" b="1" baseline="-25000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b="1">
                  <a:latin typeface="Times New Roman" pitchFamily="18" charset="0"/>
                  <a:cs typeface="Times New Roman" pitchFamily="18" charset="0"/>
                </a:rPr>
                <a:t> ≠ CO</a:t>
              </a:r>
              <a:endParaRPr lang="ru-RU" b="1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26" name="Group 443"/>
            <p:cNvGrpSpPr>
              <a:grpSpLocks noChangeAspect="1"/>
            </p:cNvGrpSpPr>
            <p:nvPr/>
          </p:nvGrpSpPr>
          <p:grpSpPr bwMode="auto">
            <a:xfrm>
              <a:off x="3838" y="2086"/>
              <a:ext cx="687" cy="687"/>
              <a:chOff x="2554" y="1298"/>
              <a:chExt cx="1374" cy="1374"/>
            </a:xfrm>
          </p:grpSpPr>
          <p:sp>
            <p:nvSpPr>
              <p:cNvPr id="57" name="Line 444"/>
              <p:cNvSpPr>
                <a:spLocks noChangeAspect="1" noChangeShapeType="1"/>
              </p:cNvSpPr>
              <p:nvPr/>
            </p:nvSpPr>
            <p:spPr bwMode="auto">
              <a:xfrm>
                <a:off x="2554" y="2329"/>
                <a:ext cx="1373" cy="1"/>
              </a:xfrm>
              <a:prstGeom prst="line">
                <a:avLst/>
              </a:prstGeom>
              <a:noFill/>
              <a:ln w="0">
                <a:solidFill>
                  <a:srgbClr val="585858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8" name="Line 445"/>
              <p:cNvSpPr>
                <a:spLocks noChangeAspect="1" noChangeShapeType="1"/>
              </p:cNvSpPr>
              <p:nvPr/>
            </p:nvSpPr>
            <p:spPr bwMode="auto">
              <a:xfrm>
                <a:off x="2554" y="1987"/>
                <a:ext cx="1373" cy="1"/>
              </a:xfrm>
              <a:prstGeom prst="line">
                <a:avLst/>
              </a:prstGeom>
              <a:noFill/>
              <a:ln w="0">
                <a:solidFill>
                  <a:srgbClr val="585858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9" name="Line 446"/>
              <p:cNvSpPr>
                <a:spLocks noChangeAspect="1" noChangeShapeType="1"/>
              </p:cNvSpPr>
              <p:nvPr/>
            </p:nvSpPr>
            <p:spPr bwMode="auto">
              <a:xfrm>
                <a:off x="2554" y="1640"/>
                <a:ext cx="1373" cy="1"/>
              </a:xfrm>
              <a:prstGeom prst="line">
                <a:avLst/>
              </a:prstGeom>
              <a:noFill/>
              <a:ln w="0">
                <a:solidFill>
                  <a:srgbClr val="585858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0" name="Line 447"/>
              <p:cNvSpPr>
                <a:spLocks noChangeAspect="1" noChangeShapeType="1"/>
              </p:cNvSpPr>
              <p:nvPr/>
            </p:nvSpPr>
            <p:spPr bwMode="auto">
              <a:xfrm>
                <a:off x="2554" y="1298"/>
                <a:ext cx="1373" cy="1"/>
              </a:xfrm>
              <a:prstGeom prst="line">
                <a:avLst/>
              </a:prstGeom>
              <a:noFill/>
              <a:ln w="0">
                <a:solidFill>
                  <a:srgbClr val="585858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" name="Line 448"/>
              <p:cNvSpPr>
                <a:spLocks noChangeAspect="1" noChangeShapeType="1"/>
              </p:cNvSpPr>
              <p:nvPr/>
            </p:nvSpPr>
            <p:spPr bwMode="auto">
              <a:xfrm>
                <a:off x="2896" y="1298"/>
                <a:ext cx="1" cy="1373"/>
              </a:xfrm>
              <a:prstGeom prst="line">
                <a:avLst/>
              </a:prstGeom>
              <a:noFill/>
              <a:ln w="0">
                <a:solidFill>
                  <a:srgbClr val="585858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" name="Line 449"/>
              <p:cNvSpPr>
                <a:spLocks noChangeAspect="1" noChangeShapeType="1"/>
              </p:cNvSpPr>
              <p:nvPr/>
            </p:nvSpPr>
            <p:spPr bwMode="auto">
              <a:xfrm>
                <a:off x="3243" y="1298"/>
                <a:ext cx="1" cy="1373"/>
              </a:xfrm>
              <a:prstGeom prst="line">
                <a:avLst/>
              </a:prstGeom>
              <a:noFill/>
              <a:ln w="0">
                <a:solidFill>
                  <a:srgbClr val="585858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" name="Line 450"/>
              <p:cNvSpPr>
                <a:spLocks noChangeAspect="1" noChangeShapeType="1"/>
              </p:cNvSpPr>
              <p:nvPr/>
            </p:nvSpPr>
            <p:spPr bwMode="auto">
              <a:xfrm>
                <a:off x="3585" y="1298"/>
                <a:ext cx="1" cy="1373"/>
              </a:xfrm>
              <a:prstGeom prst="line">
                <a:avLst/>
              </a:prstGeom>
              <a:noFill/>
              <a:ln w="0">
                <a:solidFill>
                  <a:srgbClr val="585858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4" name="Line 451"/>
              <p:cNvSpPr>
                <a:spLocks noChangeAspect="1" noChangeShapeType="1"/>
              </p:cNvSpPr>
              <p:nvPr/>
            </p:nvSpPr>
            <p:spPr bwMode="auto">
              <a:xfrm>
                <a:off x="3927" y="1298"/>
                <a:ext cx="1" cy="1373"/>
              </a:xfrm>
              <a:prstGeom prst="line">
                <a:avLst/>
              </a:prstGeom>
              <a:noFill/>
              <a:ln w="0">
                <a:solidFill>
                  <a:srgbClr val="585858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65" name="Group 452"/>
              <p:cNvGrpSpPr>
                <a:grpSpLocks noChangeAspect="1"/>
              </p:cNvGrpSpPr>
              <p:nvPr/>
            </p:nvGrpSpPr>
            <p:grpSpPr bwMode="auto">
              <a:xfrm>
                <a:off x="2554" y="1298"/>
                <a:ext cx="1373" cy="1374"/>
                <a:chOff x="938" y="1135"/>
                <a:chExt cx="1830" cy="1831"/>
              </a:xfrm>
            </p:grpSpPr>
            <p:sp>
              <p:nvSpPr>
                <p:cNvPr id="66" name="Line 453"/>
                <p:cNvSpPr>
                  <a:spLocks noChangeAspect="1" noChangeShapeType="1"/>
                </p:cNvSpPr>
                <p:nvPr/>
              </p:nvSpPr>
              <p:spPr bwMode="auto">
                <a:xfrm>
                  <a:off x="938" y="1135"/>
                  <a:ext cx="1" cy="183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7" name="Line 454"/>
                <p:cNvSpPr>
                  <a:spLocks noChangeAspect="1" noChangeShapeType="1"/>
                </p:cNvSpPr>
                <p:nvPr/>
              </p:nvSpPr>
              <p:spPr bwMode="auto">
                <a:xfrm>
                  <a:off x="938" y="2965"/>
                  <a:ext cx="1830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27" name="Text Box 455"/>
            <p:cNvSpPr txBox="1">
              <a:spLocks noChangeArrowheads="1"/>
            </p:cNvSpPr>
            <p:nvPr/>
          </p:nvSpPr>
          <p:spPr bwMode="auto">
            <a:xfrm>
              <a:off x="4013" y="2832"/>
              <a:ext cx="517" cy="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US" b="1">
                  <a:latin typeface="Times New Roman" pitchFamily="18" charset="0"/>
                  <a:cs typeface="Times New Roman" pitchFamily="18" charset="0"/>
                </a:rPr>
                <a:t>H</a:t>
              </a:r>
              <a:r>
                <a:rPr lang="en-US" b="1" baseline="-25000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b="1">
                  <a:latin typeface="Times New Roman" pitchFamily="18" charset="0"/>
                  <a:cs typeface="Times New Roman" pitchFamily="18" charset="0"/>
                </a:rPr>
                <a:t> + O</a:t>
              </a:r>
              <a:r>
                <a:rPr lang="en-US" b="1" baseline="-25000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b="1">
                  <a:latin typeface="Times New Roman" pitchFamily="18" charset="0"/>
                  <a:cs typeface="Times New Roman" pitchFamily="18" charset="0"/>
                </a:rPr>
                <a:t> ≠ H</a:t>
              </a:r>
              <a:r>
                <a:rPr lang="uk-UA" b="1" baseline="-25000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b="1">
                  <a:latin typeface="Times New Roman" pitchFamily="18" charset="0"/>
                  <a:cs typeface="Times New Roman" pitchFamily="18" charset="0"/>
                </a:rPr>
                <a:t>O</a:t>
              </a:r>
              <a:endParaRPr lang="ru-RU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" name="Text Box 456"/>
            <p:cNvSpPr txBox="1">
              <a:spLocks noChangeArrowheads="1"/>
            </p:cNvSpPr>
            <p:nvPr/>
          </p:nvSpPr>
          <p:spPr bwMode="auto">
            <a:xfrm>
              <a:off x="3917" y="2639"/>
              <a:ext cx="89" cy="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1200"/>
                <a:t>H</a:t>
              </a:r>
              <a:r>
                <a:rPr lang="en-US" sz="1200" baseline="-25000"/>
                <a:t>2</a:t>
              </a:r>
              <a:r>
                <a:rPr lang="en-US" sz="1200"/>
                <a:t>O</a:t>
              </a:r>
              <a:endParaRPr lang="ru-RU" sz="1200"/>
            </a:p>
          </p:txBody>
        </p:sp>
        <p:sp>
          <p:nvSpPr>
            <p:cNvPr id="29" name="Line 457"/>
            <p:cNvSpPr>
              <a:spLocks noChangeShapeType="1"/>
            </p:cNvSpPr>
            <p:nvPr/>
          </p:nvSpPr>
          <p:spPr bwMode="auto">
            <a:xfrm flipV="1">
              <a:off x="3838" y="2441"/>
              <a:ext cx="0" cy="340"/>
            </a:xfrm>
            <a:prstGeom prst="line">
              <a:avLst/>
            </a:prstGeom>
            <a:noFill/>
            <a:ln w="12700">
              <a:solidFill>
                <a:srgbClr val="969696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" name="Text Box 458"/>
            <p:cNvSpPr txBox="1">
              <a:spLocks noChangeArrowheads="1"/>
            </p:cNvSpPr>
            <p:nvPr/>
          </p:nvSpPr>
          <p:spPr bwMode="auto">
            <a:xfrm>
              <a:off x="3856" y="2464"/>
              <a:ext cx="53" cy="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1200"/>
                <a:t>H</a:t>
              </a:r>
              <a:r>
                <a:rPr lang="en-US" sz="1200" baseline="-25000"/>
                <a:t>2</a:t>
              </a:r>
              <a:endParaRPr lang="ru-RU" sz="1200"/>
            </a:p>
          </p:txBody>
        </p:sp>
        <p:sp>
          <p:nvSpPr>
            <p:cNvPr id="31" name="Text Box 459"/>
            <p:cNvSpPr txBox="1">
              <a:spLocks noChangeArrowheads="1"/>
            </p:cNvSpPr>
            <p:nvPr/>
          </p:nvSpPr>
          <p:spPr bwMode="auto">
            <a:xfrm>
              <a:off x="3935" y="2303"/>
              <a:ext cx="55" cy="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1200"/>
                <a:t>O</a:t>
              </a:r>
              <a:r>
                <a:rPr lang="en-US" sz="1200" baseline="-25000"/>
                <a:t>2</a:t>
              </a:r>
              <a:endParaRPr lang="ru-RU" sz="1200"/>
            </a:p>
          </p:txBody>
        </p:sp>
        <p:sp>
          <p:nvSpPr>
            <p:cNvPr id="32" name="Line 460"/>
            <p:cNvSpPr>
              <a:spLocks noChangeShapeType="1"/>
            </p:cNvSpPr>
            <p:nvPr/>
          </p:nvSpPr>
          <p:spPr bwMode="auto">
            <a:xfrm rot="5400000" flipV="1">
              <a:off x="4014" y="2253"/>
              <a:ext cx="0" cy="34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3" name="Line 461"/>
            <p:cNvSpPr>
              <a:spLocks noChangeShapeType="1"/>
            </p:cNvSpPr>
            <p:nvPr/>
          </p:nvSpPr>
          <p:spPr bwMode="auto">
            <a:xfrm flipV="1">
              <a:off x="3832" y="2441"/>
              <a:ext cx="187" cy="332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34" name="Group 462"/>
            <p:cNvGrpSpPr>
              <a:grpSpLocks noChangeAspect="1"/>
            </p:cNvGrpSpPr>
            <p:nvPr/>
          </p:nvGrpSpPr>
          <p:grpSpPr bwMode="auto">
            <a:xfrm>
              <a:off x="4830" y="2069"/>
              <a:ext cx="687" cy="687"/>
              <a:chOff x="2554" y="1298"/>
              <a:chExt cx="1374" cy="1374"/>
            </a:xfrm>
          </p:grpSpPr>
          <p:sp>
            <p:nvSpPr>
              <p:cNvPr id="46" name="Line 463"/>
              <p:cNvSpPr>
                <a:spLocks noChangeAspect="1" noChangeShapeType="1"/>
              </p:cNvSpPr>
              <p:nvPr/>
            </p:nvSpPr>
            <p:spPr bwMode="auto">
              <a:xfrm>
                <a:off x="2554" y="2329"/>
                <a:ext cx="1373" cy="1"/>
              </a:xfrm>
              <a:prstGeom prst="line">
                <a:avLst/>
              </a:prstGeom>
              <a:noFill/>
              <a:ln w="0">
                <a:solidFill>
                  <a:srgbClr val="585858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7" name="Line 464"/>
              <p:cNvSpPr>
                <a:spLocks noChangeAspect="1" noChangeShapeType="1"/>
              </p:cNvSpPr>
              <p:nvPr/>
            </p:nvSpPr>
            <p:spPr bwMode="auto">
              <a:xfrm>
                <a:off x="2554" y="1987"/>
                <a:ext cx="1373" cy="1"/>
              </a:xfrm>
              <a:prstGeom prst="line">
                <a:avLst/>
              </a:prstGeom>
              <a:noFill/>
              <a:ln w="0">
                <a:solidFill>
                  <a:srgbClr val="585858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8" name="Line 465"/>
              <p:cNvSpPr>
                <a:spLocks noChangeAspect="1" noChangeShapeType="1"/>
              </p:cNvSpPr>
              <p:nvPr/>
            </p:nvSpPr>
            <p:spPr bwMode="auto">
              <a:xfrm>
                <a:off x="2554" y="1640"/>
                <a:ext cx="1373" cy="1"/>
              </a:xfrm>
              <a:prstGeom prst="line">
                <a:avLst/>
              </a:prstGeom>
              <a:noFill/>
              <a:ln w="0">
                <a:solidFill>
                  <a:srgbClr val="585858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" name="Line 466"/>
              <p:cNvSpPr>
                <a:spLocks noChangeAspect="1" noChangeShapeType="1"/>
              </p:cNvSpPr>
              <p:nvPr/>
            </p:nvSpPr>
            <p:spPr bwMode="auto">
              <a:xfrm>
                <a:off x="2554" y="1298"/>
                <a:ext cx="1373" cy="1"/>
              </a:xfrm>
              <a:prstGeom prst="line">
                <a:avLst/>
              </a:prstGeom>
              <a:noFill/>
              <a:ln w="0">
                <a:solidFill>
                  <a:srgbClr val="585858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" name="Line 467"/>
              <p:cNvSpPr>
                <a:spLocks noChangeAspect="1" noChangeShapeType="1"/>
              </p:cNvSpPr>
              <p:nvPr/>
            </p:nvSpPr>
            <p:spPr bwMode="auto">
              <a:xfrm>
                <a:off x="2896" y="1298"/>
                <a:ext cx="1" cy="1373"/>
              </a:xfrm>
              <a:prstGeom prst="line">
                <a:avLst/>
              </a:prstGeom>
              <a:noFill/>
              <a:ln w="0">
                <a:solidFill>
                  <a:srgbClr val="585858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" name="Line 468"/>
              <p:cNvSpPr>
                <a:spLocks noChangeAspect="1" noChangeShapeType="1"/>
              </p:cNvSpPr>
              <p:nvPr/>
            </p:nvSpPr>
            <p:spPr bwMode="auto">
              <a:xfrm>
                <a:off x="3243" y="1298"/>
                <a:ext cx="1" cy="1373"/>
              </a:xfrm>
              <a:prstGeom prst="line">
                <a:avLst/>
              </a:prstGeom>
              <a:noFill/>
              <a:ln w="0">
                <a:solidFill>
                  <a:srgbClr val="585858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2" name="Line 469"/>
              <p:cNvSpPr>
                <a:spLocks noChangeAspect="1" noChangeShapeType="1"/>
              </p:cNvSpPr>
              <p:nvPr/>
            </p:nvSpPr>
            <p:spPr bwMode="auto">
              <a:xfrm>
                <a:off x="3585" y="1298"/>
                <a:ext cx="1" cy="1373"/>
              </a:xfrm>
              <a:prstGeom prst="line">
                <a:avLst/>
              </a:prstGeom>
              <a:noFill/>
              <a:ln w="0">
                <a:solidFill>
                  <a:srgbClr val="585858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3" name="Line 470"/>
              <p:cNvSpPr>
                <a:spLocks noChangeAspect="1" noChangeShapeType="1"/>
              </p:cNvSpPr>
              <p:nvPr/>
            </p:nvSpPr>
            <p:spPr bwMode="auto">
              <a:xfrm>
                <a:off x="3927" y="1298"/>
                <a:ext cx="1" cy="1373"/>
              </a:xfrm>
              <a:prstGeom prst="line">
                <a:avLst/>
              </a:prstGeom>
              <a:noFill/>
              <a:ln w="0">
                <a:solidFill>
                  <a:srgbClr val="585858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54" name="Group 471"/>
              <p:cNvGrpSpPr>
                <a:grpSpLocks noChangeAspect="1"/>
              </p:cNvGrpSpPr>
              <p:nvPr/>
            </p:nvGrpSpPr>
            <p:grpSpPr bwMode="auto">
              <a:xfrm>
                <a:off x="2554" y="1298"/>
                <a:ext cx="1373" cy="1374"/>
                <a:chOff x="938" y="1135"/>
                <a:chExt cx="1830" cy="1831"/>
              </a:xfrm>
            </p:grpSpPr>
            <p:sp>
              <p:nvSpPr>
                <p:cNvPr id="55" name="Line 472"/>
                <p:cNvSpPr>
                  <a:spLocks noChangeAspect="1" noChangeShapeType="1"/>
                </p:cNvSpPr>
                <p:nvPr/>
              </p:nvSpPr>
              <p:spPr bwMode="auto">
                <a:xfrm>
                  <a:off x="938" y="1135"/>
                  <a:ext cx="1" cy="183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6" name="Line 473"/>
                <p:cNvSpPr>
                  <a:spLocks noChangeAspect="1" noChangeShapeType="1"/>
                </p:cNvSpPr>
                <p:nvPr/>
              </p:nvSpPr>
              <p:spPr bwMode="auto">
                <a:xfrm>
                  <a:off x="938" y="2965"/>
                  <a:ext cx="1830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35" name="Text Box 474"/>
            <p:cNvSpPr txBox="1">
              <a:spLocks noChangeArrowheads="1"/>
            </p:cNvSpPr>
            <p:nvPr/>
          </p:nvSpPr>
          <p:spPr bwMode="auto">
            <a:xfrm>
              <a:off x="5005" y="2815"/>
              <a:ext cx="602" cy="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US" b="1">
                  <a:latin typeface="Times New Roman" pitchFamily="18" charset="0"/>
                  <a:cs typeface="Times New Roman" pitchFamily="18" charset="0"/>
                </a:rPr>
                <a:t>2H</a:t>
              </a:r>
              <a:r>
                <a:rPr lang="en-US" b="1" baseline="-25000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b="1">
                  <a:latin typeface="Times New Roman" pitchFamily="18" charset="0"/>
                  <a:cs typeface="Times New Roman" pitchFamily="18" charset="0"/>
                </a:rPr>
                <a:t> + O</a:t>
              </a:r>
              <a:r>
                <a:rPr lang="en-US" b="1" baseline="-25000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b="1">
                  <a:latin typeface="Times New Roman" pitchFamily="18" charset="0"/>
                  <a:cs typeface="Times New Roman" pitchFamily="18" charset="0"/>
                </a:rPr>
                <a:t> = 2H</a:t>
              </a:r>
              <a:r>
                <a:rPr lang="uk-UA" b="1" baseline="-25000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b="1">
                  <a:latin typeface="Times New Roman" pitchFamily="18" charset="0"/>
                  <a:cs typeface="Times New Roman" pitchFamily="18" charset="0"/>
                </a:rPr>
                <a:t>O</a:t>
              </a:r>
              <a:endParaRPr lang="ru-RU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6" name="Text Box 475"/>
            <p:cNvSpPr txBox="1">
              <a:spLocks noChangeArrowheads="1"/>
            </p:cNvSpPr>
            <p:nvPr/>
          </p:nvSpPr>
          <p:spPr bwMode="auto">
            <a:xfrm>
              <a:off x="4909" y="2622"/>
              <a:ext cx="89" cy="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1200"/>
                <a:t>H</a:t>
              </a:r>
              <a:r>
                <a:rPr lang="en-US" sz="1200" baseline="-25000"/>
                <a:t>2</a:t>
              </a:r>
              <a:r>
                <a:rPr lang="en-US" sz="1200"/>
                <a:t>O</a:t>
              </a:r>
              <a:endParaRPr lang="ru-RU" sz="1200"/>
            </a:p>
          </p:txBody>
        </p:sp>
        <p:sp>
          <p:nvSpPr>
            <p:cNvPr id="37" name="Line 476"/>
            <p:cNvSpPr>
              <a:spLocks noChangeShapeType="1"/>
            </p:cNvSpPr>
            <p:nvPr/>
          </p:nvSpPr>
          <p:spPr bwMode="auto">
            <a:xfrm flipV="1">
              <a:off x="5012" y="2074"/>
              <a:ext cx="187" cy="332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8" name="Text Box 477"/>
            <p:cNvSpPr txBox="1">
              <a:spLocks noChangeArrowheads="1"/>
            </p:cNvSpPr>
            <p:nvPr/>
          </p:nvSpPr>
          <p:spPr bwMode="auto">
            <a:xfrm>
              <a:off x="5091" y="2281"/>
              <a:ext cx="89" cy="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1200"/>
                <a:t>H</a:t>
              </a:r>
              <a:r>
                <a:rPr lang="en-US" sz="1200" baseline="-25000"/>
                <a:t>2</a:t>
              </a:r>
              <a:r>
                <a:rPr lang="en-US" sz="1200"/>
                <a:t>O</a:t>
              </a:r>
              <a:endParaRPr lang="ru-RU" sz="1200"/>
            </a:p>
          </p:txBody>
        </p:sp>
        <p:sp>
          <p:nvSpPr>
            <p:cNvPr id="39" name="Line 478"/>
            <p:cNvSpPr>
              <a:spLocks noChangeShapeType="1"/>
            </p:cNvSpPr>
            <p:nvPr/>
          </p:nvSpPr>
          <p:spPr bwMode="auto">
            <a:xfrm flipV="1">
              <a:off x="4830" y="2424"/>
              <a:ext cx="0" cy="340"/>
            </a:xfrm>
            <a:prstGeom prst="line">
              <a:avLst/>
            </a:prstGeom>
            <a:noFill/>
            <a:ln w="12700">
              <a:solidFill>
                <a:srgbClr val="969696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0" name="Text Box 479"/>
            <p:cNvSpPr txBox="1">
              <a:spLocks noChangeArrowheads="1"/>
            </p:cNvSpPr>
            <p:nvPr/>
          </p:nvSpPr>
          <p:spPr bwMode="auto">
            <a:xfrm>
              <a:off x="4848" y="2448"/>
              <a:ext cx="52" cy="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1200"/>
                <a:t>H</a:t>
              </a:r>
              <a:r>
                <a:rPr lang="en-US" sz="1200" baseline="-25000"/>
                <a:t>2</a:t>
              </a:r>
              <a:endParaRPr lang="ru-RU" sz="1200"/>
            </a:p>
          </p:txBody>
        </p:sp>
        <p:sp>
          <p:nvSpPr>
            <p:cNvPr id="41" name="Line 480"/>
            <p:cNvSpPr>
              <a:spLocks noChangeShapeType="1"/>
            </p:cNvSpPr>
            <p:nvPr/>
          </p:nvSpPr>
          <p:spPr bwMode="auto">
            <a:xfrm flipV="1">
              <a:off x="4830" y="2076"/>
              <a:ext cx="0" cy="340"/>
            </a:xfrm>
            <a:prstGeom prst="line">
              <a:avLst/>
            </a:prstGeom>
            <a:noFill/>
            <a:ln w="12700">
              <a:solidFill>
                <a:srgbClr val="969696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2" name="Text Box 481"/>
            <p:cNvSpPr txBox="1">
              <a:spLocks noChangeArrowheads="1"/>
            </p:cNvSpPr>
            <p:nvPr/>
          </p:nvSpPr>
          <p:spPr bwMode="auto">
            <a:xfrm>
              <a:off x="4848" y="2099"/>
              <a:ext cx="52" cy="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1200"/>
                <a:t>H</a:t>
              </a:r>
              <a:r>
                <a:rPr lang="en-US" sz="1200" baseline="-25000"/>
                <a:t>2</a:t>
              </a:r>
              <a:endParaRPr lang="ru-RU" sz="1200"/>
            </a:p>
          </p:txBody>
        </p:sp>
        <p:sp>
          <p:nvSpPr>
            <p:cNvPr id="43" name="Text Box 482"/>
            <p:cNvSpPr txBox="1">
              <a:spLocks noChangeArrowheads="1"/>
            </p:cNvSpPr>
            <p:nvPr/>
          </p:nvSpPr>
          <p:spPr bwMode="auto">
            <a:xfrm>
              <a:off x="4927" y="1961"/>
              <a:ext cx="55" cy="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1200"/>
                <a:t>O</a:t>
              </a:r>
              <a:r>
                <a:rPr lang="en-US" sz="1200" baseline="-25000"/>
                <a:t>2</a:t>
              </a:r>
              <a:endParaRPr lang="ru-RU" sz="1200"/>
            </a:p>
          </p:txBody>
        </p:sp>
        <p:sp>
          <p:nvSpPr>
            <p:cNvPr id="44" name="Line 483"/>
            <p:cNvSpPr>
              <a:spLocks noChangeShapeType="1"/>
            </p:cNvSpPr>
            <p:nvPr/>
          </p:nvSpPr>
          <p:spPr bwMode="auto">
            <a:xfrm rot="5400000" flipV="1">
              <a:off x="5006" y="1910"/>
              <a:ext cx="0" cy="34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5" name="Line 484"/>
            <p:cNvSpPr>
              <a:spLocks noChangeShapeType="1"/>
            </p:cNvSpPr>
            <p:nvPr/>
          </p:nvSpPr>
          <p:spPr bwMode="auto">
            <a:xfrm flipV="1">
              <a:off x="4824" y="2424"/>
              <a:ext cx="187" cy="332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995071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Базис хімічної взаємодії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Базис хімічної взаємодії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– набір векторів, на основі яких визначається можливість хімічної взаємодії.</a:t>
            </a:r>
          </a:p>
          <a:p>
            <a:pPr marL="0" indent="0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0F81B3-1B3A-4330-BE59-10B321E55A53}" type="slidenum">
              <a:rPr lang="ru-RU" sz="2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12</a:t>
            </a:fld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2901891" y="2751142"/>
            <a:ext cx="3297760" cy="3710765"/>
            <a:chOff x="2191706" y="3740790"/>
            <a:chExt cx="1759001" cy="1979295"/>
          </a:xfrm>
        </p:grpSpPr>
        <p:grpSp>
          <p:nvGrpSpPr>
            <p:cNvPr id="36" name="Группа 35"/>
            <p:cNvGrpSpPr/>
            <p:nvPr/>
          </p:nvGrpSpPr>
          <p:grpSpPr>
            <a:xfrm>
              <a:off x="2191706" y="3740790"/>
              <a:ext cx="1757045" cy="1979295"/>
              <a:chOff x="66691" y="0"/>
              <a:chExt cx="1757471" cy="1979875"/>
            </a:xfrm>
          </p:grpSpPr>
          <p:grpSp>
            <p:nvGrpSpPr>
              <p:cNvPr id="37" name="Группа 36"/>
              <p:cNvGrpSpPr/>
              <p:nvPr/>
            </p:nvGrpSpPr>
            <p:grpSpPr>
              <a:xfrm>
                <a:off x="71562" y="0"/>
                <a:ext cx="1752600" cy="1979875"/>
                <a:chOff x="0" y="0"/>
                <a:chExt cx="1752600" cy="1979875"/>
              </a:xfrm>
            </p:grpSpPr>
            <p:grpSp>
              <p:nvGrpSpPr>
                <p:cNvPr id="39" name="Группа 38"/>
                <p:cNvGrpSpPr/>
                <p:nvPr/>
              </p:nvGrpSpPr>
              <p:grpSpPr>
                <a:xfrm>
                  <a:off x="0" y="0"/>
                  <a:ext cx="1752600" cy="1742957"/>
                  <a:chOff x="0" y="0"/>
                  <a:chExt cx="1752600" cy="1742957"/>
                </a:xfrm>
              </p:grpSpPr>
              <p:grpSp>
                <p:nvGrpSpPr>
                  <p:cNvPr id="41" name="Group 167"/>
                  <p:cNvGrpSpPr/>
                  <p:nvPr/>
                </p:nvGrpSpPr>
                <p:grpSpPr bwMode="auto">
                  <a:xfrm>
                    <a:off x="0" y="0"/>
                    <a:ext cx="1752600" cy="1733550"/>
                    <a:chOff x="0" y="0"/>
                    <a:chExt cx="1831" cy="1831"/>
                  </a:xfrm>
                </p:grpSpPr>
                <p:grpSp>
                  <p:nvGrpSpPr>
                    <p:cNvPr id="44" name="Group 168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0" y="0"/>
                      <a:ext cx="1831" cy="1830"/>
                      <a:chOff x="0" y="0"/>
                      <a:chExt cx="1831" cy="1830"/>
                    </a:xfrm>
                  </p:grpSpPr>
                  <p:cxnSp>
                    <p:nvCxnSpPr>
                      <p:cNvPr id="48" name="Line 169"/>
                      <p:cNvCxnSpPr/>
                      <p:nvPr/>
                    </p:nvCxnSpPr>
                    <p:spPr bwMode="auto">
                      <a:xfrm>
                        <a:off x="0" y="1602"/>
                        <a:ext cx="1830" cy="1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49" name="Line 170"/>
                      <p:cNvCxnSpPr/>
                      <p:nvPr/>
                    </p:nvCxnSpPr>
                    <p:spPr bwMode="auto">
                      <a:xfrm>
                        <a:off x="0" y="1374"/>
                        <a:ext cx="1830" cy="1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50" name="Line 171"/>
                      <p:cNvCxnSpPr/>
                      <p:nvPr/>
                    </p:nvCxnSpPr>
                    <p:spPr bwMode="auto">
                      <a:xfrm>
                        <a:off x="0" y="1146"/>
                        <a:ext cx="1830" cy="1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51" name="Line 172"/>
                      <p:cNvCxnSpPr/>
                      <p:nvPr/>
                    </p:nvCxnSpPr>
                    <p:spPr bwMode="auto">
                      <a:xfrm>
                        <a:off x="0" y="918"/>
                        <a:ext cx="1830" cy="1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52" name="Line 173"/>
                      <p:cNvCxnSpPr/>
                      <p:nvPr/>
                    </p:nvCxnSpPr>
                    <p:spPr bwMode="auto">
                      <a:xfrm>
                        <a:off x="0" y="684"/>
                        <a:ext cx="1830" cy="1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53" name="Line 174"/>
                      <p:cNvCxnSpPr/>
                      <p:nvPr/>
                    </p:nvCxnSpPr>
                    <p:spPr bwMode="auto">
                      <a:xfrm>
                        <a:off x="0" y="456"/>
                        <a:ext cx="1830" cy="1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54" name="Line 175"/>
                      <p:cNvCxnSpPr/>
                      <p:nvPr/>
                    </p:nvCxnSpPr>
                    <p:spPr bwMode="auto">
                      <a:xfrm>
                        <a:off x="0" y="228"/>
                        <a:ext cx="1830" cy="1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55" name="Line 176"/>
                      <p:cNvCxnSpPr/>
                      <p:nvPr/>
                    </p:nvCxnSpPr>
                    <p:spPr bwMode="auto">
                      <a:xfrm>
                        <a:off x="0" y="0"/>
                        <a:ext cx="1830" cy="1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56" name="Line 177"/>
                      <p:cNvCxnSpPr/>
                      <p:nvPr/>
                    </p:nvCxnSpPr>
                    <p:spPr bwMode="auto">
                      <a:xfrm>
                        <a:off x="228" y="0"/>
                        <a:ext cx="1" cy="1830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57" name="Line 178"/>
                      <p:cNvCxnSpPr/>
                      <p:nvPr/>
                    </p:nvCxnSpPr>
                    <p:spPr bwMode="auto">
                      <a:xfrm>
                        <a:off x="456" y="0"/>
                        <a:ext cx="1" cy="1830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58" name="Line 179"/>
                      <p:cNvCxnSpPr/>
                      <p:nvPr/>
                    </p:nvCxnSpPr>
                    <p:spPr bwMode="auto">
                      <a:xfrm>
                        <a:off x="684" y="0"/>
                        <a:ext cx="1" cy="1830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59" name="Line 180"/>
                      <p:cNvCxnSpPr/>
                      <p:nvPr/>
                    </p:nvCxnSpPr>
                    <p:spPr bwMode="auto">
                      <a:xfrm>
                        <a:off x="918" y="0"/>
                        <a:ext cx="1" cy="1830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60" name="Line 181"/>
                      <p:cNvCxnSpPr/>
                      <p:nvPr/>
                    </p:nvCxnSpPr>
                    <p:spPr bwMode="auto">
                      <a:xfrm>
                        <a:off x="1146" y="0"/>
                        <a:ext cx="1" cy="1830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61" name="Line 182"/>
                      <p:cNvCxnSpPr/>
                      <p:nvPr/>
                    </p:nvCxnSpPr>
                    <p:spPr bwMode="auto">
                      <a:xfrm>
                        <a:off x="1374" y="0"/>
                        <a:ext cx="1" cy="1830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62" name="Line 183"/>
                      <p:cNvCxnSpPr/>
                      <p:nvPr/>
                    </p:nvCxnSpPr>
                    <p:spPr bwMode="auto">
                      <a:xfrm>
                        <a:off x="1602" y="0"/>
                        <a:ext cx="1" cy="1830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63" name="Line 184"/>
                      <p:cNvCxnSpPr/>
                      <p:nvPr/>
                    </p:nvCxnSpPr>
                    <p:spPr bwMode="auto">
                      <a:xfrm>
                        <a:off x="1830" y="0"/>
                        <a:ext cx="1" cy="1830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585858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</p:grpSp>
                <p:grpSp>
                  <p:nvGrpSpPr>
                    <p:cNvPr id="45" name="Group 185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0" y="0"/>
                      <a:ext cx="1830" cy="1831"/>
                      <a:chOff x="0" y="0"/>
                      <a:chExt cx="1830" cy="1831"/>
                    </a:xfrm>
                  </p:grpSpPr>
                  <p:cxnSp>
                    <p:nvCxnSpPr>
                      <p:cNvPr id="46" name="Line 186"/>
                      <p:cNvCxnSpPr/>
                      <p:nvPr/>
                    </p:nvCxnSpPr>
                    <p:spPr bwMode="auto">
                      <a:xfrm>
                        <a:off x="0" y="0"/>
                        <a:ext cx="1" cy="1830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47" name="Line 187"/>
                      <p:cNvCxnSpPr/>
                      <p:nvPr/>
                    </p:nvCxnSpPr>
                    <p:spPr bwMode="auto">
                      <a:xfrm>
                        <a:off x="0" y="1830"/>
                        <a:ext cx="1830" cy="1"/>
                      </a:xfrm>
                      <a:prstGeom prst="line">
                        <a:avLst/>
                      </a:prstGeom>
                      <a:noFill/>
                      <a:ln w="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</p:grpSp>
              </p:grpSp>
              <p:cxnSp>
                <p:nvCxnSpPr>
                  <p:cNvPr id="42" name="Line 297"/>
                  <p:cNvCxnSpPr/>
                  <p:nvPr/>
                </p:nvCxnSpPr>
                <p:spPr bwMode="auto">
                  <a:xfrm flipV="1">
                    <a:off x="0" y="1518699"/>
                    <a:ext cx="219194" cy="224258"/>
                  </a:xfrm>
                  <a:prstGeom prst="line">
                    <a:avLst/>
                  </a:prstGeom>
                  <a:noFill/>
                  <a:ln w="12700">
                    <a:solidFill>
                      <a:srgbClr val="800000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43" name="Line 296"/>
                  <p:cNvCxnSpPr/>
                  <p:nvPr/>
                </p:nvCxnSpPr>
                <p:spPr bwMode="auto">
                  <a:xfrm>
                    <a:off x="478" y="1728508"/>
                    <a:ext cx="438150" cy="1905"/>
                  </a:xfrm>
                  <a:prstGeom prst="line">
                    <a:avLst/>
                  </a:pr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p:sp>
              <p:nvSpPr>
                <p:cNvPr id="40" name="Text Box 198"/>
                <p:cNvSpPr txBox="1">
                  <a:spLocks noChangeArrowheads="1"/>
                </p:cNvSpPr>
                <p:nvPr/>
              </p:nvSpPr>
              <p:spPr bwMode="auto">
                <a:xfrm>
                  <a:off x="143123" y="1765189"/>
                  <a:ext cx="214685" cy="21468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0" tIns="0" rIns="0" bIns="0"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ru-RU" sz="1200">
                      <a:effectLst/>
                      <a:latin typeface="Times New Roman"/>
                      <a:ea typeface="Times New Roman"/>
                      <a:cs typeface="Calibri"/>
                    </a:rPr>
                    <a:t>О</a:t>
                  </a:r>
                  <a:r>
                    <a:rPr lang="ru-RU" sz="1200" baseline="-25000">
                      <a:effectLst/>
                      <a:latin typeface="Times New Roman"/>
                      <a:ea typeface="Times New Roman"/>
                      <a:cs typeface="Calibri"/>
                    </a:rPr>
                    <a:t>2</a:t>
                  </a:r>
                  <a:endParaRPr lang="ru-RU" sz="1100">
                    <a:effectLst/>
                    <a:latin typeface="Calibri"/>
                    <a:ea typeface="Times New Roman"/>
                    <a:cs typeface="Calibri"/>
                  </a:endParaRPr>
                </a:p>
              </p:txBody>
            </p:sp>
          </p:grpSp>
          <p:sp>
            <p:nvSpPr>
              <p:cNvPr id="38" name="Text Box 198"/>
              <p:cNvSpPr txBox="1">
                <a:spLocks noChangeArrowheads="1"/>
              </p:cNvSpPr>
              <p:nvPr/>
            </p:nvSpPr>
            <p:spPr bwMode="auto">
              <a:xfrm>
                <a:off x="66691" y="1455089"/>
                <a:ext cx="214630" cy="2146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0" tIns="0" rIns="0" bIns="0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1200">
                    <a:effectLst/>
                    <a:latin typeface="Times New Roman"/>
                    <a:ea typeface="Times New Roman"/>
                    <a:cs typeface="Calibri"/>
                  </a:rPr>
                  <a:t>С</a:t>
                </a:r>
                <a:endParaRPr lang="ru-RU" sz="1100">
                  <a:effectLst/>
                  <a:latin typeface="Calibri"/>
                  <a:ea typeface="Times New Roman"/>
                  <a:cs typeface="Calibri"/>
                </a:endParaRPr>
              </a:p>
            </p:txBody>
          </p:sp>
        </p:grpSp>
        <p:grpSp>
          <p:nvGrpSpPr>
            <p:cNvPr id="64" name="Группа 63"/>
            <p:cNvGrpSpPr/>
            <p:nvPr/>
          </p:nvGrpSpPr>
          <p:grpSpPr>
            <a:xfrm>
              <a:off x="2193662" y="3778545"/>
              <a:ext cx="1757045" cy="1704975"/>
              <a:chOff x="0" y="0"/>
              <a:chExt cx="1757675" cy="1705280"/>
            </a:xfrm>
          </p:grpSpPr>
          <p:cxnSp>
            <p:nvCxnSpPr>
              <p:cNvPr id="65" name="Прямая соединительная линия 64"/>
              <p:cNvCxnSpPr/>
              <p:nvPr/>
            </p:nvCxnSpPr>
            <p:spPr>
              <a:xfrm flipV="1">
                <a:off x="0" y="0"/>
                <a:ext cx="1704028" cy="170402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Прямая соединительная линия 65"/>
              <p:cNvCxnSpPr/>
              <p:nvPr/>
            </p:nvCxnSpPr>
            <p:spPr>
              <a:xfrm flipV="1">
                <a:off x="438912" y="402336"/>
                <a:ext cx="1299602" cy="129960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Прямая соединительная линия 66"/>
              <p:cNvCxnSpPr/>
              <p:nvPr/>
            </p:nvCxnSpPr>
            <p:spPr>
              <a:xfrm flipV="1">
                <a:off x="870508" y="833933"/>
                <a:ext cx="858520" cy="858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Прямая соединительная линия 67"/>
              <p:cNvCxnSpPr/>
              <p:nvPr/>
            </p:nvCxnSpPr>
            <p:spPr>
              <a:xfrm flipV="1">
                <a:off x="1309420" y="1272845"/>
                <a:ext cx="432435" cy="43243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Прямая соединительная линия 68"/>
              <p:cNvCxnSpPr/>
              <p:nvPr/>
            </p:nvCxnSpPr>
            <p:spPr>
              <a:xfrm flipV="1">
                <a:off x="204825" y="1484986"/>
                <a:ext cx="1543050" cy="571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Прямая соединительная линия 69"/>
              <p:cNvCxnSpPr/>
              <p:nvPr/>
            </p:nvCxnSpPr>
            <p:spPr>
              <a:xfrm flipV="1">
                <a:off x="438912" y="1265530"/>
                <a:ext cx="1318763" cy="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Прямая соединительная линия 70"/>
              <p:cNvCxnSpPr/>
              <p:nvPr/>
            </p:nvCxnSpPr>
            <p:spPr>
              <a:xfrm>
                <a:off x="651052" y="1053389"/>
                <a:ext cx="108355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Прямая соединительная линия 71"/>
              <p:cNvCxnSpPr/>
              <p:nvPr/>
            </p:nvCxnSpPr>
            <p:spPr>
              <a:xfrm>
                <a:off x="863193" y="833933"/>
                <a:ext cx="88037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Прямая соединительная линия 72"/>
              <p:cNvCxnSpPr/>
              <p:nvPr/>
            </p:nvCxnSpPr>
            <p:spPr>
              <a:xfrm>
                <a:off x="1089964" y="614477"/>
                <a:ext cx="655823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Прямая соединительная линия 73"/>
              <p:cNvCxnSpPr/>
              <p:nvPr/>
            </p:nvCxnSpPr>
            <p:spPr>
              <a:xfrm>
                <a:off x="1316736" y="402336"/>
                <a:ext cx="43886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Прямая соединительная линия 74"/>
              <p:cNvCxnSpPr/>
              <p:nvPr/>
            </p:nvCxnSpPr>
            <p:spPr>
              <a:xfrm>
                <a:off x="1521561" y="182880"/>
                <a:ext cx="23183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94153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Визначення можливих комбінацій речовин для 2-х елементної системи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Объект 4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132861785"/>
                  </p:ext>
                </p:extLst>
              </p:nvPr>
            </p:nvGraphicFramePr>
            <p:xfrm>
              <a:off x="457200" y="1125538"/>
              <a:ext cx="6491065" cy="273551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298213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1298213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1298213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1298213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  <a:gridCol w="1298213">
                      <a:extLst>
                        <a:ext uri="{9D8B030D-6E8A-4147-A177-3AD203B41FA5}">
                          <a16:colId xmlns="" xmlns:a16="http://schemas.microsoft.com/office/drawing/2014/main" val="20004"/>
                        </a:ext>
                      </a:extLst>
                    </a:gridCol>
                  </a:tblGrid>
                  <a:tr h="547102">
                    <a:tc>
                      <a:txBody>
                        <a:bodyPr/>
                        <a:lstStyle/>
                        <a:p>
                          <a:pPr algn="ctr"/>
                          <a:endParaRPr lang="ru-RU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ru-RU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𝑯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ru-RU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𝑶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ru-RU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𝑯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𝑶</m:t>
                                </m:r>
                              </m:oMath>
                            </m:oMathPara>
                          </a14:m>
                          <a:endParaRPr lang="ru-RU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ru-RU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𝑯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𝑶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54710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ru-RU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𝑯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+</a:t>
                          </a:r>
                          <a:endParaRPr lang="ru-RU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+</a:t>
                          </a:r>
                          <a:endParaRPr lang="ru-RU" b="1" dirty="0" smtClean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+</a:t>
                          </a:r>
                          <a:endParaRPr lang="ru-RU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+</a:t>
                          </a:r>
                          <a:endParaRPr lang="ru-RU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  <a:tr h="54710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ru-RU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𝑶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+</a:t>
                          </a:r>
                          <a:endParaRPr lang="ru-RU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+</a:t>
                          </a:r>
                          <a:endParaRPr lang="ru-RU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+</a:t>
                          </a:r>
                          <a:endParaRPr lang="ru-RU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2"/>
                      </a:ext>
                    </a:extLst>
                  </a:tr>
                  <a:tr h="54710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ru-RU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𝑯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𝑶</m:t>
                                </m:r>
                              </m:oMath>
                            </m:oMathPara>
                          </a14:m>
                          <a:endParaRPr lang="ru-RU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+</a:t>
                          </a:r>
                          <a:endParaRPr lang="ru-RU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+</a:t>
                          </a:r>
                          <a:endParaRPr lang="ru-RU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3"/>
                      </a:ext>
                    </a:extLst>
                  </a:tr>
                  <a:tr h="54710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ru-RU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𝑯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𝑶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b="1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+</a:t>
                          </a:r>
                          <a:endParaRPr lang="ru-RU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Объект 4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132861785"/>
                  </p:ext>
                </p:extLst>
              </p:nvPr>
            </p:nvGraphicFramePr>
            <p:xfrm>
              <a:off x="457200" y="1125538"/>
              <a:ext cx="6491065" cy="273551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298213"/>
                    <a:gridCol w="1298213"/>
                    <a:gridCol w="1298213"/>
                    <a:gridCol w="1298213"/>
                    <a:gridCol w="1298213"/>
                  </a:tblGrid>
                  <a:tr h="547102">
                    <a:tc>
                      <a:txBody>
                        <a:bodyPr/>
                        <a:lstStyle/>
                        <a:p>
                          <a:pPr algn="ctr"/>
                          <a:endParaRPr lang="ru-RU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100000" t="-1111" r="-300000" b="-3988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200000" t="-1111" r="-200000" b="-3988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300000" t="-1111" r="-100000" b="-3988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400000" t="-1111" b="-398889"/>
                          </a:stretch>
                        </a:blipFill>
                      </a:tcPr>
                    </a:tc>
                  </a:tr>
                  <a:tr h="547102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t="-102247" r="-400000" b="-3033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+</a:t>
                          </a:r>
                          <a:endParaRPr lang="ru-RU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+</a:t>
                          </a:r>
                          <a:endParaRPr lang="ru-RU" b="1" dirty="0" smtClean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+</a:t>
                          </a:r>
                          <a:endParaRPr lang="ru-RU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+</a:t>
                          </a:r>
                          <a:endParaRPr lang="ru-RU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547102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t="-200000" r="-400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+</a:t>
                          </a:r>
                          <a:endParaRPr lang="ru-RU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+</a:t>
                          </a:r>
                          <a:endParaRPr lang="ru-RU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+</a:t>
                          </a:r>
                          <a:endParaRPr lang="ru-RU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547102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t="-303371" r="-400000" b="-1022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+</a:t>
                          </a:r>
                          <a:endParaRPr lang="ru-RU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+</a:t>
                          </a:r>
                          <a:endParaRPr lang="ru-RU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547102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t="-398889" r="-400000" b="-11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b="1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+</a:t>
                          </a:r>
                          <a:endParaRPr lang="ru-RU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0F81B3-1B3A-4330-BE59-10B321E55A53}" type="slidenum">
              <a:rPr lang="ru-RU" sz="2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13</a:t>
            </a:fld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95685" y="3871313"/>
                <a:ext cx="4608512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uk-UA" sz="2400" dirty="0">
                    <a:latin typeface="Times New Roman" pitchFamily="18" charset="0"/>
                    <a:cs typeface="Times New Roman" pitchFamily="18" charset="0"/>
                  </a:rPr>
                  <a:t>Кількість </a:t>
                </a:r>
                <a:r>
                  <a:rPr lang="uk-UA" sz="2400" dirty="0" smtClean="0">
                    <a:latin typeface="Times New Roman" pitchFamily="18" charset="0"/>
                    <a:cs typeface="Times New Roman" pitchFamily="18" charset="0"/>
                  </a:rPr>
                  <a:t>комбінацій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*</a:t>
                </a:r>
                <a:r>
                  <a:rPr lang="uk-UA" sz="2400" dirty="0" smtClean="0">
                    <a:latin typeface="Times New Roman" pitchFamily="18" charset="0"/>
                    <a:cs typeface="Times New Roman" pitchFamily="18" charset="0"/>
                  </a:rPr>
                  <a:t>: 15</a:t>
                </a:r>
                <a:endParaRPr lang="en-US" sz="2400" b="1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uk-UA" sz="2400" b="1" dirty="0" smtClean="0">
                    <a:latin typeface="Times New Roman" pitchFamily="18" charset="0"/>
                    <a:cs typeface="Times New Roman" pitchFamily="18" charset="0"/>
                  </a:rPr>
                  <a:t>Комбінації: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cs typeface="Times New Roman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/>
                            <a:cs typeface="Times New Roman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 dirty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 dirty="0">
                        <a:latin typeface="Cambria Math"/>
                        <a:cs typeface="Times New Roman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 dirty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/>
                            <a:cs typeface="Times New Roman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400" i="1" dirty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/>
                            <a:cs typeface="Times New Roman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 dirty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 dirty="0">
                        <a:latin typeface="Cambria Math"/>
                        <a:cs typeface="Times New Roman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 dirty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/>
                            <a:cs typeface="Times New Roman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 dirty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 dirty="0">
                        <a:latin typeface="Cambria Math"/>
                        <a:cs typeface="Times New Roman" pitchFamily="18" charset="0"/>
                      </a:rPr>
                      <m:t>𝑂</m:t>
                    </m:r>
                  </m:oMath>
                </a14:m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/>
                            <a:cs typeface="Times New Roman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 dirty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 dirty="0">
                        <a:latin typeface="Cambria Math"/>
                        <a:cs typeface="Times New Roman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 dirty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/>
                            <a:cs typeface="Times New Roman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 dirty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i="1" dirty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/>
                            <a:cs typeface="Times New Roman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400" i="1" dirty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𝑂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 smtClean="0"/>
                  <a:t>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/>
                          </a:rPr>
                          <m:t>𝑂</m:t>
                        </m:r>
                      </m:e>
                      <m:sub>
                        <m:r>
                          <a:rPr lang="en-US" sz="24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b="0" i="1" dirty="0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400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sz="24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b="0" i="1" dirty="0" smtClean="0">
                        <a:latin typeface="Cambria Math"/>
                      </a:rPr>
                      <m:t>𝑂</m:t>
                    </m:r>
                  </m:oMath>
                </a14:m>
                <a:r>
                  <a:rPr lang="en-US" sz="2400" dirty="0" smtClean="0"/>
                  <a:t>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/>
                          </a:rPr>
                          <m:t>𝑂</m:t>
                        </m:r>
                      </m:e>
                      <m:sub>
                        <m:r>
                          <a:rPr lang="en-US" sz="24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b="0" i="1" dirty="0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400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sz="24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/>
                          </a:rPr>
                          <m:t>𝑂</m:t>
                        </m:r>
                      </m:e>
                      <m:sub>
                        <m:r>
                          <a:rPr lang="en-US" sz="24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endParaRPr lang="en-US" sz="2400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𝑂</m:t>
                    </m:r>
                  </m:oMath>
                </a14:m>
                <a:r>
                  <a:rPr lang="en-US" sz="2400" dirty="0" smtClean="0"/>
                  <a:t>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sz="24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b="0" i="1" dirty="0" smtClean="0">
                        <a:latin typeface="Cambria Math"/>
                      </a:rPr>
                      <m:t>𝑂</m:t>
                    </m:r>
                    <m:r>
                      <a:rPr lang="en-US" sz="2400" b="0" i="1" dirty="0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400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sz="24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/>
                          </a:rPr>
                          <m:t>𝑂</m:t>
                        </m:r>
                      </m:e>
                      <m:sub>
                        <m:r>
                          <a:rPr lang="en-US" sz="24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endParaRPr lang="en-US" sz="2400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ru-RU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𝑂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 smtClean="0"/>
                  <a:t> </a:t>
                </a:r>
                <a:endParaRPr lang="ru-RU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685" y="3871313"/>
                <a:ext cx="4608512" cy="2308324"/>
              </a:xfrm>
              <a:prstGeom prst="rect">
                <a:avLst/>
              </a:prstGeom>
              <a:blipFill rotWithShape="1">
                <a:blip r:embed="rId3"/>
                <a:stretch>
                  <a:fillRect l="-2116" t="-21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004197" y="4149080"/>
                <a:ext cx="3672408" cy="1494127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latin typeface="Times New Roman" pitchFamily="18" charset="0"/>
                    <a:cs typeface="Times New Roman" pitchFamily="18" charset="0"/>
                  </a:rPr>
                  <a:t>*</a:t>
                </a:r>
                <a:r>
                  <a:rPr lang="uk-UA" sz="2000" dirty="0" smtClean="0">
                    <a:latin typeface="Times New Roman" pitchFamily="18" charset="0"/>
                    <a:cs typeface="Times New Roman" pitchFamily="18" charset="0"/>
                  </a:rPr>
                  <a:t>для 2-х елементних систем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sz="20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𝑛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000" b="0" i="1" smtClean="0">
                            <a:latin typeface="Cambria Math"/>
                          </a:rPr>
                          <m:t>+</m:t>
                        </m:r>
                        <m:r>
                          <a:rPr lang="en-US" sz="2000" b="0" i="1" smtClean="0">
                            <a:latin typeface="Cambria Math"/>
                          </a:rPr>
                          <m:t>𝑛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ru-RU" sz="2000" dirty="0" smtClean="0"/>
                  <a:t>, </a:t>
                </a:r>
                <a:r>
                  <a:rPr lang="ru-RU" sz="2000" dirty="0" smtClean="0">
                    <a:latin typeface="Times New Roman" pitchFamily="18" charset="0"/>
                    <a:cs typeface="Times New Roman" pitchFamily="18" charset="0"/>
                  </a:rPr>
                  <a:t>де</a:t>
                </a:r>
                <a:r>
                  <a:rPr lang="ru-RU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uk-UA" sz="2000" dirty="0" smtClean="0"/>
                  <a:t> </a:t>
                </a:r>
                <a:r>
                  <a:rPr lang="en-US" sz="2000" dirty="0" smtClean="0"/>
                  <a:t>-</a:t>
                </a:r>
                <a:r>
                  <a:rPr lang="uk-UA" sz="2000" dirty="0" smtClean="0"/>
                  <a:t> </a:t>
                </a:r>
                <a:r>
                  <a:rPr lang="uk-UA" sz="2000" dirty="0" smtClean="0">
                    <a:latin typeface="Times New Roman" pitchFamily="18" charset="0"/>
                    <a:cs typeface="Times New Roman" pitchFamily="18" charset="0"/>
                  </a:rPr>
                  <a:t>к-сть сполук у системі, а </a:t>
                </a:r>
                <a:r>
                  <a:rPr lang="en-US" sz="2000" dirty="0" smtClean="0">
                    <a:latin typeface="Times New Roman" pitchFamily="18" charset="0"/>
                    <a:cs typeface="Times New Roman" pitchFamily="18" charset="0"/>
                  </a:rPr>
                  <a:t>-</a:t>
                </a:r>
                <a:r>
                  <a:rPr lang="ru-RU" sz="20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000" dirty="0" smtClean="0"/>
                  <a:t> </a:t>
                </a:r>
                <a:r>
                  <a:rPr lang="en-US" sz="2000" dirty="0" smtClean="0">
                    <a:latin typeface="Times New Roman" pitchFamily="18" charset="0"/>
                    <a:cs typeface="Times New Roman" pitchFamily="18" charset="0"/>
                  </a:rPr>
                  <a:t>- </a:t>
                </a:r>
                <a:r>
                  <a:rPr lang="uk-UA" sz="2000" dirty="0" smtClean="0">
                    <a:latin typeface="Times New Roman" pitchFamily="18" charset="0"/>
                    <a:cs typeface="Times New Roman" pitchFamily="18" charset="0"/>
                  </a:rPr>
                  <a:t>к-сть комбінацій.</a:t>
                </a:r>
                <a:endParaRPr lang="ru-RU" sz="2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197" y="4149080"/>
                <a:ext cx="3672408" cy="1494127"/>
              </a:xfrm>
              <a:prstGeom prst="rect">
                <a:avLst/>
              </a:prstGeom>
              <a:blipFill>
                <a:blip r:embed="rId4"/>
                <a:stretch>
                  <a:fillRect l="-1485" t="-1606" r="-1155" b="-562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987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Приклади можливих комбінацій та реакцій у деяких 2-х елементних систем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uk-UA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Система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𝐶𝑂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𝐶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uk-UA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К-сть комбінацій: 10</a:t>
                </a:r>
              </a:p>
              <a:p>
                <a:pPr marL="0" indent="0">
                  <a:buNone/>
                </a:pPr>
                <a:r>
                  <a:rPr lang="uk-UA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К-сть реакцій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*</a:t>
                </a:r>
                <a:r>
                  <a:rPr lang="uk-UA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45</a:t>
                </a:r>
              </a:p>
              <a:p>
                <a:pPr marL="0" indent="0">
                  <a:buNone/>
                </a:pPr>
                <a:r>
                  <a:rPr lang="uk-UA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Комбінації: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sz="240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 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𝐶𝑂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 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𝐶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𝐶𝑂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𝐶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𝐶𝑂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𝐶𝑂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𝐶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𝐶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ru-RU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Реальні реакції: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3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=2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400" b="0" dirty="0" smtClean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𝐶𝑂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b="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𝐶𝑂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b="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𝐶𝑂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11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0F81B3-1B3A-4330-BE59-10B321E55A53}" type="slidenum">
              <a:rPr lang="ru-RU" sz="20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14</a:t>
            </a:fld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57200" y="5710659"/>
                <a:ext cx="2232248" cy="1000402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*</a:t>
                </a:r>
                <a:r>
                  <a:rPr lang="uk-UA" sz="2400" dirty="0" smtClean="0"/>
                  <a:t>К-сть реакцій: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−1)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5710659"/>
                <a:ext cx="2232248" cy="1000402"/>
              </a:xfrm>
              <a:prstGeom prst="rect">
                <a:avLst/>
              </a:prstGeom>
              <a:blipFill>
                <a:blip r:embed="rId3"/>
                <a:stretch>
                  <a:fillRect l="-3514" t="-3571" r="-21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5346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Алгоритм визначення усіх реакцій у певній хімічній системі(2-х елементній)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525963"/>
          </a:xfrm>
        </p:spPr>
        <p:txBody>
          <a:bodyPr/>
          <a:lstStyle/>
          <a:p>
            <a:pPr lvl="0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Визначимо кількість сполук, стійких при заданих умовах.</a:t>
            </a:r>
          </a:p>
          <a:p>
            <a:pPr lvl="0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Створимо таблицю, де кількість стовпців і рядків дорівнює числу всіх сполук, що були визначені в пункті 1 цього алгоритму,  у цій системі.</a:t>
            </a:r>
          </a:p>
          <a:p>
            <a:pPr lvl="0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Визначимо всі можливі комбінації хімічних сполук, які будуть знаходитися по 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обидва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боки знаку дорівнює.</a:t>
            </a:r>
          </a:p>
          <a:p>
            <a:pPr lvl="0"/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Ліворуч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праворуч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знаходитися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однакові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комбінації сполук.</a:t>
            </a:r>
          </a:p>
          <a:p>
            <a:pPr lvl="0"/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Ліворуч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праворуч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бути комбінації А+В та С+А,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В і С є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двохелементними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сполуками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або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одноелементними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сполуками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що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своєму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складі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різні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хімічні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елементи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першою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умовою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можливості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взаємодії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визначаємо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всі реакції у цій системі, які будуть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проходити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подальшу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перевірку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0F81B3-1B3A-4330-BE59-10B321E55A53}" type="slidenum">
              <a:rPr lang="ru-RU" sz="2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15</a:t>
            </a:fld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52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561975"/>
          </a:xfrm>
        </p:spPr>
        <p:txBody>
          <a:bodyPr/>
          <a:lstStyle/>
          <a:p>
            <a:r>
              <a:rPr lang="uk-UA" sz="2800" b="1" dirty="0">
                <a:latin typeface="Times New Roman" pitchFamily="18" charset="0"/>
                <a:cs typeface="Times New Roman" pitchFamily="18" charset="0"/>
              </a:rPr>
              <a:t>Визначення можливих хімічних взаємодій на основі базису хімічної взаємодії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uk-UA" sz="2400" dirty="0" smtClean="0">
                    <a:latin typeface="Times New Roman" pitchFamily="18" charset="0"/>
                    <a:cs typeface="Times New Roman" pitchFamily="18" charset="0"/>
                  </a:rPr>
                  <a:t>Були розглянуті такі реакції:</a:t>
                </a:r>
              </a:p>
              <a:p>
                <a:pPr lvl="0"/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uk-UA" sz="2400" i="1">
                            <a:latin typeface="Cambria Math"/>
                          </a:rPr>
                          <m:t>𝑂</m:t>
                        </m:r>
                      </m:e>
                      <m:sub>
                        <m:r>
                          <a:rPr lang="uk-UA" sz="24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uk-UA" sz="24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uk-UA" sz="2400" i="1">
                            <a:latin typeface="Cambria Math"/>
                          </a:rPr>
                          <m:t>𝑂</m:t>
                        </m:r>
                      </m:e>
                      <m:sub>
                        <m:r>
                          <a:rPr lang="uk-UA" sz="2400" i="1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uk-UA" sz="2400" i="1">
                        <a:latin typeface="Cambria Math"/>
                      </a:rPr>
                      <m:t>=</m:t>
                    </m:r>
                    <m:r>
                      <a:rPr lang="uk-UA" sz="2400" i="1">
                        <a:latin typeface="Cambria Math"/>
                      </a:rPr>
                      <m:t>𝐶𝑂</m:t>
                    </m:r>
                  </m:oMath>
                </a14:m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 – </a:t>
                </a:r>
                <a:r>
                  <a:rPr lang="uk-UA" sz="2400" dirty="0" smtClean="0">
                    <a:latin typeface="Times New Roman" pitchFamily="18" charset="0"/>
                    <a:cs typeface="Times New Roman" pitchFamily="18" charset="0"/>
                  </a:rPr>
                  <a:t>неможлива (за 1 умовою)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pPr lvl="0"/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uk-UA" sz="2400" i="1">
                            <a:latin typeface="Cambria Math"/>
                          </a:rPr>
                          <m:t>𝑂</m:t>
                        </m:r>
                      </m:e>
                      <m:sub>
                        <m:r>
                          <a:rPr lang="uk-UA" sz="24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uk-UA" sz="2400" i="1">
                        <a:latin typeface="Cambria Math"/>
                      </a:rPr>
                      <m:t>+</m:t>
                    </m:r>
                    <m:r>
                      <a:rPr lang="uk-UA" sz="2400" i="1">
                        <a:latin typeface="Cambria Math"/>
                      </a:rPr>
                      <m:t>𝐶𝑂</m:t>
                    </m:r>
                    <m:r>
                      <a:rPr lang="uk-UA" sz="2400" i="1">
                        <a:latin typeface="Cambria Math"/>
                      </a:rPr>
                      <m:t>=</m:t>
                    </m:r>
                    <m:r>
                      <a:rPr lang="uk-UA" sz="2400" i="1">
                        <a:latin typeface="Cambria Math"/>
                      </a:rPr>
                      <m:t>𝐶</m:t>
                    </m:r>
                    <m:sSub>
                      <m:sSubPr>
                        <m:ctrlPr>
                          <a:rPr lang="ru-RU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uk-UA" sz="2400" i="1">
                            <a:latin typeface="Cambria Math"/>
                          </a:rPr>
                          <m:t>𝑂</m:t>
                        </m:r>
                      </m:e>
                      <m:sub>
                        <m:r>
                          <a:rPr lang="uk-UA" sz="24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–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uk-UA" sz="2400" dirty="0" smtClean="0">
                    <a:latin typeface="Times New Roman" pitchFamily="18" charset="0"/>
                    <a:cs typeface="Times New Roman" pitchFamily="18" charset="0"/>
                  </a:rPr>
                  <a:t>можлива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pPr lvl="0"/>
                <a14:m>
                  <m:oMath xmlns:m="http://schemas.openxmlformats.org/officeDocument/2006/math">
                    <m:r>
                      <a:rPr lang="uk-UA" sz="2400" i="1">
                        <a:latin typeface="Cambria Math"/>
                      </a:rPr>
                      <m:t>𝐶</m:t>
                    </m:r>
                    <m:r>
                      <a:rPr lang="uk-UA" sz="2400" i="1">
                        <a:latin typeface="Cambria Math"/>
                      </a:rPr>
                      <m:t>+</m:t>
                    </m:r>
                    <m:r>
                      <a:rPr lang="uk-UA" sz="2400" i="1">
                        <a:latin typeface="Cambria Math"/>
                      </a:rPr>
                      <m:t>𝐶𝑂</m:t>
                    </m:r>
                    <m:r>
                      <a:rPr lang="uk-UA" sz="2400" i="1">
                        <a:latin typeface="Cambria Math"/>
                      </a:rPr>
                      <m:t>=</m:t>
                    </m:r>
                    <m:r>
                      <a:rPr lang="uk-UA" sz="2400" i="1">
                        <a:latin typeface="Cambria Math"/>
                      </a:rPr>
                      <m:t>𝐶</m:t>
                    </m:r>
                    <m:sSub>
                      <m:sSubPr>
                        <m:ctrlPr>
                          <a:rPr lang="ru-RU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uk-UA" sz="2400" i="1">
                            <a:latin typeface="Cambria Math"/>
                          </a:rPr>
                          <m:t>𝑂</m:t>
                        </m:r>
                      </m:e>
                      <m:sub>
                        <m:r>
                          <a:rPr lang="uk-UA" sz="24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–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uk-UA" sz="2400" dirty="0" smtClean="0">
                    <a:latin typeface="Times New Roman" pitchFamily="18" charset="0"/>
                    <a:cs typeface="Times New Roman" pitchFamily="18" charset="0"/>
                  </a:rPr>
                  <a:t>неможлива (за 2 умовою)</a:t>
                </a:r>
              </a:p>
              <a:p>
                <a:pPr marL="0" indent="0">
                  <a:buNone/>
                </a:pPr>
                <a:endParaRPr lang="uk-UA" dirty="0" smtClean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111" t="-107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0F81B3-1B3A-4330-BE59-10B321E55A53}" type="slidenum">
              <a:rPr lang="ru-RU" sz="2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16</a:t>
            </a:fld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88" name="Группа 87"/>
          <p:cNvGrpSpPr/>
          <p:nvPr/>
        </p:nvGrpSpPr>
        <p:grpSpPr>
          <a:xfrm>
            <a:off x="5284464" y="3436877"/>
            <a:ext cx="2290831" cy="2288312"/>
            <a:chOff x="0" y="0"/>
            <a:chExt cx="1732280" cy="1730375"/>
          </a:xfrm>
        </p:grpSpPr>
        <p:grpSp>
          <p:nvGrpSpPr>
            <p:cNvPr id="89" name="Group 167"/>
            <p:cNvGrpSpPr/>
            <p:nvPr/>
          </p:nvGrpSpPr>
          <p:grpSpPr bwMode="auto">
            <a:xfrm>
              <a:off x="0" y="0"/>
              <a:ext cx="1730375" cy="1730375"/>
              <a:chOff x="0" y="0"/>
              <a:chExt cx="1831" cy="1831"/>
            </a:xfrm>
          </p:grpSpPr>
          <p:grpSp>
            <p:nvGrpSpPr>
              <p:cNvPr id="108" name="Group 168"/>
              <p:cNvGrpSpPr>
                <a:grpSpLocks noChangeAspect="1"/>
              </p:cNvGrpSpPr>
              <p:nvPr/>
            </p:nvGrpSpPr>
            <p:grpSpPr bwMode="auto">
              <a:xfrm>
                <a:off x="0" y="0"/>
                <a:ext cx="1831" cy="1830"/>
                <a:chOff x="0" y="0"/>
                <a:chExt cx="1831" cy="1830"/>
              </a:xfrm>
            </p:grpSpPr>
            <p:cxnSp>
              <p:nvCxnSpPr>
                <p:cNvPr id="112" name="Line 169"/>
                <p:cNvCxnSpPr/>
                <p:nvPr/>
              </p:nvCxnSpPr>
              <p:spPr bwMode="auto">
                <a:xfrm>
                  <a:off x="0" y="1602"/>
                  <a:ext cx="1830" cy="1"/>
                </a:xfrm>
                <a:prstGeom prst="line">
                  <a:avLst/>
                </a:prstGeom>
                <a:noFill/>
                <a:ln w="0">
                  <a:solidFill>
                    <a:srgbClr val="585858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13" name="Line 170"/>
                <p:cNvCxnSpPr/>
                <p:nvPr/>
              </p:nvCxnSpPr>
              <p:spPr bwMode="auto">
                <a:xfrm>
                  <a:off x="0" y="1374"/>
                  <a:ext cx="1830" cy="1"/>
                </a:xfrm>
                <a:prstGeom prst="line">
                  <a:avLst/>
                </a:prstGeom>
                <a:noFill/>
                <a:ln w="0">
                  <a:solidFill>
                    <a:srgbClr val="585858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14" name="Line 171"/>
                <p:cNvCxnSpPr/>
                <p:nvPr/>
              </p:nvCxnSpPr>
              <p:spPr bwMode="auto">
                <a:xfrm>
                  <a:off x="0" y="1146"/>
                  <a:ext cx="1830" cy="1"/>
                </a:xfrm>
                <a:prstGeom prst="line">
                  <a:avLst/>
                </a:prstGeom>
                <a:noFill/>
                <a:ln w="0">
                  <a:solidFill>
                    <a:srgbClr val="585858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15" name="Line 172"/>
                <p:cNvCxnSpPr/>
                <p:nvPr/>
              </p:nvCxnSpPr>
              <p:spPr bwMode="auto">
                <a:xfrm>
                  <a:off x="0" y="918"/>
                  <a:ext cx="1830" cy="1"/>
                </a:xfrm>
                <a:prstGeom prst="line">
                  <a:avLst/>
                </a:prstGeom>
                <a:noFill/>
                <a:ln w="0">
                  <a:solidFill>
                    <a:srgbClr val="585858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16" name="Line 173"/>
                <p:cNvCxnSpPr/>
                <p:nvPr/>
              </p:nvCxnSpPr>
              <p:spPr bwMode="auto">
                <a:xfrm>
                  <a:off x="0" y="684"/>
                  <a:ext cx="1830" cy="1"/>
                </a:xfrm>
                <a:prstGeom prst="line">
                  <a:avLst/>
                </a:prstGeom>
                <a:noFill/>
                <a:ln w="0">
                  <a:solidFill>
                    <a:srgbClr val="585858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17" name="Line 174"/>
                <p:cNvCxnSpPr/>
                <p:nvPr/>
              </p:nvCxnSpPr>
              <p:spPr bwMode="auto">
                <a:xfrm>
                  <a:off x="0" y="456"/>
                  <a:ext cx="1830" cy="1"/>
                </a:xfrm>
                <a:prstGeom prst="line">
                  <a:avLst/>
                </a:prstGeom>
                <a:noFill/>
                <a:ln w="0">
                  <a:solidFill>
                    <a:srgbClr val="585858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18" name="Line 175"/>
                <p:cNvCxnSpPr/>
                <p:nvPr/>
              </p:nvCxnSpPr>
              <p:spPr bwMode="auto">
                <a:xfrm>
                  <a:off x="0" y="228"/>
                  <a:ext cx="1830" cy="1"/>
                </a:xfrm>
                <a:prstGeom prst="line">
                  <a:avLst/>
                </a:prstGeom>
                <a:noFill/>
                <a:ln w="0">
                  <a:solidFill>
                    <a:srgbClr val="585858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19" name="Line 176"/>
                <p:cNvCxnSpPr/>
                <p:nvPr/>
              </p:nvCxnSpPr>
              <p:spPr bwMode="auto">
                <a:xfrm>
                  <a:off x="0" y="0"/>
                  <a:ext cx="1830" cy="1"/>
                </a:xfrm>
                <a:prstGeom prst="line">
                  <a:avLst/>
                </a:prstGeom>
                <a:noFill/>
                <a:ln w="0">
                  <a:solidFill>
                    <a:srgbClr val="585858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20" name="Line 177"/>
                <p:cNvCxnSpPr/>
                <p:nvPr/>
              </p:nvCxnSpPr>
              <p:spPr bwMode="auto">
                <a:xfrm>
                  <a:off x="228" y="0"/>
                  <a:ext cx="1" cy="1830"/>
                </a:xfrm>
                <a:prstGeom prst="line">
                  <a:avLst/>
                </a:prstGeom>
                <a:noFill/>
                <a:ln w="0">
                  <a:solidFill>
                    <a:srgbClr val="585858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21" name="Line 178"/>
                <p:cNvCxnSpPr/>
                <p:nvPr/>
              </p:nvCxnSpPr>
              <p:spPr bwMode="auto">
                <a:xfrm>
                  <a:off x="456" y="0"/>
                  <a:ext cx="1" cy="1830"/>
                </a:xfrm>
                <a:prstGeom prst="line">
                  <a:avLst/>
                </a:prstGeom>
                <a:noFill/>
                <a:ln w="0">
                  <a:solidFill>
                    <a:srgbClr val="585858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22" name="Line 179"/>
                <p:cNvCxnSpPr/>
                <p:nvPr/>
              </p:nvCxnSpPr>
              <p:spPr bwMode="auto">
                <a:xfrm>
                  <a:off x="684" y="0"/>
                  <a:ext cx="1" cy="1830"/>
                </a:xfrm>
                <a:prstGeom prst="line">
                  <a:avLst/>
                </a:prstGeom>
                <a:noFill/>
                <a:ln w="0">
                  <a:solidFill>
                    <a:srgbClr val="585858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23" name="Line 180"/>
                <p:cNvCxnSpPr/>
                <p:nvPr/>
              </p:nvCxnSpPr>
              <p:spPr bwMode="auto">
                <a:xfrm>
                  <a:off x="918" y="0"/>
                  <a:ext cx="1" cy="1830"/>
                </a:xfrm>
                <a:prstGeom prst="line">
                  <a:avLst/>
                </a:prstGeom>
                <a:noFill/>
                <a:ln w="0">
                  <a:solidFill>
                    <a:srgbClr val="585858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24" name="Line 181"/>
                <p:cNvCxnSpPr/>
                <p:nvPr/>
              </p:nvCxnSpPr>
              <p:spPr bwMode="auto">
                <a:xfrm>
                  <a:off x="1146" y="0"/>
                  <a:ext cx="1" cy="1830"/>
                </a:xfrm>
                <a:prstGeom prst="line">
                  <a:avLst/>
                </a:prstGeom>
                <a:noFill/>
                <a:ln w="0">
                  <a:solidFill>
                    <a:srgbClr val="585858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25" name="Line 182"/>
                <p:cNvCxnSpPr/>
                <p:nvPr/>
              </p:nvCxnSpPr>
              <p:spPr bwMode="auto">
                <a:xfrm>
                  <a:off x="1374" y="0"/>
                  <a:ext cx="1" cy="1830"/>
                </a:xfrm>
                <a:prstGeom prst="line">
                  <a:avLst/>
                </a:prstGeom>
                <a:noFill/>
                <a:ln w="0">
                  <a:solidFill>
                    <a:srgbClr val="585858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26" name="Line 183"/>
                <p:cNvCxnSpPr/>
                <p:nvPr/>
              </p:nvCxnSpPr>
              <p:spPr bwMode="auto">
                <a:xfrm>
                  <a:off x="1602" y="0"/>
                  <a:ext cx="1" cy="1830"/>
                </a:xfrm>
                <a:prstGeom prst="line">
                  <a:avLst/>
                </a:prstGeom>
                <a:noFill/>
                <a:ln w="0">
                  <a:solidFill>
                    <a:srgbClr val="585858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27" name="Line 184"/>
                <p:cNvCxnSpPr/>
                <p:nvPr/>
              </p:nvCxnSpPr>
              <p:spPr bwMode="auto">
                <a:xfrm>
                  <a:off x="1830" y="0"/>
                  <a:ext cx="1" cy="1830"/>
                </a:xfrm>
                <a:prstGeom prst="line">
                  <a:avLst/>
                </a:prstGeom>
                <a:noFill/>
                <a:ln w="0">
                  <a:solidFill>
                    <a:srgbClr val="585858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109" name="Group 185"/>
              <p:cNvGrpSpPr>
                <a:grpSpLocks noChangeAspect="1"/>
              </p:cNvGrpSpPr>
              <p:nvPr/>
            </p:nvGrpSpPr>
            <p:grpSpPr bwMode="auto">
              <a:xfrm>
                <a:off x="0" y="0"/>
                <a:ext cx="1830" cy="1831"/>
                <a:chOff x="0" y="0"/>
                <a:chExt cx="1830" cy="1831"/>
              </a:xfrm>
            </p:grpSpPr>
            <p:cxnSp>
              <p:nvCxnSpPr>
                <p:cNvPr id="110" name="Line 186"/>
                <p:cNvCxnSpPr/>
                <p:nvPr/>
              </p:nvCxnSpPr>
              <p:spPr bwMode="auto">
                <a:xfrm>
                  <a:off x="0" y="0"/>
                  <a:ext cx="1" cy="183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11" name="Line 187"/>
                <p:cNvCxnSpPr/>
                <p:nvPr/>
              </p:nvCxnSpPr>
              <p:spPr bwMode="auto">
                <a:xfrm>
                  <a:off x="0" y="1830"/>
                  <a:ext cx="1830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90" name="Группа 89"/>
            <p:cNvGrpSpPr/>
            <p:nvPr/>
          </p:nvGrpSpPr>
          <p:grpSpPr>
            <a:xfrm>
              <a:off x="0" y="0"/>
              <a:ext cx="1732280" cy="1724660"/>
              <a:chOff x="0" y="0"/>
              <a:chExt cx="1981200" cy="1972310"/>
            </a:xfrm>
          </p:grpSpPr>
          <p:cxnSp>
            <p:nvCxnSpPr>
              <p:cNvPr id="92" name="Прямая соединительная линия 91"/>
              <p:cNvCxnSpPr/>
              <p:nvPr/>
            </p:nvCxnSpPr>
            <p:spPr>
              <a:xfrm flipV="1">
                <a:off x="9525" y="0"/>
                <a:ext cx="1971675" cy="197231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Прямая соединительная линия 92"/>
              <p:cNvCxnSpPr/>
              <p:nvPr/>
            </p:nvCxnSpPr>
            <p:spPr>
              <a:xfrm flipV="1">
                <a:off x="9525" y="0"/>
                <a:ext cx="1723028" cy="172358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Прямая соединительная линия 93"/>
              <p:cNvCxnSpPr/>
              <p:nvPr/>
            </p:nvCxnSpPr>
            <p:spPr>
              <a:xfrm flipV="1">
                <a:off x="0" y="0"/>
                <a:ext cx="1483641" cy="14841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Прямая соединительная линия 94"/>
              <p:cNvCxnSpPr/>
              <p:nvPr/>
            </p:nvCxnSpPr>
            <p:spPr>
              <a:xfrm flipV="1">
                <a:off x="0" y="0"/>
                <a:ext cx="1234739" cy="123526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Прямая соединительная линия 95"/>
              <p:cNvCxnSpPr/>
              <p:nvPr/>
            </p:nvCxnSpPr>
            <p:spPr>
              <a:xfrm flipV="1">
                <a:off x="9525" y="0"/>
                <a:ext cx="985841" cy="98634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Прямая соединительная линия 96"/>
              <p:cNvCxnSpPr/>
              <p:nvPr/>
            </p:nvCxnSpPr>
            <p:spPr>
              <a:xfrm flipV="1">
                <a:off x="0" y="0"/>
                <a:ext cx="736953" cy="73742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Прямая соединительная линия 97"/>
              <p:cNvCxnSpPr/>
              <p:nvPr/>
            </p:nvCxnSpPr>
            <p:spPr>
              <a:xfrm flipV="1">
                <a:off x="9525" y="0"/>
                <a:ext cx="488087" cy="48850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Прямая соединительная линия 98"/>
              <p:cNvCxnSpPr/>
              <p:nvPr/>
            </p:nvCxnSpPr>
            <p:spPr>
              <a:xfrm flipV="1">
                <a:off x="9525" y="0"/>
                <a:ext cx="240352" cy="24066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Прямая соединительная линия 99"/>
              <p:cNvCxnSpPr/>
              <p:nvPr/>
            </p:nvCxnSpPr>
            <p:spPr>
              <a:xfrm flipV="1">
                <a:off x="9525" y="1724025"/>
                <a:ext cx="246380" cy="127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Прямая соединительная линия 100"/>
              <p:cNvCxnSpPr/>
              <p:nvPr/>
            </p:nvCxnSpPr>
            <p:spPr>
              <a:xfrm>
                <a:off x="9525" y="1485900"/>
                <a:ext cx="50163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Прямая соединительная линия 101"/>
              <p:cNvCxnSpPr/>
              <p:nvPr/>
            </p:nvCxnSpPr>
            <p:spPr>
              <a:xfrm>
                <a:off x="9525" y="1238250"/>
                <a:ext cx="73762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Прямая соединительная линия 102"/>
              <p:cNvCxnSpPr/>
              <p:nvPr/>
            </p:nvCxnSpPr>
            <p:spPr>
              <a:xfrm>
                <a:off x="9525" y="990600"/>
                <a:ext cx="98960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Прямая соединительная линия 103"/>
              <p:cNvCxnSpPr/>
              <p:nvPr/>
            </p:nvCxnSpPr>
            <p:spPr>
              <a:xfrm>
                <a:off x="9525" y="733425"/>
                <a:ext cx="123512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Прямая соединительная линия 104"/>
              <p:cNvCxnSpPr/>
              <p:nvPr/>
            </p:nvCxnSpPr>
            <p:spPr>
              <a:xfrm>
                <a:off x="9525" y="495300"/>
                <a:ext cx="147383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Прямая соединительная линия 105"/>
              <p:cNvCxnSpPr/>
              <p:nvPr/>
            </p:nvCxnSpPr>
            <p:spPr>
              <a:xfrm>
                <a:off x="19050" y="247650"/>
                <a:ext cx="1716633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Прямая соединительная линия 106"/>
              <p:cNvCxnSpPr/>
              <p:nvPr/>
            </p:nvCxnSpPr>
            <p:spPr>
              <a:xfrm>
                <a:off x="19050" y="0"/>
                <a:ext cx="196215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1" name="Прямая соединительная линия 90"/>
            <p:cNvCxnSpPr/>
            <p:nvPr/>
          </p:nvCxnSpPr>
          <p:spPr>
            <a:xfrm flipV="1">
              <a:off x="0" y="866775"/>
              <a:ext cx="1714840" cy="86216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Группа 5"/>
          <p:cNvGrpSpPr/>
          <p:nvPr/>
        </p:nvGrpSpPr>
        <p:grpSpPr>
          <a:xfrm>
            <a:off x="1259632" y="3475641"/>
            <a:ext cx="2520280" cy="2572873"/>
            <a:chOff x="1259632" y="3475641"/>
            <a:chExt cx="2520280" cy="2572873"/>
          </a:xfrm>
        </p:grpSpPr>
        <p:grpSp>
          <p:nvGrpSpPr>
            <p:cNvPr id="48" name="Группа 47"/>
            <p:cNvGrpSpPr/>
            <p:nvPr/>
          </p:nvGrpSpPr>
          <p:grpSpPr>
            <a:xfrm>
              <a:off x="1259632" y="3475641"/>
              <a:ext cx="2520280" cy="2572873"/>
              <a:chOff x="0" y="0"/>
              <a:chExt cx="1917396" cy="1957070"/>
            </a:xfrm>
          </p:grpSpPr>
          <p:sp>
            <p:nvSpPr>
              <p:cNvPr id="49" name="Text Box 198"/>
              <p:cNvSpPr txBox="1">
                <a:spLocks noChangeArrowheads="1"/>
              </p:cNvSpPr>
              <p:nvPr/>
            </p:nvSpPr>
            <p:spPr bwMode="auto">
              <a:xfrm>
                <a:off x="971550" y="1743075"/>
                <a:ext cx="214630" cy="2139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0" tIns="0" rIns="0" bIns="0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1200">
                    <a:effectLst/>
                    <a:latin typeface="Times New Roman"/>
                    <a:ea typeface="Times New Roman"/>
                    <a:cs typeface="Calibri"/>
                  </a:rPr>
                  <a:t>4</a:t>
                </a:r>
                <a:endParaRPr lang="ru-RU" sz="1100">
                  <a:effectLst/>
                  <a:latin typeface="Calibri"/>
                  <a:ea typeface="Times New Roman"/>
                  <a:cs typeface="Calibri"/>
                </a:endParaRPr>
              </a:p>
            </p:txBody>
          </p:sp>
          <p:grpSp>
            <p:nvGrpSpPr>
              <p:cNvPr id="50" name="Группа 49"/>
              <p:cNvGrpSpPr/>
              <p:nvPr/>
            </p:nvGrpSpPr>
            <p:grpSpPr>
              <a:xfrm>
                <a:off x="0" y="0"/>
                <a:ext cx="1917396" cy="1736780"/>
                <a:chOff x="0" y="0"/>
                <a:chExt cx="1917396" cy="1736780"/>
              </a:xfrm>
            </p:grpSpPr>
            <p:grpSp>
              <p:nvGrpSpPr>
                <p:cNvPr id="51" name="Группа 50"/>
                <p:cNvGrpSpPr/>
                <p:nvPr/>
              </p:nvGrpSpPr>
              <p:grpSpPr>
                <a:xfrm>
                  <a:off x="152400" y="0"/>
                  <a:ext cx="1764996" cy="1736780"/>
                  <a:chOff x="0" y="0"/>
                  <a:chExt cx="1764996" cy="1736780"/>
                </a:xfrm>
              </p:grpSpPr>
              <p:cxnSp>
                <p:nvCxnSpPr>
                  <p:cNvPr id="53" name="Прямая соединительная линия 52"/>
                  <p:cNvCxnSpPr/>
                  <p:nvPr/>
                </p:nvCxnSpPr>
                <p:spPr>
                  <a:xfrm flipV="1">
                    <a:off x="0" y="866692"/>
                    <a:ext cx="1752600" cy="859155"/>
                  </a:xfrm>
                  <a:prstGeom prst="line">
                    <a:avLst/>
                  </a:prstGeom>
                  <a:ln>
                    <a:solidFill>
                      <a:srgbClr val="00B0F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54" name="Группа 53"/>
                  <p:cNvGrpSpPr/>
                  <p:nvPr/>
                </p:nvGrpSpPr>
                <p:grpSpPr>
                  <a:xfrm>
                    <a:off x="0" y="0"/>
                    <a:ext cx="1764996" cy="1736780"/>
                    <a:chOff x="0" y="0"/>
                    <a:chExt cx="1764996" cy="1736780"/>
                  </a:xfrm>
                </p:grpSpPr>
                <p:grpSp>
                  <p:nvGrpSpPr>
                    <p:cNvPr id="55" name="Группа 54"/>
                    <p:cNvGrpSpPr/>
                    <p:nvPr/>
                  </p:nvGrpSpPr>
                  <p:grpSpPr>
                    <a:xfrm>
                      <a:off x="7951" y="31805"/>
                      <a:ext cx="1757045" cy="1704975"/>
                      <a:chOff x="0" y="0"/>
                      <a:chExt cx="1757675" cy="1705280"/>
                    </a:xfrm>
                  </p:grpSpPr>
                  <p:cxnSp>
                    <p:nvCxnSpPr>
                      <p:cNvPr id="77" name="Прямая соединительная линия 76"/>
                      <p:cNvCxnSpPr/>
                      <p:nvPr/>
                    </p:nvCxnSpPr>
                    <p:spPr>
                      <a:xfrm flipV="1">
                        <a:off x="0" y="0"/>
                        <a:ext cx="1704028" cy="1704028"/>
                      </a:xfrm>
                      <a:prstGeom prst="lin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8" name="Прямая соединительная линия 77"/>
                      <p:cNvCxnSpPr/>
                      <p:nvPr/>
                    </p:nvCxnSpPr>
                    <p:spPr>
                      <a:xfrm flipV="1">
                        <a:off x="438912" y="402336"/>
                        <a:ext cx="1299602" cy="1299603"/>
                      </a:xfrm>
                      <a:prstGeom prst="lin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9" name="Прямая соединительная линия 78"/>
                      <p:cNvCxnSpPr/>
                      <p:nvPr/>
                    </p:nvCxnSpPr>
                    <p:spPr>
                      <a:xfrm flipV="1">
                        <a:off x="870508" y="833933"/>
                        <a:ext cx="858520" cy="858520"/>
                      </a:xfrm>
                      <a:prstGeom prst="lin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0" name="Прямая соединительная линия 79"/>
                      <p:cNvCxnSpPr/>
                      <p:nvPr/>
                    </p:nvCxnSpPr>
                    <p:spPr>
                      <a:xfrm flipV="1">
                        <a:off x="1309420" y="1272845"/>
                        <a:ext cx="432435" cy="432435"/>
                      </a:xfrm>
                      <a:prstGeom prst="lin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1" name="Прямая соединительная линия 80"/>
                      <p:cNvCxnSpPr/>
                      <p:nvPr/>
                    </p:nvCxnSpPr>
                    <p:spPr>
                      <a:xfrm flipV="1">
                        <a:off x="204825" y="1484986"/>
                        <a:ext cx="1543050" cy="5715"/>
                      </a:xfrm>
                      <a:prstGeom prst="lin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2" name="Прямая соединительная линия 81"/>
                      <p:cNvCxnSpPr/>
                      <p:nvPr/>
                    </p:nvCxnSpPr>
                    <p:spPr>
                      <a:xfrm flipV="1">
                        <a:off x="438912" y="1265530"/>
                        <a:ext cx="1318763" cy="1"/>
                      </a:xfrm>
                      <a:prstGeom prst="lin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3" name="Прямая соединительная линия 82"/>
                      <p:cNvCxnSpPr/>
                      <p:nvPr/>
                    </p:nvCxnSpPr>
                    <p:spPr>
                      <a:xfrm>
                        <a:off x="651052" y="1053389"/>
                        <a:ext cx="1083550" cy="0"/>
                      </a:xfrm>
                      <a:prstGeom prst="lin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4" name="Прямая соединительная линия 83"/>
                      <p:cNvCxnSpPr/>
                      <p:nvPr/>
                    </p:nvCxnSpPr>
                    <p:spPr>
                      <a:xfrm>
                        <a:off x="863193" y="833933"/>
                        <a:ext cx="880375" cy="0"/>
                      </a:xfrm>
                      <a:prstGeom prst="lin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5" name="Прямая соединительная линия 84"/>
                      <p:cNvCxnSpPr/>
                      <p:nvPr/>
                    </p:nvCxnSpPr>
                    <p:spPr>
                      <a:xfrm>
                        <a:off x="1089964" y="614477"/>
                        <a:ext cx="655823" cy="0"/>
                      </a:xfrm>
                      <a:prstGeom prst="lin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6" name="Прямая соединительная линия 85"/>
                      <p:cNvCxnSpPr/>
                      <p:nvPr/>
                    </p:nvCxnSpPr>
                    <p:spPr>
                      <a:xfrm>
                        <a:off x="1316736" y="402336"/>
                        <a:ext cx="438869" cy="0"/>
                      </a:xfrm>
                      <a:prstGeom prst="lin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7" name="Прямая соединительная линия 86"/>
                      <p:cNvCxnSpPr/>
                      <p:nvPr/>
                    </p:nvCxnSpPr>
                    <p:spPr>
                      <a:xfrm>
                        <a:off x="1521561" y="182880"/>
                        <a:ext cx="231835" cy="0"/>
                      </a:xfrm>
                      <a:prstGeom prst="lin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56" name="Group 167"/>
                    <p:cNvGrpSpPr/>
                    <p:nvPr/>
                  </p:nvGrpSpPr>
                  <p:grpSpPr bwMode="auto">
                    <a:xfrm>
                      <a:off x="0" y="0"/>
                      <a:ext cx="1733981" cy="1733981"/>
                      <a:chOff x="0" y="0"/>
                      <a:chExt cx="1831" cy="1831"/>
                    </a:xfrm>
                  </p:grpSpPr>
                  <p:grpSp>
                    <p:nvGrpSpPr>
                      <p:cNvPr id="57" name="Group 168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0" y="0"/>
                        <a:ext cx="1831" cy="1830"/>
                        <a:chOff x="0" y="0"/>
                        <a:chExt cx="1831" cy="1830"/>
                      </a:xfrm>
                    </p:grpSpPr>
                    <p:cxnSp>
                      <p:nvCxnSpPr>
                        <p:cNvPr id="61" name="Line 169"/>
                        <p:cNvCxnSpPr/>
                        <p:nvPr/>
                      </p:nvCxnSpPr>
                      <p:spPr bwMode="auto">
                        <a:xfrm>
                          <a:off x="0" y="1602"/>
                          <a:ext cx="1830" cy="1"/>
                        </a:xfrm>
                        <a:prstGeom prst="line">
                          <a:avLst/>
                        </a:prstGeom>
                        <a:noFill/>
                        <a:ln w="0">
                          <a:solidFill>
                            <a:srgbClr val="585858"/>
                          </a:solidFill>
                          <a:prstDash val="dash"/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</p:cxnSp>
                    <p:cxnSp>
                      <p:nvCxnSpPr>
                        <p:cNvPr id="62" name="Line 170"/>
                        <p:cNvCxnSpPr/>
                        <p:nvPr/>
                      </p:nvCxnSpPr>
                      <p:spPr bwMode="auto">
                        <a:xfrm>
                          <a:off x="0" y="1374"/>
                          <a:ext cx="1830" cy="1"/>
                        </a:xfrm>
                        <a:prstGeom prst="line">
                          <a:avLst/>
                        </a:prstGeom>
                        <a:noFill/>
                        <a:ln w="0">
                          <a:solidFill>
                            <a:srgbClr val="585858"/>
                          </a:solidFill>
                          <a:prstDash val="dash"/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</p:cxnSp>
                    <p:cxnSp>
                      <p:nvCxnSpPr>
                        <p:cNvPr id="63" name="Line 171"/>
                        <p:cNvCxnSpPr/>
                        <p:nvPr/>
                      </p:nvCxnSpPr>
                      <p:spPr bwMode="auto">
                        <a:xfrm>
                          <a:off x="0" y="1146"/>
                          <a:ext cx="1830" cy="1"/>
                        </a:xfrm>
                        <a:prstGeom prst="line">
                          <a:avLst/>
                        </a:prstGeom>
                        <a:noFill/>
                        <a:ln w="0">
                          <a:solidFill>
                            <a:srgbClr val="585858"/>
                          </a:solidFill>
                          <a:prstDash val="dash"/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</p:cxnSp>
                    <p:cxnSp>
                      <p:nvCxnSpPr>
                        <p:cNvPr id="64" name="Line 172"/>
                        <p:cNvCxnSpPr/>
                        <p:nvPr/>
                      </p:nvCxnSpPr>
                      <p:spPr bwMode="auto">
                        <a:xfrm>
                          <a:off x="0" y="918"/>
                          <a:ext cx="1830" cy="1"/>
                        </a:xfrm>
                        <a:prstGeom prst="line">
                          <a:avLst/>
                        </a:prstGeom>
                        <a:noFill/>
                        <a:ln w="0">
                          <a:solidFill>
                            <a:srgbClr val="585858"/>
                          </a:solidFill>
                          <a:prstDash val="dash"/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</p:cxnSp>
                    <p:cxnSp>
                      <p:nvCxnSpPr>
                        <p:cNvPr id="65" name="Line 173"/>
                        <p:cNvCxnSpPr/>
                        <p:nvPr/>
                      </p:nvCxnSpPr>
                      <p:spPr bwMode="auto">
                        <a:xfrm>
                          <a:off x="0" y="684"/>
                          <a:ext cx="1830" cy="1"/>
                        </a:xfrm>
                        <a:prstGeom prst="line">
                          <a:avLst/>
                        </a:prstGeom>
                        <a:noFill/>
                        <a:ln w="0">
                          <a:solidFill>
                            <a:srgbClr val="585858"/>
                          </a:solidFill>
                          <a:prstDash val="dash"/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</p:cxnSp>
                    <p:cxnSp>
                      <p:nvCxnSpPr>
                        <p:cNvPr id="66" name="Line 174"/>
                        <p:cNvCxnSpPr/>
                        <p:nvPr/>
                      </p:nvCxnSpPr>
                      <p:spPr bwMode="auto">
                        <a:xfrm>
                          <a:off x="0" y="456"/>
                          <a:ext cx="1830" cy="1"/>
                        </a:xfrm>
                        <a:prstGeom prst="line">
                          <a:avLst/>
                        </a:prstGeom>
                        <a:noFill/>
                        <a:ln w="0">
                          <a:solidFill>
                            <a:srgbClr val="585858"/>
                          </a:solidFill>
                          <a:prstDash val="dash"/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</p:cxnSp>
                    <p:cxnSp>
                      <p:nvCxnSpPr>
                        <p:cNvPr id="67" name="Line 175"/>
                        <p:cNvCxnSpPr/>
                        <p:nvPr/>
                      </p:nvCxnSpPr>
                      <p:spPr bwMode="auto">
                        <a:xfrm>
                          <a:off x="0" y="228"/>
                          <a:ext cx="1830" cy="1"/>
                        </a:xfrm>
                        <a:prstGeom prst="line">
                          <a:avLst/>
                        </a:prstGeom>
                        <a:noFill/>
                        <a:ln w="0">
                          <a:solidFill>
                            <a:srgbClr val="585858"/>
                          </a:solidFill>
                          <a:prstDash val="dash"/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</p:cxnSp>
                    <p:cxnSp>
                      <p:nvCxnSpPr>
                        <p:cNvPr id="68" name="Line 176"/>
                        <p:cNvCxnSpPr/>
                        <p:nvPr/>
                      </p:nvCxnSpPr>
                      <p:spPr bwMode="auto">
                        <a:xfrm>
                          <a:off x="0" y="0"/>
                          <a:ext cx="1830" cy="1"/>
                        </a:xfrm>
                        <a:prstGeom prst="line">
                          <a:avLst/>
                        </a:prstGeom>
                        <a:noFill/>
                        <a:ln w="0">
                          <a:solidFill>
                            <a:srgbClr val="585858"/>
                          </a:solidFill>
                          <a:prstDash val="dash"/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</p:cxnSp>
                    <p:cxnSp>
                      <p:nvCxnSpPr>
                        <p:cNvPr id="69" name="Line 177"/>
                        <p:cNvCxnSpPr/>
                        <p:nvPr/>
                      </p:nvCxnSpPr>
                      <p:spPr bwMode="auto">
                        <a:xfrm>
                          <a:off x="228" y="0"/>
                          <a:ext cx="1" cy="1830"/>
                        </a:xfrm>
                        <a:prstGeom prst="line">
                          <a:avLst/>
                        </a:prstGeom>
                        <a:noFill/>
                        <a:ln w="0">
                          <a:solidFill>
                            <a:srgbClr val="585858"/>
                          </a:solidFill>
                          <a:prstDash val="dash"/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</p:cxnSp>
                    <p:cxnSp>
                      <p:nvCxnSpPr>
                        <p:cNvPr id="70" name="Line 178"/>
                        <p:cNvCxnSpPr/>
                        <p:nvPr/>
                      </p:nvCxnSpPr>
                      <p:spPr bwMode="auto">
                        <a:xfrm>
                          <a:off x="456" y="0"/>
                          <a:ext cx="1" cy="1830"/>
                        </a:xfrm>
                        <a:prstGeom prst="line">
                          <a:avLst/>
                        </a:prstGeom>
                        <a:noFill/>
                        <a:ln w="0">
                          <a:solidFill>
                            <a:srgbClr val="585858"/>
                          </a:solidFill>
                          <a:prstDash val="dash"/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</p:cxnSp>
                    <p:cxnSp>
                      <p:nvCxnSpPr>
                        <p:cNvPr id="71" name="Line 179"/>
                        <p:cNvCxnSpPr/>
                        <p:nvPr/>
                      </p:nvCxnSpPr>
                      <p:spPr bwMode="auto">
                        <a:xfrm>
                          <a:off x="684" y="0"/>
                          <a:ext cx="1" cy="1830"/>
                        </a:xfrm>
                        <a:prstGeom prst="line">
                          <a:avLst/>
                        </a:prstGeom>
                        <a:noFill/>
                        <a:ln w="0">
                          <a:solidFill>
                            <a:srgbClr val="585858"/>
                          </a:solidFill>
                          <a:prstDash val="dash"/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</p:cxnSp>
                    <p:cxnSp>
                      <p:nvCxnSpPr>
                        <p:cNvPr id="72" name="Line 180"/>
                        <p:cNvCxnSpPr/>
                        <p:nvPr/>
                      </p:nvCxnSpPr>
                      <p:spPr bwMode="auto">
                        <a:xfrm>
                          <a:off x="918" y="0"/>
                          <a:ext cx="1" cy="1830"/>
                        </a:xfrm>
                        <a:prstGeom prst="line">
                          <a:avLst/>
                        </a:prstGeom>
                        <a:noFill/>
                        <a:ln w="0">
                          <a:solidFill>
                            <a:srgbClr val="585858"/>
                          </a:solidFill>
                          <a:prstDash val="dash"/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</p:cxnSp>
                    <p:cxnSp>
                      <p:nvCxnSpPr>
                        <p:cNvPr id="73" name="Line 181"/>
                        <p:cNvCxnSpPr/>
                        <p:nvPr/>
                      </p:nvCxnSpPr>
                      <p:spPr bwMode="auto">
                        <a:xfrm>
                          <a:off x="1146" y="0"/>
                          <a:ext cx="1" cy="1830"/>
                        </a:xfrm>
                        <a:prstGeom prst="line">
                          <a:avLst/>
                        </a:prstGeom>
                        <a:noFill/>
                        <a:ln w="0">
                          <a:solidFill>
                            <a:srgbClr val="585858"/>
                          </a:solidFill>
                          <a:prstDash val="dash"/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</p:cxnSp>
                    <p:cxnSp>
                      <p:nvCxnSpPr>
                        <p:cNvPr id="74" name="Line 182"/>
                        <p:cNvCxnSpPr/>
                        <p:nvPr/>
                      </p:nvCxnSpPr>
                      <p:spPr bwMode="auto">
                        <a:xfrm>
                          <a:off x="1374" y="0"/>
                          <a:ext cx="1" cy="1830"/>
                        </a:xfrm>
                        <a:prstGeom prst="line">
                          <a:avLst/>
                        </a:prstGeom>
                        <a:noFill/>
                        <a:ln w="0">
                          <a:solidFill>
                            <a:srgbClr val="585858"/>
                          </a:solidFill>
                          <a:prstDash val="dash"/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</p:cxnSp>
                    <p:cxnSp>
                      <p:nvCxnSpPr>
                        <p:cNvPr id="75" name="Line 183"/>
                        <p:cNvCxnSpPr/>
                        <p:nvPr/>
                      </p:nvCxnSpPr>
                      <p:spPr bwMode="auto">
                        <a:xfrm>
                          <a:off x="1602" y="0"/>
                          <a:ext cx="1" cy="1830"/>
                        </a:xfrm>
                        <a:prstGeom prst="line">
                          <a:avLst/>
                        </a:prstGeom>
                        <a:noFill/>
                        <a:ln w="0">
                          <a:solidFill>
                            <a:srgbClr val="585858"/>
                          </a:solidFill>
                          <a:prstDash val="dash"/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</p:cxnSp>
                    <p:cxnSp>
                      <p:nvCxnSpPr>
                        <p:cNvPr id="76" name="Line 184"/>
                        <p:cNvCxnSpPr/>
                        <p:nvPr/>
                      </p:nvCxnSpPr>
                      <p:spPr bwMode="auto">
                        <a:xfrm>
                          <a:off x="1830" y="0"/>
                          <a:ext cx="1" cy="1830"/>
                        </a:xfrm>
                        <a:prstGeom prst="line">
                          <a:avLst/>
                        </a:prstGeom>
                        <a:noFill/>
                        <a:ln w="0">
                          <a:solidFill>
                            <a:srgbClr val="585858"/>
                          </a:solidFill>
                          <a:prstDash val="dash"/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</p:cxnSp>
                  </p:grpSp>
                  <p:grpSp>
                    <p:nvGrpSpPr>
                      <p:cNvPr id="58" name="Group 185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0" y="0"/>
                        <a:ext cx="1830" cy="1831"/>
                        <a:chOff x="0" y="0"/>
                        <a:chExt cx="1830" cy="1831"/>
                      </a:xfrm>
                    </p:grpSpPr>
                    <p:cxnSp>
                      <p:nvCxnSpPr>
                        <p:cNvPr id="59" name="Line 186"/>
                        <p:cNvCxnSpPr/>
                        <p:nvPr/>
                      </p:nvCxnSpPr>
                      <p:spPr bwMode="auto">
                        <a:xfrm>
                          <a:off x="0" y="0"/>
                          <a:ext cx="1" cy="1830"/>
                        </a:xfrm>
                        <a:prstGeom prst="line">
                          <a:avLst/>
                        </a:prstGeom>
                        <a:noFill/>
                        <a:ln w="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</p:cxnSp>
                    <p:cxnSp>
                      <p:nvCxnSpPr>
                        <p:cNvPr id="60" name="Line 187"/>
                        <p:cNvCxnSpPr/>
                        <p:nvPr/>
                      </p:nvCxnSpPr>
                      <p:spPr bwMode="auto">
                        <a:xfrm>
                          <a:off x="0" y="1830"/>
                          <a:ext cx="1830" cy="1"/>
                        </a:xfrm>
                        <a:prstGeom prst="line">
                          <a:avLst/>
                        </a:prstGeom>
                        <a:noFill/>
                        <a:ln w="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</p:cxnSp>
                  </p:grpSp>
                </p:grpSp>
              </p:grpSp>
            </p:grpSp>
            <p:sp>
              <p:nvSpPr>
                <p:cNvPr id="52" name="Text Box 198"/>
                <p:cNvSpPr txBox="1">
                  <a:spLocks noChangeArrowheads="1"/>
                </p:cNvSpPr>
                <p:nvPr/>
              </p:nvSpPr>
              <p:spPr bwMode="auto">
                <a:xfrm>
                  <a:off x="0" y="1247775"/>
                  <a:ext cx="214630" cy="21399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0" tIns="0" rIns="0" bIns="0"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ru-RU" sz="1200">
                      <a:effectLst/>
                      <a:latin typeface="Times New Roman"/>
                      <a:ea typeface="Times New Roman"/>
                      <a:cs typeface="Calibri"/>
                    </a:rPr>
                    <a:t>2</a:t>
                  </a:r>
                  <a:endParaRPr lang="ru-RU" sz="1100">
                    <a:effectLst/>
                    <a:latin typeface="Calibri"/>
                    <a:ea typeface="Times New Roman"/>
                    <a:cs typeface="Calibri"/>
                  </a:endParaRPr>
                </a:p>
              </p:txBody>
            </p:sp>
          </p:grpSp>
        </p:grpSp>
        <p:sp>
          <p:nvSpPr>
            <p:cNvPr id="5" name="Овал 4"/>
            <p:cNvSpPr/>
            <p:nvPr/>
          </p:nvSpPr>
          <p:spPr>
            <a:xfrm>
              <a:off x="2568493" y="5153173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965661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Алгоритм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визначення усіх можливих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реакцій у хімічній системі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Визначимо максимальну кількість реакцій у даній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системі</a:t>
            </a:r>
          </a:p>
          <a:p>
            <a:pPr marL="0" lvl="0" indent="0"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(алгоритм приведений на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15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слайді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Визначимо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базис кожної реакції. Зобразимо на основі базисів координатні цілочислені решітки, за допомогою яких можна визначити спільні точки лівої та правої частини рівняння, а отже за другою умовою визначити можливі взаємодії.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Усі реакції, які залишилися, є можливими взаємодіями у цій системі.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+mj-lt"/>
              <a:buAutoNum type="arabicPeriod"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0F81B3-1B3A-4330-BE59-10B321E55A53}" type="slidenum">
              <a:rPr lang="ru-RU" sz="2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17</a:t>
            </a:fld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5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Висновки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59" name="Объект 2"/>
          <p:cNvSpPr>
            <a:spLocks noGrp="1"/>
          </p:cNvSpPr>
          <p:nvPr>
            <p:ph idx="1"/>
          </p:nvPr>
        </p:nvSpPr>
        <p:spPr>
          <a:xfrm>
            <a:off x="468313" y="836613"/>
            <a:ext cx="8229600" cy="4525962"/>
          </a:xfrm>
        </p:spPr>
        <p:txBody>
          <a:bodyPr/>
          <a:lstStyle/>
          <a:p>
            <a:r>
              <a:rPr lang="uk-UA" sz="2300" dirty="0">
                <a:latin typeface="Times New Roman" pitchFamily="18" charset="0"/>
                <a:cs typeface="Times New Roman" pitchFamily="18" charset="0"/>
              </a:rPr>
              <a:t>Проаналізовано теоретичні основи хімічної стехіометрії та можливість їх відображення у вигляді багатовимірних векторів. </a:t>
            </a:r>
            <a:endParaRPr lang="ru-RU" sz="23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Показано, що з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математичної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точки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зору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відображення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хімічних реакції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використовувати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теорію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цілочисельних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решіток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Створено методику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визначення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усіх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реакцій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, які будуть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проходити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подальшу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перевірку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, у цій системі.</a:t>
            </a:r>
          </a:p>
          <a:p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На її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основі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запропоновано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методику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визначення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можливих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реакцій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, яка основана на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визначенні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точок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перетину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решіток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 з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різними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базовими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наборами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реагентів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. Доведено, що кількість таких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наборів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отже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і кількість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можливих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реакцій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між реагентами 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обмежена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Запропоновано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алгоритм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вибору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базових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наборів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реагентів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, та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перевірено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його на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двохелементних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хімічних системах. </a:t>
            </a:r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7386C147-EDD7-4EF8-85C5-AAFC4066D723}" type="slidenum">
              <a:rPr lang="ru-RU" sz="2000" b="1" smtClean="0">
                <a:latin typeface="Times New Roman" pitchFamily="18" charset="0"/>
                <a:cs typeface="Times New Roman" pitchFamily="18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ru-RU" sz="2000" b="1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800"/>
          </a:xfrm>
        </p:spPr>
        <p:txBody>
          <a:bodyPr/>
          <a:lstStyle/>
          <a:p>
            <a:r>
              <a:rPr lang="uk-UA" sz="4000" b="1" smtClean="0">
                <a:latin typeface="Times New Roman" pitchFamily="18" charset="0"/>
                <a:cs typeface="Times New Roman" pitchFamily="18" charset="0"/>
              </a:rPr>
              <a:t>Дякую за увагу</a:t>
            </a:r>
            <a:endParaRPr lang="ru-RU" sz="4000" b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6561</TotalTime>
  <Words>1756</Words>
  <Application>Microsoft Office PowerPoint</Application>
  <PresentationFormat>Экран (4:3)</PresentationFormat>
  <Paragraphs>228</Paragraphs>
  <Slides>19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МЕТОДИКА ВИЗНАЧЕННЯ ВЗАЄМОДІЙ ДЛЯ НЕОБМЕЖЕНОЇ КІЛЬКОСТІ РЕАГЕНТІВ</vt:lpstr>
      <vt:lpstr>Різноманітні хімічні системи</vt:lpstr>
      <vt:lpstr>Сучасні методи дослідження можливості хімічних реакцій</vt:lpstr>
      <vt:lpstr>Завдання</vt:lpstr>
      <vt:lpstr>Мета</vt:lpstr>
      <vt:lpstr>Векторна форма відображення складу сполук</vt:lpstr>
      <vt:lpstr>Векторна форма відображення хімічних реакцій</vt:lpstr>
      <vt:lpstr>Базис хімічної системи</vt:lpstr>
      <vt:lpstr>Лінійні підмножини векторного простору</vt:lpstr>
      <vt:lpstr>Перша умова можливості хімічної взаємодії</vt:lpstr>
      <vt:lpstr>Друга умова можливості хімічної взаємодії</vt:lpstr>
      <vt:lpstr>Базис хімічної взаємодії</vt:lpstr>
      <vt:lpstr>Визначення можливих комбінацій речовин для 2-х елементної системи</vt:lpstr>
      <vt:lpstr>Приклади можливих комбінацій та реакцій у деяких 2-х елементних систем</vt:lpstr>
      <vt:lpstr>Алгоритм визначення усіх реакцій у певній хімічній системі(2-х елементній)</vt:lpstr>
      <vt:lpstr>Визначення можливих хімічних взаємодій на основі базису хімічної взаємодії </vt:lpstr>
      <vt:lpstr>Алгоритм визначення усіх можливих реакцій у хімічній системі</vt:lpstr>
      <vt:lpstr>Висновки</vt:lpstr>
      <vt:lpstr>Дякую за увагу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ТЕХНОЛОГІЇ ВИЗНАЧЕННЯ СТЕХІОМЕТРИЧНИХ КОЕФІЦІЕНТІВ ХІМІЧНИХ РЕАКЦІЙ 2-Х ТА 3-Х ЕЛЕМЕНТНИХ СИСТЕМ</dc:title>
  <dc:creator>Демиденко</dc:creator>
  <cp:lastModifiedBy>Пользователь Windows</cp:lastModifiedBy>
  <cp:revision>127</cp:revision>
  <dcterms:created xsi:type="dcterms:W3CDTF">2017-12-04T13:47:04Z</dcterms:created>
  <dcterms:modified xsi:type="dcterms:W3CDTF">2019-04-11T07:05:10Z</dcterms:modified>
</cp:coreProperties>
</file>