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7" r:id="rId5"/>
    <p:sldId id="262" r:id="rId6"/>
    <p:sldId id="271" r:id="rId7"/>
    <p:sldId id="265" r:id="rId8"/>
    <p:sldId id="270" r:id="rId9"/>
    <p:sldId id="273" r:id="rId10"/>
    <p:sldId id="263" r:id="rId11"/>
    <p:sldId id="269" r:id="rId12"/>
    <p:sldId id="272" r:id="rId13"/>
    <p:sldId id="268" r:id="rId14"/>
    <p:sldId id="264" r:id="rId15"/>
    <p:sldId id="274"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115" autoAdjust="0"/>
    <p:restoredTop sz="94660"/>
  </p:normalViewPr>
  <p:slideViewPr>
    <p:cSldViewPr>
      <p:cViewPr varScale="1">
        <p:scale>
          <a:sx n="85" d="100"/>
          <a:sy n="85" d="100"/>
        </p:scale>
        <p:origin x="-100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5000"/>
            <a:lum/>
          </a:blip>
          <a:srcRect/>
          <a:stretch>
            <a:fillRect t="-8000" b="-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17.04.2019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285728"/>
            <a:ext cx="7643866" cy="646331"/>
          </a:xfrm>
          <a:prstGeom prst="rect">
            <a:avLst/>
          </a:prstGeom>
        </p:spPr>
        <p:txBody>
          <a:bodyPr wrap="square">
            <a:spAutoFit/>
          </a:bodyPr>
          <a:lstStyle/>
          <a:p>
            <a:pPr algn="ctr">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Міністерство освіти і науки України</a:t>
            </a:r>
            <a:endParaRPr lang="uk-UA" dirty="0" smtClean="0">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uk-UA" dirty="0" smtClean="0">
                <a:solidFill>
                  <a:srgbClr val="000000"/>
                </a:solidFill>
                <a:latin typeface="Times New Roman" pitchFamily="18" charset="0"/>
                <a:ea typeface="Times New Roman" panose="02020603050405020304" pitchFamily="18" charset="0"/>
                <a:cs typeface="Times New Roman" pitchFamily="18" charset="0"/>
              </a:rPr>
              <a:t> Всеукраїнський інтерактивний конкурс </a:t>
            </a:r>
            <a:r>
              <a:rPr lang="uk-UA" dirty="0" smtClean="0">
                <a:latin typeface="Times New Roman" pitchFamily="18" charset="0"/>
                <a:ea typeface="Times New Roman" panose="02020603050405020304" pitchFamily="18" charset="0"/>
                <a:cs typeface="Times New Roman" pitchFamily="18" charset="0"/>
              </a:rPr>
              <a:t>« </a:t>
            </a:r>
            <a:r>
              <a:rPr lang="uk-UA" dirty="0" smtClean="0">
                <a:solidFill>
                  <a:srgbClr val="000000"/>
                </a:solidFill>
                <a:latin typeface="Times New Roman" pitchFamily="18" charset="0"/>
                <a:ea typeface="Times New Roman" panose="02020603050405020304" pitchFamily="18" charset="0"/>
                <a:cs typeface="Times New Roman" pitchFamily="18" charset="0"/>
              </a:rPr>
              <a:t>МАН </a:t>
            </a:r>
            <a:r>
              <a:rPr lang="uk-UA" dirty="0" err="1" smtClean="0">
                <a:solidFill>
                  <a:srgbClr val="000000"/>
                </a:solidFill>
                <a:latin typeface="Times New Roman" pitchFamily="18" charset="0"/>
                <a:ea typeface="Times New Roman" panose="02020603050405020304" pitchFamily="18" charset="0"/>
                <a:cs typeface="Times New Roman" pitchFamily="18" charset="0"/>
              </a:rPr>
              <a:t>-Юніор</a:t>
            </a:r>
            <a:r>
              <a:rPr lang="uk-UA" dirty="0" smtClean="0">
                <a:solidFill>
                  <a:srgbClr val="000000"/>
                </a:solidFill>
                <a:latin typeface="Times New Roman" pitchFamily="18" charset="0"/>
                <a:ea typeface="Times New Roman" panose="02020603050405020304" pitchFamily="18" charset="0"/>
                <a:cs typeface="Times New Roman" pitchFamily="18" charset="0"/>
              </a:rPr>
              <a:t> ДОСЛІДНИК </a:t>
            </a:r>
            <a:r>
              <a:rPr lang="uk-UA" dirty="0" smtClean="0">
                <a:latin typeface="Times New Roman" pitchFamily="18" charset="0"/>
                <a:ea typeface="Times New Roman" panose="02020603050405020304" pitchFamily="18" charset="0"/>
                <a:cs typeface="Times New Roman" pitchFamily="18" charset="0"/>
              </a:rPr>
              <a:t>»</a:t>
            </a:r>
            <a:r>
              <a:rPr lang="uk-UA" dirty="0" smtClean="0">
                <a:solidFill>
                  <a:srgbClr val="000000"/>
                </a:solidFill>
                <a:latin typeface="Times New Roman" pitchFamily="18" charset="0"/>
                <a:ea typeface="Times New Roman" panose="02020603050405020304" pitchFamily="18" charset="0"/>
                <a:cs typeface="Times New Roman" pitchFamily="18" charset="0"/>
              </a:rPr>
              <a:t> </a:t>
            </a:r>
            <a:endParaRPr lang="uk-UA" dirty="0">
              <a:latin typeface="Times New Roman" pitchFamily="18" charset="0"/>
              <a:cs typeface="Times New Roman" pitchFamily="18" charset="0"/>
            </a:endParaRPr>
          </a:p>
        </p:txBody>
      </p:sp>
      <p:sp>
        <p:nvSpPr>
          <p:cNvPr id="5" name="Прямоугольник 4"/>
          <p:cNvSpPr/>
          <p:nvPr/>
        </p:nvSpPr>
        <p:spPr>
          <a:xfrm>
            <a:off x="714348" y="3929066"/>
            <a:ext cx="3929090" cy="1985159"/>
          </a:xfrm>
          <a:prstGeom prst="rect">
            <a:avLst/>
          </a:prstGeom>
        </p:spPr>
        <p:txBody>
          <a:bodyPr wrap="square">
            <a:spAutoFit/>
          </a:bodyPr>
          <a:lstStyle/>
          <a:p>
            <a:pPr algn="just">
              <a:lnSpc>
                <a:spcPct val="150000"/>
              </a:lnSpc>
              <a:spcAft>
                <a:spcPts val="0"/>
              </a:spcAft>
            </a:pPr>
            <a:r>
              <a:rPr lang="uk-UA" sz="1600" b="1" dirty="0" smtClean="0">
                <a:solidFill>
                  <a:srgbClr val="000000"/>
                </a:solidFill>
                <a:latin typeface="Times New Roman" panose="02020603050405020304" pitchFamily="18" charset="0"/>
                <a:ea typeface="Times New Roman" panose="02020603050405020304" pitchFamily="18" charset="0"/>
              </a:rPr>
              <a:t>Роботу виконала</a:t>
            </a:r>
            <a:endParaRPr lang="uk-UA" sz="1600" b="1" dirty="0" smtClean="0">
              <a:latin typeface="Times New Roman" panose="02020603050405020304" pitchFamily="18" charset="0"/>
              <a:ea typeface="Times New Roman" panose="02020603050405020304" pitchFamily="18" charset="0"/>
            </a:endParaRPr>
          </a:p>
          <a:p>
            <a:pPr algn="just">
              <a:lnSpc>
                <a:spcPct val="150000"/>
              </a:lnSpc>
              <a:spcAft>
                <a:spcPts val="0"/>
              </a:spcAft>
            </a:pPr>
            <a:r>
              <a:rPr lang="uk-UA" sz="1600" dirty="0" err="1" smtClean="0">
                <a:solidFill>
                  <a:srgbClr val="000000"/>
                </a:solidFill>
                <a:latin typeface="Times New Roman" panose="02020603050405020304" pitchFamily="18" charset="0"/>
                <a:ea typeface="Times New Roman" panose="02020603050405020304" pitchFamily="18" charset="0"/>
              </a:rPr>
              <a:t>Гуцал</a:t>
            </a:r>
            <a:r>
              <a:rPr lang="uk-UA" sz="1600" dirty="0" smtClean="0">
                <a:solidFill>
                  <a:srgbClr val="000000"/>
                </a:solidFill>
                <a:latin typeface="Times New Roman" panose="02020603050405020304" pitchFamily="18" charset="0"/>
                <a:ea typeface="Times New Roman" panose="02020603050405020304" pitchFamily="18" charset="0"/>
              </a:rPr>
              <a:t> Єлизавета Юріївна,</a:t>
            </a:r>
            <a:endParaRPr lang="uk-UA" sz="1600" dirty="0" smtClean="0">
              <a:latin typeface="Times New Roman" panose="02020603050405020304" pitchFamily="18" charset="0"/>
              <a:ea typeface="Times New Roman" panose="02020603050405020304" pitchFamily="18" charset="0"/>
            </a:endParaRPr>
          </a:p>
          <a:p>
            <a:pPr algn="just">
              <a:lnSpc>
                <a:spcPct val="150000"/>
              </a:lnSpc>
              <a:spcAft>
                <a:spcPts val="0"/>
              </a:spcAft>
            </a:pPr>
            <a:r>
              <a:rPr lang="uk-UA" sz="1600" dirty="0" smtClean="0">
                <a:solidFill>
                  <a:srgbClr val="000000"/>
                </a:solidFill>
                <a:latin typeface="Times New Roman" panose="02020603050405020304" pitchFamily="18" charset="0"/>
                <a:ea typeface="Times New Roman" panose="02020603050405020304" pitchFamily="18" charset="0"/>
              </a:rPr>
              <a:t>учениця 8 класу </a:t>
            </a:r>
            <a:r>
              <a:rPr lang="uk-UA" sz="1600" dirty="0" err="1" smtClean="0">
                <a:solidFill>
                  <a:srgbClr val="000000"/>
                </a:solidFill>
                <a:latin typeface="Times New Roman" panose="02020603050405020304" pitchFamily="18" charset="0"/>
                <a:ea typeface="Times New Roman" panose="02020603050405020304" pitchFamily="18" charset="0"/>
              </a:rPr>
              <a:t>Великописарівської</a:t>
            </a:r>
            <a:r>
              <a:rPr lang="uk-UA" sz="1600" dirty="0" smtClean="0">
                <a:solidFill>
                  <a:srgbClr val="000000"/>
                </a:solidFill>
                <a:latin typeface="Times New Roman" panose="02020603050405020304" pitchFamily="18" charset="0"/>
                <a:ea typeface="Times New Roman" panose="02020603050405020304" pitchFamily="18" charset="0"/>
              </a:rPr>
              <a:t> </a:t>
            </a:r>
            <a:endParaRPr lang="en-US" sz="1600" dirty="0" smtClean="0">
              <a:solidFill>
                <a:srgbClr val="000000"/>
              </a:solidFill>
              <a:latin typeface="Times New Roman" panose="02020603050405020304" pitchFamily="18" charset="0"/>
              <a:ea typeface="Times New Roman" panose="02020603050405020304" pitchFamily="18" charset="0"/>
            </a:endParaRPr>
          </a:p>
          <a:p>
            <a:pPr algn="just">
              <a:lnSpc>
                <a:spcPct val="150000"/>
              </a:lnSpc>
              <a:spcAft>
                <a:spcPts val="0"/>
              </a:spcAft>
            </a:pPr>
            <a:r>
              <a:rPr lang="uk-UA" sz="1600" dirty="0" smtClean="0">
                <a:solidFill>
                  <a:srgbClr val="000000"/>
                </a:solidFill>
                <a:latin typeface="Times New Roman" panose="02020603050405020304" pitchFamily="18" charset="0"/>
                <a:ea typeface="Times New Roman" panose="02020603050405020304" pitchFamily="18" charset="0"/>
              </a:rPr>
              <a:t>спеціалізованої школи І-ІІІ ступенів</a:t>
            </a:r>
            <a:endParaRPr lang="en-US" sz="1600" dirty="0" smtClean="0">
              <a:solidFill>
                <a:srgbClr val="000000"/>
              </a:solidFill>
              <a:latin typeface="Times New Roman" panose="02020603050405020304" pitchFamily="18" charset="0"/>
              <a:ea typeface="Times New Roman" panose="02020603050405020304" pitchFamily="18" charset="0"/>
            </a:endParaRPr>
          </a:p>
          <a:p>
            <a:pPr algn="just">
              <a:lnSpc>
                <a:spcPct val="150000"/>
              </a:lnSpc>
              <a:spcAft>
                <a:spcPts val="0"/>
              </a:spcAft>
            </a:pPr>
            <a:r>
              <a:rPr lang="uk-UA" sz="1600" dirty="0" smtClean="0">
                <a:solidFill>
                  <a:srgbClr val="000000"/>
                </a:solidFill>
                <a:latin typeface="Times New Roman" panose="02020603050405020304" pitchFamily="18" charset="0"/>
                <a:ea typeface="Times New Roman" panose="02020603050405020304" pitchFamily="18" charset="0"/>
              </a:rPr>
              <a:t>імені Героя Радянського Союзу І.М.Середи</a:t>
            </a:r>
            <a:r>
              <a:rPr lang="uk-UA" dirty="0" smtClean="0">
                <a:solidFill>
                  <a:srgbClr val="000000"/>
                </a:solidFill>
                <a:latin typeface="Times New Roman" panose="02020603050405020304" pitchFamily="18" charset="0"/>
                <a:ea typeface="Times New Roman" panose="02020603050405020304" pitchFamily="18" charset="0"/>
              </a:rPr>
              <a:t> </a:t>
            </a:r>
            <a:endParaRPr lang="uk-UA" dirty="0">
              <a:solidFill>
                <a:srgbClr val="000000"/>
              </a:solidFill>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5000628" y="4071942"/>
            <a:ext cx="3571900" cy="1938992"/>
          </a:xfrm>
          <a:prstGeom prst="rect">
            <a:avLst/>
          </a:prstGeom>
        </p:spPr>
        <p:txBody>
          <a:bodyPr wrap="square">
            <a:spAutoFit/>
          </a:bodyPr>
          <a:lstStyle/>
          <a:p>
            <a:pPr algn="just">
              <a:lnSpc>
                <a:spcPct val="150000"/>
              </a:lnSpc>
              <a:spcAft>
                <a:spcPts val="0"/>
              </a:spcAft>
            </a:pPr>
            <a:r>
              <a:rPr lang="uk-UA" sz="1600" b="1" dirty="0" smtClean="0">
                <a:solidFill>
                  <a:srgbClr val="000000"/>
                </a:solidFill>
                <a:latin typeface="Times New Roman" panose="02020603050405020304" pitchFamily="18" charset="0"/>
                <a:ea typeface="Times New Roman" panose="02020603050405020304" pitchFamily="18" charset="0"/>
              </a:rPr>
              <a:t>Науковий керівник</a:t>
            </a:r>
          </a:p>
          <a:p>
            <a:pPr algn="just">
              <a:lnSpc>
                <a:spcPct val="150000"/>
              </a:lnSpc>
              <a:spcAft>
                <a:spcPts val="0"/>
              </a:spcAft>
            </a:pPr>
            <a:r>
              <a:rPr lang="ru-RU" sz="1600" dirty="0" err="1" smtClean="0">
                <a:latin typeface="Times New Roman" panose="02020603050405020304" pitchFamily="18" charset="0"/>
                <a:ea typeface="Times New Roman" panose="02020603050405020304" pitchFamily="18" charset="0"/>
              </a:rPr>
              <a:t>Обідець</a:t>
            </a:r>
            <a:r>
              <a:rPr lang="ru-RU" sz="1600" dirty="0" smtClean="0">
                <a:latin typeface="Times New Roman" panose="02020603050405020304" pitchFamily="18" charset="0"/>
                <a:ea typeface="Times New Roman" panose="02020603050405020304" pitchFamily="18" charset="0"/>
              </a:rPr>
              <a:t> Катерина </a:t>
            </a:r>
            <a:r>
              <a:rPr lang="ru-RU" sz="1600" dirty="0" err="1" smtClean="0">
                <a:latin typeface="Times New Roman" panose="02020603050405020304" pitchFamily="18" charset="0"/>
                <a:ea typeface="Times New Roman" panose="02020603050405020304" pitchFamily="18" charset="0"/>
              </a:rPr>
              <a:t>Олександрівна</a:t>
            </a:r>
            <a:r>
              <a:rPr lang="ru-RU" sz="1600" dirty="0" smtClean="0">
                <a:latin typeface="Times New Roman" panose="02020603050405020304" pitchFamily="18" charset="0"/>
                <a:ea typeface="Times New Roman" panose="02020603050405020304" pitchFamily="18" charset="0"/>
              </a:rPr>
              <a:t>  </a:t>
            </a:r>
            <a:r>
              <a:rPr lang="uk-UA" sz="1600" dirty="0" smtClean="0">
                <a:latin typeface="Times New Roman" panose="02020603050405020304" pitchFamily="18" charset="0"/>
                <a:ea typeface="Times New Roman" panose="02020603050405020304" pitchFamily="18" charset="0"/>
              </a:rPr>
              <a:t>– </a:t>
            </a:r>
            <a:r>
              <a:rPr lang="ru-RU" sz="1600" dirty="0" smtClean="0">
                <a:solidFill>
                  <a:srgbClr val="000000"/>
                </a:solidFill>
                <a:latin typeface="Times New Roman" panose="02020603050405020304" pitchFamily="18" charset="0"/>
                <a:ea typeface="Times New Roman" panose="02020603050405020304" pitchFamily="18" charset="0"/>
              </a:rPr>
              <a:t> учитель </a:t>
            </a:r>
            <a:r>
              <a:rPr lang="uk-UA" sz="1600" dirty="0" err="1" smtClean="0">
                <a:solidFill>
                  <a:srgbClr val="000000"/>
                </a:solidFill>
                <a:latin typeface="Times New Roman" panose="02020603050405020304" pitchFamily="18" charset="0"/>
                <a:ea typeface="Times New Roman" panose="02020603050405020304" pitchFamily="18" charset="0"/>
              </a:rPr>
              <a:t>Великописарівської</a:t>
            </a:r>
            <a:r>
              <a:rPr lang="uk-UA" sz="1600" dirty="0" smtClean="0">
                <a:solidFill>
                  <a:srgbClr val="000000"/>
                </a:solidFill>
                <a:latin typeface="Times New Roman" panose="02020603050405020304" pitchFamily="18" charset="0"/>
                <a:ea typeface="Times New Roman" panose="02020603050405020304" pitchFamily="18" charset="0"/>
              </a:rPr>
              <a:t> спеціалізованої школи І-ІІІ ст. імені Героя Радянського Союзу І.М.Середи</a:t>
            </a:r>
            <a:endParaRPr lang="uk-UA" sz="1600" dirty="0">
              <a:latin typeface="Times New Roman" panose="02020603050405020304" pitchFamily="18" charset="0"/>
              <a:ea typeface="Times New Roman" panose="02020603050405020304" pitchFamily="18" charset="0"/>
            </a:endParaRPr>
          </a:p>
        </p:txBody>
      </p:sp>
      <p:pic>
        <p:nvPicPr>
          <p:cNvPr id="9" name="Picture 12" descr="ÐÐ° Ð´Ð°Ð½Ð½Ð¾Ð¼ Ð¸Ð·Ð¾Ð±ÑÐ°Ð¶ÐµÐ½Ð¸Ð¸ Ð¼Ð¾Ð¶ÐµÑ Ð½Ð°ÑÐ¾Ð´Ð¸ÑÑÑÑ: ÐÐºÐ°ÑÐµÑÐ¸Ð½Ð° Ð¡Ð¸Ð½ÑÐ½ÑÐºÐ°Ñ, ÑÐ»ÑÐ±Ð°ÐµÑÑÑ"/>
          <p:cNvPicPr>
            <a:picLocks noChangeAspect="1" noChangeArrowheads="1"/>
          </p:cNvPicPr>
          <p:nvPr/>
        </p:nvPicPr>
        <p:blipFill>
          <a:blip r:embed="rId2" cstate="print"/>
          <a:srcRect l="23849" t="13038" r="9689" b="13655"/>
          <a:stretch>
            <a:fillRect/>
          </a:stretch>
        </p:blipFill>
        <p:spPr bwMode="auto">
          <a:xfrm>
            <a:off x="7000892" y="2571744"/>
            <a:ext cx="1360449" cy="1940781"/>
          </a:xfrm>
          <a:prstGeom prst="rect">
            <a:avLst/>
          </a:prstGeom>
          <a:ln>
            <a:noFill/>
          </a:ln>
          <a:effectLst>
            <a:outerShdw blurRad="292100" dist="139700" dir="2700000" algn="tl" rotWithShape="0">
              <a:srgbClr val="333333">
                <a:alpha val="65000"/>
              </a:srgbClr>
            </a:outerShdw>
          </a:effectLst>
        </p:spPr>
      </p:pic>
      <p:sp>
        <p:nvSpPr>
          <p:cNvPr id="10" name="Прямоугольник 9"/>
          <p:cNvSpPr/>
          <p:nvPr/>
        </p:nvSpPr>
        <p:spPr>
          <a:xfrm>
            <a:off x="714348" y="1000108"/>
            <a:ext cx="7929618" cy="1708160"/>
          </a:xfrm>
          <a:prstGeom prst="rect">
            <a:avLst/>
          </a:prstGeom>
        </p:spPr>
        <p:txBody>
          <a:bodyPr wrap="square">
            <a:spAutoFit/>
          </a:bodyPr>
          <a:lstStyle/>
          <a:p>
            <a:pPr algn="ctr">
              <a:spcAft>
                <a:spcPts val="0"/>
              </a:spcAft>
            </a:pPr>
            <a:r>
              <a:rPr lang="uk-UA" cap="all" dirty="0" smtClean="0">
                <a:solidFill>
                  <a:srgbClr val="000000"/>
                </a:solidFill>
                <a:latin typeface="Times New Roman" panose="02020603050405020304" pitchFamily="18" charset="0"/>
                <a:ea typeface="Times New Roman" panose="02020603050405020304" pitchFamily="18" charset="0"/>
              </a:rPr>
              <a:t> </a:t>
            </a:r>
            <a:r>
              <a:rPr lang="uk-UA" i="1" cap="all" dirty="0" smtClean="0">
                <a:solidFill>
                  <a:srgbClr val="000000"/>
                </a:solidFill>
                <a:latin typeface="Times New Roman" panose="02020603050405020304" pitchFamily="18" charset="0"/>
                <a:ea typeface="Times New Roman" panose="02020603050405020304" pitchFamily="18" charset="0"/>
              </a:rPr>
              <a:t>Мій внесок у музейну справу</a:t>
            </a:r>
            <a:endParaRPr lang="uk-UA" i="1" dirty="0" smtClean="0">
              <a:latin typeface="Times New Roman" panose="02020603050405020304" pitchFamily="18" charset="0"/>
              <a:ea typeface="Times New Roman" panose="02020603050405020304" pitchFamily="18" charset="0"/>
            </a:endParaRPr>
          </a:p>
          <a:p>
            <a:pPr algn="ctr"/>
            <a:r>
              <a:rPr lang="uk-UA" sz="2000" b="1" dirty="0" smtClean="0">
                <a:latin typeface="Times New Roman" pitchFamily="18" charset="0"/>
                <a:cs typeface="Times New Roman" pitchFamily="18" charset="0"/>
              </a:rPr>
              <a:t>ТРАДИЦІЙНИЙ ЖІНОЧИЙ ОДЯГ </a:t>
            </a:r>
          </a:p>
          <a:p>
            <a:pPr algn="ctr"/>
            <a:r>
              <a:rPr lang="uk-UA" sz="2000" b="1" dirty="0" smtClean="0">
                <a:latin typeface="Times New Roman" pitchFamily="18" charset="0"/>
                <a:cs typeface="Times New Roman" pitchFamily="18" charset="0"/>
              </a:rPr>
              <a:t>першої половини ХХ століття </a:t>
            </a:r>
          </a:p>
          <a:p>
            <a:pPr algn="ctr"/>
            <a:r>
              <a:rPr lang="uk-UA" sz="2000" b="1" dirty="0" smtClean="0">
                <a:latin typeface="Times New Roman" pitchFamily="18" charset="0"/>
                <a:cs typeface="Times New Roman" pitchFamily="18" charset="0"/>
              </a:rPr>
              <a:t>НА ВЕЛИКОПИСАРІВЩИНІ</a:t>
            </a:r>
            <a:endParaRPr lang="uk-UA" sz="2000" i="1" dirty="0" smtClean="0">
              <a:latin typeface="Times New Roman" panose="02020603050405020304" pitchFamily="18" charset="0"/>
              <a:ea typeface="Times New Roman" panose="02020603050405020304" pitchFamily="18" charset="0"/>
            </a:endParaRPr>
          </a:p>
          <a:p>
            <a:pPr algn="ctr">
              <a:lnSpc>
                <a:spcPct val="150000"/>
              </a:lnSpc>
              <a:spcAft>
                <a:spcPts val="0"/>
              </a:spcAft>
            </a:pPr>
            <a:r>
              <a:rPr lang="uk-UA" dirty="0" smtClean="0">
                <a:solidFill>
                  <a:srgbClr val="000000"/>
                </a:solidFill>
                <a:latin typeface="Times New Roman" panose="02020603050405020304" pitchFamily="18" charset="0"/>
                <a:ea typeface="Times New Roman" panose="02020603050405020304" pitchFamily="18" charset="0"/>
              </a:rPr>
              <a:t>науково-дослідницька робота</a:t>
            </a:r>
            <a:endParaRPr lang="uk-UA" sz="2000" dirty="0">
              <a:latin typeface="Times New Roman" panose="02020603050405020304" pitchFamily="18" charset="0"/>
              <a:ea typeface="Times New Roman" panose="02020603050405020304" pitchFamily="18" charset="0"/>
            </a:endParaRPr>
          </a:p>
        </p:txBody>
      </p:sp>
      <p:pic>
        <p:nvPicPr>
          <p:cNvPr id="10242" name="Picture 2" descr="https://scontent.fiev21-2.fna.fbcdn.net/v/t1.15752-9/57194609_454410291966397_4226956591947055104_n.jpg?_nc_cat=103&amp;_nc_ht=scontent.fiev21-2.fna&amp;oh=c6e86ce1f1fc8c839062d00240b8cc1a&amp;oe=5D36204D"/>
          <p:cNvPicPr>
            <a:picLocks noChangeAspect="1" noChangeArrowheads="1"/>
          </p:cNvPicPr>
          <p:nvPr/>
        </p:nvPicPr>
        <p:blipFill>
          <a:blip r:embed="rId3"/>
          <a:srcRect l="48427" t="14528" b="38256"/>
          <a:stretch>
            <a:fillRect/>
          </a:stretch>
        </p:blipFill>
        <p:spPr bwMode="auto">
          <a:xfrm>
            <a:off x="3277634" y="2643181"/>
            <a:ext cx="1580118" cy="1928827"/>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143240" y="357166"/>
            <a:ext cx="3056029" cy="523220"/>
          </a:xfrm>
          <a:prstGeom prst="rect">
            <a:avLst/>
          </a:prstGeom>
        </p:spPr>
        <p:txBody>
          <a:bodyPr wrap="none">
            <a:spAutoFit/>
          </a:bodyPr>
          <a:lstStyle/>
          <a:p>
            <a:r>
              <a:rPr lang="uk-UA" sz="2800" b="1" dirty="0" smtClean="0">
                <a:latin typeface="Times New Roman" panose="02020603050405020304" pitchFamily="18" charset="0"/>
                <a:ea typeface="Times New Roman" panose="02020603050405020304" pitchFamily="18" charset="0"/>
              </a:rPr>
              <a:t>АКТУАЛЬНІСТЬ</a:t>
            </a:r>
            <a:endParaRPr lang="uk-UA" sz="2800" b="1" dirty="0"/>
          </a:p>
        </p:txBody>
      </p:sp>
      <p:sp>
        <p:nvSpPr>
          <p:cNvPr id="5" name="Прямоугольник 4"/>
          <p:cNvSpPr/>
          <p:nvPr/>
        </p:nvSpPr>
        <p:spPr>
          <a:xfrm>
            <a:off x="857225" y="1142984"/>
            <a:ext cx="7572427" cy="4708981"/>
          </a:xfrm>
          <a:prstGeom prst="rect">
            <a:avLst/>
          </a:prstGeom>
        </p:spPr>
        <p:txBody>
          <a:bodyPr wrap="square">
            <a:spAutoFit/>
          </a:bodyPr>
          <a:lstStyle/>
          <a:p>
            <a:pPr algn="just"/>
            <a:r>
              <a:rPr lang="uk-UA" dirty="0" smtClean="0">
                <a:latin typeface="Times New Roman" panose="02020603050405020304" pitchFamily="18" charset="0"/>
                <a:ea typeface="Times New Roman" panose="02020603050405020304" pitchFamily="18" charset="0"/>
              </a:rPr>
              <a:t>    </a:t>
            </a:r>
            <a:r>
              <a:rPr lang="uk-UA" sz="2000" dirty="0" smtClean="0">
                <a:latin typeface="Times New Roman" panose="02020603050405020304" pitchFamily="18" charset="0"/>
                <a:ea typeface="Times New Roman" panose="02020603050405020304" pitchFamily="18" charset="0"/>
              </a:rPr>
              <a:t>Після здобуття Україною незалежності і до нашого часу процес оптимізації соціально-культурних інтересів  нашого народу не втрачає свого особливо важливого значення, зокрема у контексті вивчення національної культури та побуту наших предків. Разом з тим цілісна система національної культури  базується на традиційній спадщині окремих регіонів України .</a:t>
            </a:r>
          </a:p>
          <a:p>
            <a:pPr algn="just"/>
            <a:r>
              <a:rPr lang="uk-UA" sz="2000" dirty="0" smtClean="0">
                <a:latin typeface="Times New Roman" panose="02020603050405020304" pitchFamily="18" charset="0"/>
              </a:rPr>
              <a:t>    Український народний одяг певною мірою відображає історичний розвиток, світогляд, художню творчість українців. Розуміння традиційного крою та оздоблення різних його елементів не втрачає своєї важливості у вивченні етногенезу нашого народу, його етнокультурного розвитку, формування  традицій та звичаїв, духовної культури.  </a:t>
            </a:r>
          </a:p>
          <a:p>
            <a:pPr algn="just"/>
            <a:r>
              <a:rPr lang="uk-UA" sz="2000" dirty="0" smtClean="0">
                <a:latin typeface="Times New Roman" panose="02020603050405020304" pitchFamily="18" charset="0"/>
              </a:rPr>
              <a:t>    Жіночий одяг </a:t>
            </a:r>
            <a:r>
              <a:rPr lang="uk-UA" sz="2000" dirty="0" err="1" smtClean="0">
                <a:latin typeface="Times New Roman" panose="02020603050405020304" pitchFamily="18" charset="0"/>
              </a:rPr>
              <a:t>Великописарівщини</a:t>
            </a:r>
            <a:r>
              <a:rPr lang="uk-UA" sz="2000" dirty="0" smtClean="0">
                <a:latin typeface="Times New Roman" panose="02020603050405020304" pitchFamily="18" charset="0"/>
              </a:rPr>
              <a:t> першої половини ХХ століття, як частини Слобожанщини, залишається важливим свідченням  етнічної ідентифікації нашого регіону </a:t>
            </a:r>
            <a:endParaRPr lang="uk-UA"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4348" y="357166"/>
            <a:ext cx="7929618" cy="1338828"/>
          </a:xfrm>
          <a:prstGeom prst="rect">
            <a:avLst/>
          </a:prstGeom>
        </p:spPr>
        <p:txBody>
          <a:bodyPr wrap="square">
            <a:spAutoFit/>
          </a:bodyPr>
          <a:lstStyle/>
          <a:p>
            <a:pPr indent="540385" algn="just">
              <a:lnSpc>
                <a:spcPct val="150000"/>
              </a:lnSpc>
              <a:spcAft>
                <a:spcPts val="0"/>
              </a:spcAft>
            </a:pP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Об’єкт дослідження</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традиційний жіночий одяг Слобожанщини</a:t>
            </a:r>
            <a:endParaRPr lang="uk-UA" dirty="0" smtClean="0">
              <a:latin typeface="Calibri" panose="020F0502020204030204" pitchFamily="34" charset="0"/>
              <a:ea typeface="Times New Roman" panose="02020603050405020304" pitchFamily="18" charset="0"/>
              <a:cs typeface="Times New Roman" panose="02020603050405020304" pitchFamily="18" charset="0"/>
            </a:endParaRPr>
          </a:p>
          <a:p>
            <a:pPr indent="540385" algn="just">
              <a:lnSpc>
                <a:spcPct val="150000"/>
              </a:lnSpc>
              <a:spcAft>
                <a:spcPts val="0"/>
              </a:spcAft>
            </a:pP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Предмет дослідження</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особливості крою та декорування жіночого одягу </a:t>
            </a:r>
            <a:r>
              <a:rPr lang="uk-UA" dirty="0" err="1" smtClean="0">
                <a:latin typeface="Times New Roman" panose="02020603050405020304" pitchFamily="18" charset="0"/>
                <a:ea typeface="Times New Roman" panose="02020603050405020304" pitchFamily="18" charset="0"/>
                <a:cs typeface="Times New Roman" panose="02020603050405020304" pitchFamily="18" charset="0"/>
              </a:rPr>
              <a:t>Великописарівщини</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першої половини ХХ століття</a:t>
            </a:r>
            <a:endParaRPr lang="uk-UA"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Прямоугольник 4"/>
          <p:cNvSpPr/>
          <p:nvPr/>
        </p:nvSpPr>
        <p:spPr>
          <a:xfrm>
            <a:off x="714348" y="1785926"/>
            <a:ext cx="8001056" cy="1338828"/>
          </a:xfrm>
          <a:prstGeom prst="rect">
            <a:avLst/>
          </a:prstGeom>
        </p:spPr>
        <p:txBody>
          <a:bodyPr wrap="square">
            <a:spAutoFit/>
          </a:bodyPr>
          <a:lstStyle/>
          <a:p>
            <a:pPr indent="540385" algn="just">
              <a:lnSpc>
                <a:spcPct val="150000"/>
              </a:lnSpc>
            </a:pP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Територіальні межі роботи: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межі</a:t>
            </a: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ea typeface="Times New Roman" panose="02020603050405020304" pitchFamily="18" charset="0"/>
                <a:cs typeface="Times New Roman" panose="02020603050405020304" pitchFamily="18" charset="0"/>
              </a:rPr>
              <a:t>Великописарівського</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району Сумської області в його сучасних адміністративно-територіальних кордонах.</a:t>
            </a:r>
            <a:endParaRPr lang="uk-UA" dirty="0" smtClean="0">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b="1" dirty="0" smtClean="0">
                <a:latin typeface="Times New Roman" panose="02020603050405020304" pitchFamily="18" charset="0"/>
                <a:ea typeface="Times New Roman" panose="02020603050405020304" pitchFamily="18" charset="0"/>
              </a:rPr>
              <a:t>          Хронологічні межі роботи:</a:t>
            </a:r>
            <a:r>
              <a:rPr lang="uk-UA" dirty="0" smtClean="0">
                <a:latin typeface="Times New Roman" panose="02020603050405020304" pitchFamily="18" charset="0"/>
                <a:ea typeface="Times New Roman" panose="02020603050405020304" pitchFamily="18" charset="0"/>
              </a:rPr>
              <a:t> 1924–2019рр.</a:t>
            </a:r>
            <a:endParaRPr lang="uk-UA" dirty="0"/>
          </a:p>
        </p:txBody>
      </p:sp>
      <p:sp>
        <p:nvSpPr>
          <p:cNvPr id="6" name="Прямоугольник 5"/>
          <p:cNvSpPr/>
          <p:nvPr/>
        </p:nvSpPr>
        <p:spPr>
          <a:xfrm>
            <a:off x="642910" y="3214686"/>
            <a:ext cx="7858180" cy="2585323"/>
          </a:xfrm>
          <a:prstGeom prst="rect">
            <a:avLst/>
          </a:prstGeom>
        </p:spPr>
        <p:txBody>
          <a:bodyPr wrap="square">
            <a:spAutoFit/>
          </a:bodyPr>
          <a:lstStyle/>
          <a:p>
            <a:pPr lvl="0" indent="539750" algn="just" fontAlgn="base">
              <a:lnSpc>
                <a:spcPct val="150000"/>
              </a:lnSpc>
              <a:spcBef>
                <a:spcPct val="0"/>
              </a:spcBef>
              <a:spcAft>
                <a:spcPct val="0"/>
              </a:spcAft>
            </a:pPr>
            <a:r>
              <a:rPr lang="uk-UA" b="1" dirty="0" smtClean="0">
                <a:latin typeface="Times New Roman" pitchFamily="18" charset="0"/>
                <a:ea typeface="Times New Roman" pitchFamily="18" charset="0"/>
                <a:cs typeface="Times New Roman" pitchFamily="18" charset="0"/>
              </a:rPr>
              <a:t>Практичне значення дослідження</a:t>
            </a:r>
            <a:r>
              <a:rPr lang="uk-UA" dirty="0" smtClean="0">
                <a:latin typeface="Times New Roman" pitchFamily="18" charset="0"/>
                <a:ea typeface="Times New Roman" pitchFamily="18" charset="0"/>
                <a:cs typeface="Times New Roman" pitchFamily="18" charset="0"/>
              </a:rPr>
              <a:t>: матеріали роботи можуть бути використані у програмі курсів «Народознавство», «Українознавство», дослідженнях з етнографії; у виховній роботі для проведення народознавчих заходів; стати основою для організації експозицій етнографічних музеїв з подальшим включенням до екскурсійного висвітлення; застосовані для розвитку традиційної модельної творчості тощо.</a:t>
            </a:r>
            <a:endParaRPr lang="uk-UA" dirty="0" smtClean="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348526"/>
            <a:ext cx="7572428" cy="5955476"/>
          </a:xfrm>
          <a:prstGeom prst="rect">
            <a:avLst/>
          </a:prstGeom>
        </p:spPr>
        <p:txBody>
          <a:bodyPr wrap="square">
            <a:spAutoFit/>
          </a:bodyPr>
          <a:lstStyle/>
          <a:p>
            <a:pPr algn="ctr"/>
            <a:r>
              <a:rPr lang="uk-UA" b="1" dirty="0" smtClean="0">
                <a:latin typeface="Times New Roman" pitchFamily="18" charset="0"/>
                <a:cs typeface="Times New Roman" pitchFamily="18" charset="0"/>
              </a:rPr>
              <a:t>МЕТА РОБОТИ:</a:t>
            </a:r>
          </a:p>
          <a:p>
            <a:pPr>
              <a:lnSpc>
                <a:spcPct val="150000"/>
              </a:lnSpc>
            </a:pPr>
            <a:r>
              <a:rPr lang="uk-UA" dirty="0" smtClean="0">
                <a:latin typeface="Times New Roman" pitchFamily="18" charset="0"/>
                <a:cs typeface="Times New Roman" pitchFamily="18" charset="0"/>
              </a:rPr>
              <a:t>– висвітлити художні  особливості декорування  </a:t>
            </a:r>
          </a:p>
          <a:p>
            <a:pPr>
              <a:lnSpc>
                <a:spcPct val="150000"/>
              </a:lnSpc>
            </a:pPr>
            <a:r>
              <a:rPr lang="uk-UA" dirty="0" smtClean="0">
                <a:latin typeface="Times New Roman" pitchFamily="18" charset="0"/>
                <a:cs typeface="Times New Roman" pitchFamily="18" charset="0"/>
              </a:rPr>
              <a:t>та окреслити характерні риси крою традиційного </a:t>
            </a:r>
          </a:p>
          <a:p>
            <a:pPr>
              <a:lnSpc>
                <a:spcPct val="150000"/>
              </a:lnSpc>
            </a:pPr>
            <a:r>
              <a:rPr lang="uk-UA" dirty="0" smtClean="0">
                <a:latin typeface="Times New Roman" pitchFamily="18" charset="0"/>
                <a:cs typeface="Times New Roman" pitchFamily="18" charset="0"/>
              </a:rPr>
              <a:t>жіночого одягу на </a:t>
            </a:r>
            <a:r>
              <a:rPr lang="uk-UA" dirty="0" err="1" smtClean="0">
                <a:latin typeface="Times New Roman" pitchFamily="18" charset="0"/>
                <a:cs typeface="Times New Roman" pitchFamily="18" charset="0"/>
              </a:rPr>
              <a:t>Великописарівщині</a:t>
            </a:r>
            <a:r>
              <a:rPr lang="uk-UA" dirty="0" smtClean="0">
                <a:latin typeface="Times New Roman" pitchFamily="18" charset="0"/>
                <a:cs typeface="Times New Roman" pitchFamily="18" charset="0"/>
              </a:rPr>
              <a:t> першої половини </a:t>
            </a:r>
          </a:p>
          <a:p>
            <a:pPr>
              <a:lnSpc>
                <a:spcPct val="150000"/>
              </a:lnSpc>
            </a:pPr>
            <a:r>
              <a:rPr lang="uk-UA" dirty="0" smtClean="0">
                <a:latin typeface="Times New Roman" pitchFamily="18" charset="0"/>
                <a:cs typeface="Times New Roman" pitchFamily="18" charset="0"/>
              </a:rPr>
              <a:t>ХХ століття.</a:t>
            </a:r>
          </a:p>
          <a:p>
            <a:pPr>
              <a:lnSpc>
                <a:spcPct val="150000"/>
              </a:lnSpc>
            </a:pPr>
            <a:endParaRPr lang="uk-UA" sz="800" dirty="0" smtClean="0">
              <a:latin typeface="Times New Roman" pitchFamily="18" charset="0"/>
              <a:cs typeface="Times New Roman" pitchFamily="18" charset="0"/>
            </a:endParaRPr>
          </a:p>
          <a:p>
            <a:pPr>
              <a:lnSpc>
                <a:spcPct val="150000"/>
              </a:lnSpc>
            </a:pPr>
            <a:r>
              <a:rPr lang="uk-UA" dirty="0" smtClean="0">
                <a:latin typeface="Times New Roman" pitchFamily="18" charset="0"/>
                <a:cs typeface="Times New Roman" pitchFamily="18" charset="0"/>
              </a:rPr>
              <a:t>Для досягнення зазначеної мети передбачено наступні</a:t>
            </a:r>
          </a:p>
          <a:p>
            <a:pPr>
              <a:lnSpc>
                <a:spcPct val="150000"/>
              </a:lnSpc>
            </a:pPr>
            <a:r>
              <a:rPr lang="uk-UA" b="1" dirty="0" smtClean="0">
                <a:latin typeface="Times New Roman" pitchFamily="18" charset="0"/>
                <a:cs typeface="Times New Roman" pitchFamily="18" charset="0"/>
              </a:rPr>
              <a:t> завдання:</a:t>
            </a:r>
          </a:p>
          <a:p>
            <a:pPr>
              <a:lnSpc>
                <a:spcPct val="150000"/>
              </a:lnSpc>
            </a:pPr>
            <a:r>
              <a:rPr lang="uk-UA" dirty="0" smtClean="0">
                <a:latin typeface="Times New Roman" pitchFamily="18" charset="0"/>
                <a:cs typeface="Times New Roman" pitchFamily="18" charset="0"/>
              </a:rPr>
              <a:t>– розглянути основні елементи традиційного українського одягу;</a:t>
            </a:r>
          </a:p>
          <a:p>
            <a:pPr>
              <a:lnSpc>
                <a:spcPct val="150000"/>
              </a:lnSpc>
            </a:pPr>
            <a:r>
              <a:rPr lang="uk-UA" dirty="0" smtClean="0">
                <a:latin typeface="Times New Roman" pitchFamily="18" charset="0"/>
                <a:cs typeface="Times New Roman" pitchFamily="18" charset="0"/>
              </a:rPr>
              <a:t>– з'ясувати характерні риси крою різних елементів жіночого одягу </a:t>
            </a:r>
            <a:r>
              <a:rPr lang="uk-UA" dirty="0" err="1" smtClean="0">
                <a:latin typeface="Times New Roman" pitchFamily="18" charset="0"/>
                <a:cs typeface="Times New Roman" pitchFamily="18" charset="0"/>
              </a:rPr>
              <a:t>Великописарівщини</a:t>
            </a:r>
            <a:r>
              <a:rPr lang="uk-UA" dirty="0" smtClean="0">
                <a:latin typeface="Times New Roman" pitchFamily="18" charset="0"/>
                <a:cs typeface="Times New Roman" pitchFamily="18" charset="0"/>
              </a:rPr>
              <a:t> першої </a:t>
            </a:r>
            <a:r>
              <a:rPr lang="uk-UA" dirty="0" err="1" smtClean="0">
                <a:latin typeface="Times New Roman" pitchFamily="18" charset="0"/>
                <a:cs typeface="Times New Roman" pitchFamily="18" charset="0"/>
              </a:rPr>
              <a:t>порловини</a:t>
            </a:r>
            <a:r>
              <a:rPr lang="uk-UA" dirty="0" smtClean="0">
                <a:latin typeface="Times New Roman" pitchFamily="18" charset="0"/>
                <a:cs typeface="Times New Roman" pitchFamily="18" charset="0"/>
              </a:rPr>
              <a:t> ХХ століття;</a:t>
            </a:r>
          </a:p>
          <a:p>
            <a:pPr>
              <a:lnSpc>
                <a:spcPct val="150000"/>
              </a:lnSpc>
            </a:pPr>
            <a:r>
              <a:rPr lang="uk-UA" dirty="0" smtClean="0">
                <a:latin typeface="Times New Roman" pitchFamily="18" charset="0"/>
                <a:cs typeface="Times New Roman" pitchFamily="18" charset="0"/>
              </a:rPr>
              <a:t>– схарактеризувати особливості декорування різних елементів жіночого одягу </a:t>
            </a:r>
            <a:r>
              <a:rPr lang="uk-UA" dirty="0" err="1" smtClean="0">
                <a:latin typeface="Times New Roman" pitchFamily="18" charset="0"/>
                <a:cs typeface="Times New Roman" pitchFamily="18" charset="0"/>
              </a:rPr>
              <a:t>Великописарівщини</a:t>
            </a:r>
            <a:r>
              <a:rPr lang="uk-UA" dirty="0" smtClean="0">
                <a:latin typeface="Times New Roman" pitchFamily="18" charset="0"/>
                <a:cs typeface="Times New Roman" pitchFamily="18" charset="0"/>
              </a:rPr>
              <a:t> першої половини ХХ століття; </a:t>
            </a:r>
          </a:p>
          <a:p>
            <a:pPr>
              <a:lnSpc>
                <a:spcPct val="150000"/>
              </a:lnSpc>
            </a:pPr>
            <a:r>
              <a:rPr lang="uk-UA" dirty="0" smtClean="0">
                <a:latin typeface="Times New Roman" pitchFamily="18" charset="0"/>
                <a:cs typeface="Times New Roman" pitchFamily="18" charset="0"/>
              </a:rPr>
              <a:t>– поповнити матеріальні фонди шкільної етнографічної кімнати-світлиці предметами традиційного жіночого одягу нашого регіону.</a:t>
            </a:r>
            <a:endParaRPr lang="uk-UA" dirty="0">
              <a:latin typeface="Times New Roman" pitchFamily="18" charset="0"/>
              <a:cs typeface="Times New Roman" pitchFamily="18" charset="0"/>
            </a:endParaRPr>
          </a:p>
        </p:txBody>
      </p:sp>
      <p:pic>
        <p:nvPicPr>
          <p:cNvPr id="4" name="Рисунок 3" descr="P1100144.JPG"/>
          <p:cNvPicPr/>
          <p:nvPr/>
        </p:nvPicPr>
        <p:blipFill>
          <a:blip r:embed="rId2" cstate="print"/>
          <a:srcRect l="25259" r="27863"/>
          <a:stretch>
            <a:fillRect/>
          </a:stretch>
        </p:blipFill>
        <p:spPr>
          <a:xfrm>
            <a:off x="6500826" y="285728"/>
            <a:ext cx="2286016" cy="3143272"/>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57224" y="214290"/>
            <a:ext cx="7929618" cy="6155531"/>
          </a:xfrm>
          <a:prstGeom prst="rect">
            <a:avLst/>
          </a:prstGeom>
        </p:spPr>
        <p:txBody>
          <a:bodyPr wrap="square">
            <a:spAutoFit/>
          </a:bodyPr>
          <a:lstStyle/>
          <a:p>
            <a:pPr lvl="0" indent="539750" algn="ctr" fontAlgn="base">
              <a:spcBef>
                <a:spcPct val="0"/>
              </a:spcBef>
              <a:spcAft>
                <a:spcPct val="0"/>
              </a:spcAft>
            </a:pPr>
            <a:r>
              <a:rPr lang="uk-UA" b="1" dirty="0" smtClean="0">
                <a:latin typeface="Times New Roman" pitchFamily="18" charset="0"/>
                <a:ea typeface="Times New Roman" pitchFamily="18" charset="0"/>
                <a:cs typeface="Times New Roman" pitchFamily="18" charset="0"/>
              </a:rPr>
              <a:t>Н</a:t>
            </a:r>
            <a:r>
              <a:rPr lang="uk-UA" b="1" dirty="0" smtClean="0" bmk="">
                <a:latin typeface="Times New Roman" pitchFamily="18" charset="0"/>
                <a:ea typeface="Times New Roman" pitchFamily="18" charset="0"/>
                <a:cs typeface="Times New Roman" pitchFamily="18" charset="0"/>
              </a:rPr>
              <a:t>АУКОВА НОВИЗНА РОБОТИ</a:t>
            </a:r>
            <a:endParaRPr lang="uk-UA" dirty="0" smtClean="0">
              <a:latin typeface="Times New Roman" pitchFamily="18" charset="0"/>
              <a:cs typeface="Times New Roman" pitchFamily="18" charset="0"/>
            </a:endParaRPr>
          </a:p>
          <a:p>
            <a:pPr lvl="0" indent="539750" eaLnBrk="0" fontAlgn="base" hangingPunct="0">
              <a:spcBef>
                <a:spcPct val="0"/>
              </a:spcBef>
              <a:spcAft>
                <a:spcPct val="0"/>
              </a:spcAft>
            </a:pPr>
            <a:endParaRPr lang="uk-UA" sz="700" i="1" dirty="0" smtClean="0">
              <a:latin typeface="Times New Roman" pitchFamily="18" charset="0"/>
              <a:ea typeface="Times New Roman" pitchFamily="18" charset="0"/>
              <a:cs typeface="Times New Roman" pitchFamily="18" charset="0"/>
            </a:endParaRPr>
          </a:p>
          <a:p>
            <a:pPr lvl="0" indent="539750" algn="just" eaLnBrk="0" fontAlgn="base" hangingPunct="0">
              <a:lnSpc>
                <a:spcPct val="150000"/>
              </a:lnSpc>
              <a:spcBef>
                <a:spcPct val="0"/>
              </a:spcBef>
              <a:spcAft>
                <a:spcPct val="0"/>
              </a:spcAft>
            </a:pPr>
            <a:r>
              <a:rPr lang="uk-UA" dirty="0" smtClean="0">
                <a:latin typeface="Times New Roman" pitchFamily="18" charset="0"/>
                <a:ea typeface="Times New Roman" pitchFamily="18" charset="0"/>
                <a:cs typeface="Times New Roman" pitchFamily="18" charset="0"/>
              </a:rPr>
              <a:t>– здійснено комплексний аналіз крою та декорування традиційного жіночого одягу </a:t>
            </a:r>
            <a:r>
              <a:rPr lang="uk-UA" dirty="0" err="1" smtClean="0">
                <a:latin typeface="Times New Roman" pitchFamily="18" charset="0"/>
                <a:ea typeface="Times New Roman" pitchFamily="18" charset="0"/>
                <a:cs typeface="Times New Roman" pitchFamily="18" charset="0"/>
              </a:rPr>
              <a:t>Великописарівщини</a:t>
            </a:r>
            <a:r>
              <a:rPr lang="uk-UA" dirty="0" smtClean="0">
                <a:latin typeface="Times New Roman" pitchFamily="18" charset="0"/>
                <a:ea typeface="Times New Roman" pitchFamily="18" charset="0"/>
                <a:cs typeface="Times New Roman" pitchFamily="18" charset="0"/>
              </a:rPr>
              <a:t> першої половини ХХ століття;</a:t>
            </a:r>
            <a:endParaRPr lang="uk-UA" dirty="0" smtClean="0">
              <a:latin typeface="Times New Roman" pitchFamily="18" charset="0"/>
              <a:cs typeface="Times New Roman" pitchFamily="18" charset="0"/>
            </a:endParaRPr>
          </a:p>
          <a:p>
            <a:pPr lvl="0" indent="539750" algn="just" eaLnBrk="0" fontAlgn="base" hangingPunct="0">
              <a:lnSpc>
                <a:spcPct val="150000"/>
              </a:lnSpc>
              <a:spcBef>
                <a:spcPct val="0"/>
              </a:spcBef>
              <a:spcAft>
                <a:spcPct val="0"/>
              </a:spcAft>
            </a:pPr>
            <a:r>
              <a:rPr lang="uk-UA" dirty="0" smtClean="0">
                <a:latin typeface="Times New Roman" pitchFamily="18" charset="0"/>
                <a:ea typeface="Times New Roman" pitchFamily="18" charset="0"/>
                <a:cs typeface="Times New Roman" pitchFamily="18" charset="0"/>
              </a:rPr>
              <a:t>– схарактеризовано основні особливості  різних його елементів; </a:t>
            </a:r>
          </a:p>
          <a:p>
            <a:pPr lvl="0" indent="539750" algn="just" eaLnBrk="0" fontAlgn="base" hangingPunct="0">
              <a:lnSpc>
                <a:spcPct val="150000"/>
              </a:lnSpc>
              <a:spcBef>
                <a:spcPct val="0"/>
              </a:spcBef>
              <a:spcAft>
                <a:spcPct val="0"/>
              </a:spcAft>
            </a:pPr>
            <a:r>
              <a:rPr lang="uk-UA" dirty="0" smtClean="0">
                <a:latin typeface="Times New Roman" pitchFamily="18" charset="0"/>
                <a:ea typeface="Times New Roman" pitchFamily="18" charset="0"/>
                <a:cs typeface="Times New Roman" pitchFamily="18" charset="0"/>
              </a:rPr>
              <a:t>– доведено, що вагоме значення у різних моделях відігравали матеріальні статки та смакові уподобання місцевого населення;</a:t>
            </a:r>
            <a:endParaRPr lang="uk-UA" i="1" dirty="0" smtClean="0">
              <a:latin typeface="Times New Roman" pitchFamily="18" charset="0"/>
              <a:ea typeface="Times New Roman" pitchFamily="18" charset="0"/>
              <a:cs typeface="Times New Roman" pitchFamily="18" charset="0"/>
            </a:endParaRPr>
          </a:p>
          <a:p>
            <a:pPr lvl="0" indent="539750" eaLnBrk="0" fontAlgn="base" hangingPunct="0">
              <a:lnSpc>
                <a:spcPct val="150000"/>
              </a:lnSpc>
              <a:spcBef>
                <a:spcPct val="0"/>
              </a:spcBef>
              <a:spcAft>
                <a:spcPct val="0"/>
              </a:spcAft>
            </a:pPr>
            <a:r>
              <a:rPr lang="uk-UA" dirty="0" smtClean="0">
                <a:latin typeface="Times New Roman" pitchFamily="18" charset="0"/>
                <a:ea typeface="Times New Roman" pitchFamily="18" charset="0"/>
                <a:cs typeface="Times New Roman" pitchFamily="18" charset="0"/>
              </a:rPr>
              <a:t>– визначено специфіку традиційного жіночого  одягу </a:t>
            </a:r>
            <a:r>
              <a:rPr lang="uk-UA" dirty="0" err="1" smtClean="0">
                <a:latin typeface="Times New Roman" pitchFamily="18" charset="0"/>
                <a:ea typeface="Times New Roman" pitchFamily="18" charset="0"/>
                <a:cs typeface="Times New Roman" pitchFamily="18" charset="0"/>
              </a:rPr>
              <a:t>Великописарівщини</a:t>
            </a:r>
            <a:r>
              <a:rPr lang="uk-UA" dirty="0" smtClean="0">
                <a:latin typeface="Times New Roman" pitchFamily="18" charset="0"/>
                <a:ea typeface="Times New Roman" pitchFamily="18" charset="0"/>
                <a:cs typeface="Times New Roman" pitchFamily="18" charset="0"/>
              </a:rPr>
              <a:t> у загальноукраїнському контексті.</a:t>
            </a:r>
          </a:p>
          <a:p>
            <a:pPr algn="ctr"/>
            <a:r>
              <a:rPr lang="uk-UA" b="1" dirty="0" smtClean="0">
                <a:latin typeface="Times New Roman" pitchFamily="18" charset="0"/>
                <a:cs typeface="Times New Roman" pitchFamily="18" charset="0"/>
              </a:rPr>
              <a:t>МЕТОДИ ДОСЛІДЖЕННЯ</a:t>
            </a:r>
            <a:r>
              <a:rPr lang="uk-UA" dirty="0" smtClean="0"/>
              <a:t> </a:t>
            </a:r>
          </a:p>
          <a:p>
            <a:pPr algn="just">
              <a:lnSpc>
                <a:spcPct val="150000"/>
              </a:lnSpc>
            </a:pPr>
            <a:r>
              <a:rPr lang="uk-UA" dirty="0" smtClean="0"/>
              <a:t>– </a:t>
            </a:r>
            <a:r>
              <a:rPr lang="uk-UA" dirty="0" smtClean="0">
                <a:latin typeface="Times New Roman" pitchFamily="18" charset="0"/>
                <a:cs typeface="Times New Roman" pitchFamily="18" charset="0"/>
              </a:rPr>
              <a:t>порівняльно-історичний, за допомогою якого визначалася подібність та регіональна специфіка традиційного жіночого одягу </a:t>
            </a:r>
            <a:r>
              <a:rPr lang="uk-UA" dirty="0" err="1" smtClean="0">
                <a:latin typeface="Times New Roman" pitchFamily="18" charset="0"/>
                <a:cs typeface="Times New Roman" pitchFamily="18" charset="0"/>
              </a:rPr>
              <a:t>Великописарівщини</a:t>
            </a:r>
            <a:r>
              <a:rPr lang="uk-UA" dirty="0" smtClean="0">
                <a:latin typeface="Times New Roman" pitchFamily="18" charset="0"/>
                <a:cs typeface="Times New Roman" pitchFamily="18" charset="0"/>
              </a:rPr>
              <a:t>;</a:t>
            </a:r>
          </a:p>
          <a:p>
            <a:pPr algn="just">
              <a:lnSpc>
                <a:spcPct val="150000"/>
              </a:lnSpc>
            </a:pPr>
            <a:r>
              <a:rPr lang="uk-UA" dirty="0" smtClean="0">
                <a:latin typeface="Times New Roman" pitchFamily="18" charset="0"/>
                <a:cs typeface="Times New Roman" pitchFamily="18" charset="0"/>
              </a:rPr>
              <a:t>– соціологічний метод, який застосовувався для збору інформації від сучасників-мешканців селища Велика </a:t>
            </a:r>
            <a:r>
              <a:rPr lang="uk-UA" dirty="0" err="1" smtClean="0">
                <a:latin typeface="Times New Roman" pitchFamily="18" charset="0"/>
                <a:cs typeface="Times New Roman" pitchFamily="18" charset="0"/>
              </a:rPr>
              <a:t>Писарівка</a:t>
            </a:r>
            <a:r>
              <a:rPr lang="uk-UA" dirty="0" smtClean="0">
                <a:latin typeface="Times New Roman" pitchFamily="18" charset="0"/>
                <a:cs typeface="Times New Roman" pitchFamily="18" charset="0"/>
              </a:rPr>
              <a:t> (переважно у вигляді опитування), а також для її аналізу;</a:t>
            </a:r>
          </a:p>
          <a:p>
            <a:pPr algn="just">
              <a:lnSpc>
                <a:spcPct val="150000"/>
              </a:lnSpc>
            </a:pPr>
            <a:r>
              <a:rPr lang="uk-UA" dirty="0" smtClean="0">
                <a:latin typeface="Times New Roman" pitchFamily="18" charset="0"/>
                <a:cs typeface="Times New Roman" pitchFamily="18" charset="0"/>
              </a:rPr>
              <a:t>– метод польових досліджень: спостереження, фото та </a:t>
            </a:r>
            <a:r>
              <a:rPr lang="uk-UA" dirty="0" err="1" smtClean="0">
                <a:latin typeface="Times New Roman" pitchFamily="18" charset="0"/>
                <a:cs typeface="Times New Roman" pitchFamily="18" charset="0"/>
              </a:rPr>
              <a:t>відеофіксація</a:t>
            </a:r>
            <a:r>
              <a:rPr lang="uk-UA" b="1" dirty="0" smtClean="0">
                <a:latin typeface="Times New Roman" pitchFamily="18" charset="0"/>
                <a:cs typeface="Times New Roman" pitchFamily="18" charset="0"/>
              </a:rPr>
              <a:t> </a:t>
            </a:r>
            <a:endParaRPr lang="uk-UA" i="1" dirty="0" smtClean="0">
              <a:latin typeface="Times New Roman" pitchFamily="18" charset="0"/>
              <a:ea typeface="Times New Roman" pitchFamily="18" charset="0"/>
              <a:cs typeface="Times New Roman" pitchFamily="18" charset="0"/>
            </a:endParaRPr>
          </a:p>
        </p:txBody>
      </p:sp>
      <p:pic>
        <p:nvPicPr>
          <p:cNvPr id="5" name="Рисунок 4" descr="P1100142.JPG"/>
          <p:cNvPicPr/>
          <p:nvPr/>
        </p:nvPicPr>
        <p:blipFill>
          <a:blip r:embed="rId2" cstate="print"/>
          <a:stretch>
            <a:fillRect/>
          </a:stretch>
        </p:blipFill>
        <p:spPr>
          <a:xfrm>
            <a:off x="6715140" y="2214554"/>
            <a:ext cx="2309818" cy="158755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714480" y="285728"/>
            <a:ext cx="614366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uk-UA" b="1" i="1" dirty="0" smtClean="0">
                <a:latin typeface="Times New Roman" pitchFamily="18" charset="0"/>
                <a:ea typeface="Times New Roman" pitchFamily="18" charset="0"/>
                <a:cs typeface="Times New Roman" pitchFamily="18" charset="0"/>
              </a:rPr>
              <a:t>КЕРСЕТКА</a:t>
            </a:r>
            <a:endParaRPr kumimoji="0" lang="uk-UA" b="1" i="1"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uk-UA"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p:txBody>
      </p:sp>
      <p:pic>
        <p:nvPicPr>
          <p:cNvPr id="6" name="Рисунок 5" descr="P1100157.JPG"/>
          <p:cNvPicPr/>
          <p:nvPr/>
        </p:nvPicPr>
        <p:blipFill>
          <a:blip r:embed="rId2" cstate="print"/>
          <a:stretch>
            <a:fillRect/>
          </a:stretch>
        </p:blipFill>
        <p:spPr>
          <a:xfrm>
            <a:off x="1214414" y="4071942"/>
            <a:ext cx="1714512" cy="2357454"/>
          </a:xfrm>
          <a:prstGeom prst="rect">
            <a:avLst/>
          </a:prstGeom>
        </p:spPr>
      </p:pic>
      <p:pic>
        <p:nvPicPr>
          <p:cNvPr id="7" name="Рисунок 6" descr="P1100158.JPG"/>
          <p:cNvPicPr/>
          <p:nvPr/>
        </p:nvPicPr>
        <p:blipFill>
          <a:blip r:embed="rId3" cstate="print"/>
          <a:stretch>
            <a:fillRect/>
          </a:stretch>
        </p:blipFill>
        <p:spPr>
          <a:xfrm>
            <a:off x="3143240" y="4071942"/>
            <a:ext cx="1643074" cy="2298992"/>
          </a:xfrm>
          <a:prstGeom prst="rect">
            <a:avLst/>
          </a:prstGeom>
        </p:spPr>
      </p:pic>
      <p:sp>
        <p:nvSpPr>
          <p:cNvPr id="8" name="Прямоугольник 7"/>
          <p:cNvSpPr/>
          <p:nvPr/>
        </p:nvSpPr>
        <p:spPr>
          <a:xfrm>
            <a:off x="5000628" y="4929198"/>
            <a:ext cx="3500462" cy="523220"/>
          </a:xfrm>
          <a:prstGeom prst="rect">
            <a:avLst/>
          </a:prstGeom>
        </p:spPr>
        <p:txBody>
          <a:bodyPr wrap="square">
            <a:spAutoFit/>
          </a:bodyPr>
          <a:lstStyle/>
          <a:p>
            <a:pPr algn="ctr"/>
            <a:r>
              <a:rPr lang="uk-UA" sz="1400" b="1" i="1" dirty="0" smtClean="0">
                <a:latin typeface="Times New Roman" pitchFamily="18" charset="0"/>
                <a:cs typeface="Times New Roman" pitchFamily="18" charset="0"/>
              </a:rPr>
              <a:t>Особисті речі Грицай Галини Григорівни.  </a:t>
            </a:r>
          </a:p>
          <a:p>
            <a:pPr algn="ctr"/>
            <a:r>
              <a:rPr lang="uk-UA" sz="1400" b="1" i="1" dirty="0" smtClean="0">
                <a:latin typeface="Times New Roman" pitchFamily="18" charset="0"/>
                <a:cs typeface="Times New Roman" pitchFamily="18" charset="0"/>
              </a:rPr>
              <a:t>Передані до шкільного музею-світлиці</a:t>
            </a:r>
            <a:endParaRPr lang="uk-UA" sz="1400" dirty="0">
              <a:latin typeface="Times New Roman" pitchFamily="18" charset="0"/>
              <a:cs typeface="Times New Roman" pitchFamily="18" charset="0"/>
            </a:endParaRPr>
          </a:p>
        </p:txBody>
      </p:sp>
      <p:sp>
        <p:nvSpPr>
          <p:cNvPr id="9" name="Прямоугольник 8"/>
          <p:cNvSpPr/>
          <p:nvPr/>
        </p:nvSpPr>
        <p:spPr>
          <a:xfrm>
            <a:off x="1000100" y="642918"/>
            <a:ext cx="5572164" cy="3416320"/>
          </a:xfrm>
          <a:prstGeom prst="rect">
            <a:avLst/>
          </a:prstGeom>
        </p:spPr>
        <p:txBody>
          <a:bodyPr wrap="square">
            <a:spAutoFit/>
          </a:bodyPr>
          <a:lstStyle/>
          <a:p>
            <a:pPr algn="just"/>
            <a:r>
              <a:rPr lang="uk-UA" dirty="0" smtClean="0">
                <a:latin typeface="Times New Roman" pitchFamily="18" charset="0"/>
                <a:cs typeface="Times New Roman" pitchFamily="18" charset="0"/>
              </a:rPr>
              <a:t>Керсетки виготовляли з легкої фабричної тканини на підкладці. Схожими на керсетки були теплушки — безрукавки на ваті, шиті з плису, бумазеї або вовни. Керсетки відзначалися територіальною різноманітністю. їх шили з високим або з коротким станком і «вусами» або зі зборками. Застібували керсетку збоку на грудях. Попереду на грудях керсет розшивали кольоровими шнурами і кантами, зубцями і ґудзиками. Наявність у слобожанських керсетів </a:t>
            </a:r>
            <a:r>
              <a:rPr lang="uk-UA" dirty="0" err="1" smtClean="0">
                <a:latin typeface="Times New Roman" pitchFamily="18" charset="0"/>
                <a:cs typeface="Times New Roman" pitchFamily="18" charset="0"/>
              </a:rPr>
              <a:t>зубцеподібного</a:t>
            </a:r>
            <a:r>
              <a:rPr lang="uk-UA" dirty="0" smtClean="0">
                <a:latin typeface="Times New Roman" pitchFamily="18" charset="0"/>
                <a:cs typeface="Times New Roman" pitchFamily="18" charset="0"/>
              </a:rPr>
              <a:t> декору або конструктивної зубчастої застібки вирізняє їх серед керсеток Середнього Подніпров'я та Полтавщини. </a:t>
            </a:r>
            <a:endParaRPr lang="uk-UA" dirty="0">
              <a:latin typeface="Times New Roman" pitchFamily="18" charset="0"/>
              <a:cs typeface="Times New Roman" pitchFamily="18" charset="0"/>
            </a:endParaRPr>
          </a:p>
        </p:txBody>
      </p:sp>
      <p:pic>
        <p:nvPicPr>
          <p:cNvPr id="7170" name="Picture 2" descr="https://scontent.fiev21-1.fna.fbcdn.net/v/t1.15752-9/56954352_843315099354729_916017581075202048_n.jpg?_nc_cat=108&amp;_nc_ht=scontent.fiev21-1.fna&amp;oh=798d9599f7dcfd62ed068ac5c603d515&amp;oe=5D3907B8"/>
          <p:cNvPicPr>
            <a:picLocks noChangeAspect="1" noChangeArrowheads="1"/>
          </p:cNvPicPr>
          <p:nvPr/>
        </p:nvPicPr>
        <p:blipFill>
          <a:blip r:embed="rId4"/>
          <a:srcRect/>
          <a:stretch>
            <a:fillRect/>
          </a:stretch>
        </p:blipFill>
        <p:spPr bwMode="auto">
          <a:xfrm>
            <a:off x="6643702" y="642918"/>
            <a:ext cx="2285992" cy="304798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642910" y="500042"/>
            <a:ext cx="564360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fontAlgn="base">
              <a:spcBef>
                <a:spcPct val="0"/>
              </a:spcBef>
              <a:spcAft>
                <a:spcPct val="0"/>
              </a:spcAft>
            </a:pP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Найстійкішим</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щодо</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збереження</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традицій</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був</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одяг</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сільського</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населення</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Багато</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його</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різновидів</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широко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побутували</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uk-UA" dirty="0" smtClean="0">
                <a:latin typeface="Times New Roman" pitchFamily="18" charset="0"/>
                <a:ea typeface="Times New Roman" pitchFamily="18" charset="0"/>
                <a:cs typeface="Times New Roman" pitchFamily="18" charset="0"/>
              </a:rPr>
              <a:t>на </a:t>
            </a:r>
            <a:r>
              <a:rPr lang="uk-UA" dirty="0" err="1" smtClean="0">
                <a:latin typeface="Times New Roman" pitchFamily="18" charset="0"/>
                <a:ea typeface="Times New Roman" pitchFamily="18" charset="0"/>
                <a:cs typeface="Times New Roman" pitchFamily="18" charset="0"/>
              </a:rPr>
              <a:t>Великописарівщині</a:t>
            </a:r>
            <a:r>
              <a:rPr lang="uk-UA" dirty="0" smtClean="0">
                <a:latin typeface="Times New Roman" pitchFamily="18" charset="0"/>
                <a:ea typeface="Times New Roman" pitchFamily="18" charset="0"/>
                <a:cs typeface="Times New Roman" pitchFamily="18" charset="0"/>
              </a:rPr>
              <a:t> </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до початку XX ст.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Верхній</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одяг</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ru-RU" dirty="0" err="1" smtClean="0">
                <a:latin typeface="Times New Roman" pitchFamily="18" charset="0"/>
                <a:cs typeface="Times New Roman" pitchFamily="18" charset="0"/>
              </a:rPr>
              <a:t>виготовляли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a:t>
            </a:r>
            <a:r>
              <a:rPr lang="ru-RU" dirty="0" smtClean="0">
                <a:latin typeface="Times New Roman" pitchFamily="18" charset="0"/>
                <a:cs typeface="Times New Roman" pitchFamily="18" charset="0"/>
              </a:rPr>
              <a:t> одного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декількох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шматків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тканини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огортав</a:t>
            </a:r>
            <a:r>
              <a:rPr lang="ru-RU" dirty="0" smtClean="0">
                <a:latin typeface="Times New Roman" pitchFamily="18" charset="0"/>
                <a:cs typeface="Times New Roman" pitchFamily="18" charset="0"/>
              </a:rPr>
              <a:t> стан, </a:t>
            </a:r>
            <a:r>
              <a:rPr lang="ru-RU" dirty="0" err="1" smtClean="0">
                <a:latin typeface="Times New Roman" pitchFamily="18" charset="0"/>
                <a:cs typeface="Times New Roman" pitchFamily="18" charset="0"/>
              </a:rPr>
              <a:t>драпірувався</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різні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способи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утримувався</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тілі</a:t>
            </a:r>
            <a:r>
              <a:rPr lang="ru-RU" dirty="0" smtClean="0">
                <a:latin typeface="Times New Roman" pitchFamily="18" charset="0"/>
                <a:cs typeface="Times New Roman" pitchFamily="18" charset="0"/>
              </a:rPr>
              <a:t> за </a:t>
            </a:r>
            <a:r>
              <a:rPr lang="ru-RU" dirty="0" err="1" smtClean="0">
                <a:latin typeface="Times New Roman" pitchFamily="18" charset="0"/>
                <a:cs typeface="Times New Roman" pitchFamily="18" charset="0"/>
              </a:rPr>
              <a:t>допомогою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зав'язок</a:t>
            </a:r>
            <a:r>
              <a:rPr lang="ru-RU" dirty="0" smtClean="0">
                <a:latin typeface="Times New Roman" pitchFamily="18" charset="0"/>
                <a:cs typeface="Times New Roman" pitchFamily="18" charset="0"/>
              </a:rPr>
              <a:t>, булавок, </a:t>
            </a:r>
            <a:r>
              <a:rPr lang="ru-RU" dirty="0" err="1" smtClean="0">
                <a:latin typeface="Times New Roman" pitchFamily="18" charset="0"/>
                <a:cs typeface="Times New Roman" pitchFamily="18" charset="0"/>
              </a:rPr>
              <a:t>поясів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Деталі</a:t>
            </a:r>
            <a:r>
              <a:rPr lang="ru-RU" dirty="0" smtClean="0">
                <a:latin typeface="Times New Roman" pitchFamily="18" charset="0"/>
                <a:cs typeface="Times New Roman" pitchFamily="18" charset="0"/>
              </a:rPr>
              <a:t> шитого </a:t>
            </a:r>
            <a:r>
              <a:rPr lang="ru-RU" dirty="0" err="1" smtClean="0">
                <a:latin typeface="Times New Roman" pitchFamily="18" charset="0"/>
                <a:cs typeface="Times New Roman" pitchFamily="18" charset="0"/>
              </a:rPr>
              <a:t>одягу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скріплювалися</a:t>
            </a:r>
            <a:r>
              <a:rPr lang="ru-RU" dirty="0" smtClean="0">
                <a:latin typeface="Times New Roman" pitchFamily="18" charset="0"/>
                <a:cs typeface="Times New Roman" pitchFamily="18" charset="0"/>
              </a:rPr>
              <a:t> швами. </a:t>
            </a:r>
            <a:r>
              <a:rPr lang="ru-RU" dirty="0" err="1" smtClean="0">
                <a:latin typeface="Times New Roman" pitchFamily="18" charset="0"/>
                <a:cs typeface="Times New Roman" pitchFamily="18" charset="0"/>
              </a:rPr>
              <a:t>Він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міг</a:t>
            </a:r>
            <a:r>
              <a:rPr lang="ru-RU" dirty="0" smtClean="0">
                <a:latin typeface="Times New Roman" pitchFamily="18" charset="0"/>
                <a:cs typeface="Times New Roman" pitchFamily="18" charset="0"/>
              </a:rPr>
              <a:t> бути </a:t>
            </a:r>
            <a:r>
              <a:rPr lang="ru-RU" dirty="0" err="1" smtClean="0">
                <a:latin typeface="Times New Roman" pitchFamily="18" charset="0"/>
                <a:cs typeface="Times New Roman" pitchFamily="18" charset="0"/>
              </a:rPr>
              <a:t>глухий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розпашний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різний</a:t>
            </a:r>
            <a:r>
              <a:rPr lang="ru-RU" dirty="0" smtClean="0">
                <a:latin typeface="Times New Roman" pitchFamily="18" charset="0"/>
                <a:cs typeface="Times New Roman" pitchFamily="18" charset="0"/>
              </a:rPr>
              <a:t> за </a:t>
            </a:r>
            <a:r>
              <a:rPr lang="ru-RU" dirty="0" err="1" smtClean="0">
                <a:latin typeface="Times New Roman" pitchFamily="18" charset="0"/>
                <a:cs typeface="Times New Roman" pitchFamily="18" charset="0"/>
              </a:rPr>
              <a:t>кроєм</a:t>
            </a:r>
            <a:r>
              <a:rPr lang="ru-RU" dirty="0" smtClean="0">
                <a:latin typeface="Times New Roman" pitchFamily="18" charset="0"/>
                <a:cs typeface="Times New Roman" pitchFamily="18" charset="0"/>
              </a:rPr>
              <a:t>.</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 name="Рисунок 4" descr="P1100164.JPG"/>
          <p:cNvPicPr/>
          <p:nvPr/>
        </p:nvPicPr>
        <p:blipFill>
          <a:blip r:embed="rId2" cstate="print"/>
          <a:stretch>
            <a:fillRect/>
          </a:stretch>
        </p:blipFill>
        <p:spPr>
          <a:xfrm>
            <a:off x="6429388" y="571480"/>
            <a:ext cx="2357454" cy="1571636"/>
          </a:xfrm>
          <a:prstGeom prst="rect">
            <a:avLst/>
          </a:prstGeom>
          <a:ln>
            <a:noFill/>
          </a:ln>
          <a:effectLst>
            <a:outerShdw blurRad="292100" dist="139700" dir="2700000" algn="tl" rotWithShape="0">
              <a:srgbClr val="333333">
                <a:alpha val="65000"/>
              </a:srgbClr>
            </a:outerShdw>
          </a:effectLst>
        </p:spPr>
      </p:pic>
      <p:pic>
        <p:nvPicPr>
          <p:cNvPr id="6" name="Рисунок 5" descr="P1100163.JPG"/>
          <p:cNvPicPr/>
          <p:nvPr/>
        </p:nvPicPr>
        <p:blipFill>
          <a:blip r:embed="rId3" cstate="print"/>
          <a:stretch>
            <a:fillRect/>
          </a:stretch>
        </p:blipFill>
        <p:spPr>
          <a:xfrm>
            <a:off x="6429388" y="2428868"/>
            <a:ext cx="2357454" cy="1928826"/>
          </a:xfrm>
          <a:prstGeom prst="rect">
            <a:avLst/>
          </a:prstGeom>
          <a:ln>
            <a:noFill/>
          </a:ln>
          <a:effectLst>
            <a:outerShdw blurRad="292100" dist="139700" dir="2700000" algn="tl" rotWithShape="0">
              <a:srgbClr val="333333">
                <a:alpha val="65000"/>
              </a:srgbClr>
            </a:outerShdw>
          </a:effectLst>
        </p:spPr>
      </p:pic>
      <p:pic>
        <p:nvPicPr>
          <p:cNvPr id="7" name="Рисунок 6" descr="P1100166.JPG"/>
          <p:cNvPicPr/>
          <p:nvPr/>
        </p:nvPicPr>
        <p:blipFill>
          <a:blip r:embed="rId4" cstate="print"/>
          <a:stretch>
            <a:fillRect/>
          </a:stretch>
        </p:blipFill>
        <p:spPr>
          <a:xfrm>
            <a:off x="6500826" y="4572008"/>
            <a:ext cx="2357454" cy="1785950"/>
          </a:xfrm>
          <a:prstGeom prst="rect">
            <a:avLst/>
          </a:prstGeom>
          <a:ln>
            <a:noFill/>
          </a:ln>
          <a:effectLst>
            <a:outerShdw blurRad="292100" dist="139700" dir="2700000" algn="tl" rotWithShape="0">
              <a:srgbClr val="333333">
                <a:alpha val="65000"/>
              </a:srgbClr>
            </a:outerShdw>
          </a:effectLst>
        </p:spPr>
      </p:pic>
      <p:pic>
        <p:nvPicPr>
          <p:cNvPr id="8" name="Рисунок 7" descr="P1100159.JPG"/>
          <p:cNvPicPr/>
          <p:nvPr/>
        </p:nvPicPr>
        <p:blipFill>
          <a:blip r:embed="rId5" cstate="print"/>
          <a:stretch>
            <a:fillRect/>
          </a:stretch>
        </p:blipFill>
        <p:spPr>
          <a:xfrm>
            <a:off x="1571604" y="3214686"/>
            <a:ext cx="2214578" cy="2928934"/>
          </a:xfrm>
          <a:prstGeom prst="rect">
            <a:avLst/>
          </a:prstGeom>
          <a:ln>
            <a:noFill/>
          </a:ln>
          <a:effectLst>
            <a:outerShdw blurRad="292100" dist="139700" dir="2700000" algn="tl" rotWithShape="0">
              <a:srgbClr val="333333">
                <a:alpha val="65000"/>
              </a:srgbClr>
            </a:outerShdw>
          </a:effectLst>
        </p:spPr>
      </p:pic>
      <p:pic>
        <p:nvPicPr>
          <p:cNvPr id="9" name="Рисунок 8" descr="P1100160.JPG"/>
          <p:cNvPicPr/>
          <p:nvPr/>
        </p:nvPicPr>
        <p:blipFill>
          <a:blip r:embed="rId6" cstate="print"/>
          <a:stretch>
            <a:fillRect/>
          </a:stretch>
        </p:blipFill>
        <p:spPr>
          <a:xfrm>
            <a:off x="3929058" y="3286124"/>
            <a:ext cx="2267071" cy="2862268"/>
          </a:xfrm>
          <a:prstGeom prst="rect">
            <a:avLst/>
          </a:prstGeom>
          <a:ln>
            <a:noFill/>
          </a:ln>
          <a:effectLst>
            <a:outerShdw blurRad="292100" dist="139700" dir="2700000" algn="tl" rotWithShape="0">
              <a:srgbClr val="333333">
                <a:alpha val="65000"/>
              </a:srgbClr>
            </a:outerShdw>
          </a:effectLst>
        </p:spPr>
      </p:pic>
      <p:sp>
        <p:nvSpPr>
          <p:cNvPr id="10" name="Прямоугольник 9"/>
          <p:cNvSpPr/>
          <p:nvPr/>
        </p:nvSpPr>
        <p:spPr>
          <a:xfrm>
            <a:off x="928662" y="428604"/>
            <a:ext cx="5286380" cy="369332"/>
          </a:xfrm>
          <a:prstGeom prst="rect">
            <a:avLst/>
          </a:prstGeom>
        </p:spPr>
        <p:txBody>
          <a:bodyPr wrap="square">
            <a:spAutoFit/>
          </a:bodyPr>
          <a:lstStyle/>
          <a:p>
            <a:pPr lvl="0" algn="ctr" fontAlgn="base">
              <a:spcBef>
                <a:spcPct val="0"/>
              </a:spcBef>
              <a:spcAft>
                <a:spcPct val="0"/>
              </a:spcAft>
            </a:pPr>
            <a:r>
              <a:rPr lang="uk-UA" b="1" i="1" dirty="0" smtClean="0">
                <a:latin typeface="Times New Roman" pitchFamily="18" charset="0"/>
                <a:ea typeface="Times New Roman" pitchFamily="18" charset="0"/>
                <a:cs typeface="Times New Roman" pitchFamily="18" charset="0"/>
              </a:rPr>
              <a:t>РЕГІОНАЛЬНЕ ТРАДИЦІЙНЕ ДЕКОРУВАННЯ </a:t>
            </a:r>
          </a:p>
        </p:txBody>
      </p:sp>
      <p:sp>
        <p:nvSpPr>
          <p:cNvPr id="11" name="Прямоугольник 10"/>
          <p:cNvSpPr/>
          <p:nvPr/>
        </p:nvSpPr>
        <p:spPr>
          <a:xfrm>
            <a:off x="1285852" y="6143644"/>
            <a:ext cx="4572000" cy="523220"/>
          </a:xfrm>
          <a:prstGeom prst="rect">
            <a:avLst/>
          </a:prstGeom>
        </p:spPr>
        <p:txBody>
          <a:bodyPr>
            <a:spAutoFit/>
          </a:bodyPr>
          <a:lstStyle/>
          <a:p>
            <a:pPr algn="ctr"/>
            <a:r>
              <a:rPr lang="uk-UA" sz="1400" b="1" i="1" dirty="0" smtClean="0">
                <a:latin typeface="Times New Roman" pitchFamily="18" charset="0"/>
                <a:cs typeface="Times New Roman" pitchFamily="18" charset="0"/>
              </a:rPr>
              <a:t>Особисті речі Грицай  Галини Григорівни.</a:t>
            </a:r>
          </a:p>
          <a:p>
            <a:pPr algn="ctr"/>
            <a:r>
              <a:rPr lang="uk-UA" sz="1400" b="1" i="1" dirty="0" smtClean="0">
                <a:latin typeface="Times New Roman" pitchFamily="18" charset="0"/>
                <a:cs typeface="Times New Roman" pitchFamily="18" charset="0"/>
              </a:rPr>
              <a:t>  Передані  до шкільного музею-світлиці</a:t>
            </a:r>
            <a:endParaRPr lang="uk-UA" sz="1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642918"/>
            <a:ext cx="5000660" cy="5355312"/>
          </a:xfrm>
          <a:prstGeom prst="rect">
            <a:avLst/>
          </a:prstGeom>
        </p:spPr>
        <p:txBody>
          <a:bodyPr wrap="square">
            <a:spAutoFit/>
          </a:bodyPr>
          <a:lstStyle/>
          <a:p>
            <a:pPr algn="ctr"/>
            <a:r>
              <a:rPr lang="uk-UA" b="1" i="1" dirty="0" smtClean="0">
                <a:latin typeface="Times New Roman" pitchFamily="18" charset="0"/>
                <a:cs typeface="Times New Roman" pitchFamily="18" charset="0"/>
              </a:rPr>
              <a:t>СВИТКА (керсетка)</a:t>
            </a:r>
          </a:p>
          <a:p>
            <a:pPr algn="just"/>
            <a:r>
              <a:rPr lang="uk-UA" i="1" dirty="0" smtClean="0">
                <a:latin typeface="Times New Roman" pitchFamily="18" charset="0"/>
                <a:cs typeface="Times New Roman" pitchFamily="18" charset="0"/>
              </a:rPr>
              <a:t>   Свитку, як і будь-яку другу </a:t>
            </a:r>
            <a:r>
              <a:rPr lang="uk-UA" i="1" dirty="0" err="1" smtClean="0">
                <a:latin typeface="Times New Roman" pitchFamily="18" charset="0"/>
                <a:cs typeface="Times New Roman" pitchFamily="18" charset="0"/>
              </a:rPr>
              <a:t>вєщь</a:t>
            </a:r>
            <a:r>
              <a:rPr lang="uk-UA" i="1" dirty="0" smtClean="0">
                <a:latin typeface="Times New Roman" pitchFamily="18" charset="0"/>
                <a:cs typeface="Times New Roman" pitchFamily="18" charset="0"/>
              </a:rPr>
              <a:t>, можна було виміняти на базарі чи ярмарку на </a:t>
            </a:r>
            <a:r>
              <a:rPr lang="uk-UA" i="1" dirty="0" err="1" smtClean="0">
                <a:latin typeface="Times New Roman" pitchFamily="18" charset="0"/>
                <a:cs typeface="Times New Roman" pitchFamily="18" charset="0"/>
              </a:rPr>
              <a:t>картошку</a:t>
            </a:r>
            <a:r>
              <a:rPr lang="uk-UA" i="1" dirty="0" smtClean="0">
                <a:latin typeface="Times New Roman" pitchFamily="18" charset="0"/>
                <a:cs typeface="Times New Roman" pitchFamily="18" charset="0"/>
              </a:rPr>
              <a:t>, сало, мед або </a:t>
            </a:r>
            <a:r>
              <a:rPr lang="uk-UA" i="1" dirty="0" err="1" smtClean="0">
                <a:latin typeface="Times New Roman" pitchFamily="18" charset="0"/>
                <a:cs typeface="Times New Roman" pitchFamily="18" charset="0"/>
              </a:rPr>
              <a:t>шось</a:t>
            </a:r>
            <a:r>
              <a:rPr lang="uk-UA" i="1" dirty="0" smtClean="0">
                <a:latin typeface="Times New Roman" pitchFamily="18" charset="0"/>
                <a:cs typeface="Times New Roman" pitchFamily="18" charset="0"/>
              </a:rPr>
              <a:t> іще. </a:t>
            </a:r>
            <a:r>
              <a:rPr lang="uk-UA" i="1" dirty="0" err="1" smtClean="0">
                <a:latin typeface="Times New Roman" pitchFamily="18" charset="0"/>
                <a:cs typeface="Times New Roman" pitchFamily="18" charset="0"/>
              </a:rPr>
              <a:t>Но</a:t>
            </a:r>
            <a:r>
              <a:rPr lang="uk-UA" i="1" dirty="0" smtClean="0">
                <a:latin typeface="Times New Roman" pitchFamily="18" charset="0"/>
                <a:cs typeface="Times New Roman" pitchFamily="18" charset="0"/>
              </a:rPr>
              <a:t>, багато хто шив </a:t>
            </a:r>
            <a:r>
              <a:rPr lang="uk-UA" i="1" dirty="0" err="1" smtClean="0">
                <a:latin typeface="Times New Roman" pitchFamily="18" charset="0"/>
                <a:cs typeface="Times New Roman" pitchFamily="18" charset="0"/>
              </a:rPr>
              <a:t>іх</a:t>
            </a:r>
            <a:r>
              <a:rPr lang="uk-UA" i="1" dirty="0" smtClean="0">
                <a:latin typeface="Times New Roman" pitchFamily="18" charset="0"/>
                <a:cs typeface="Times New Roman" pitchFamily="18" charset="0"/>
              </a:rPr>
              <a:t> власноручно. У нашій сім‘ї  це були мої дядьки (брати матері) Кіндрат і Никифор, які пошили оці свити для моєї матері – </a:t>
            </a:r>
            <a:r>
              <a:rPr lang="uk-UA" i="1" dirty="0" err="1" smtClean="0">
                <a:latin typeface="Times New Roman" pitchFamily="18" charset="0"/>
                <a:cs typeface="Times New Roman" pitchFamily="18" charset="0"/>
              </a:rPr>
              <a:t>іхньої</a:t>
            </a:r>
            <a:r>
              <a:rPr lang="uk-UA" i="1" dirty="0" smtClean="0">
                <a:latin typeface="Times New Roman" pitchFamily="18" charset="0"/>
                <a:cs typeface="Times New Roman" pitchFamily="18" charset="0"/>
              </a:rPr>
              <a:t> сестри – </a:t>
            </a:r>
            <a:r>
              <a:rPr lang="uk-UA" i="1" dirty="0" err="1" smtClean="0">
                <a:latin typeface="Times New Roman" pitchFamily="18" charset="0"/>
                <a:cs typeface="Times New Roman" pitchFamily="18" charset="0"/>
              </a:rPr>
              <a:t>Соляник</a:t>
            </a:r>
            <a:r>
              <a:rPr lang="uk-UA" i="1" dirty="0" smtClean="0">
                <a:latin typeface="Times New Roman" pitchFamily="18" charset="0"/>
                <a:cs typeface="Times New Roman" pitchFamily="18" charset="0"/>
              </a:rPr>
              <a:t> Сені, 1902 </a:t>
            </a:r>
            <a:r>
              <a:rPr lang="uk-UA" i="1" dirty="0" err="1" smtClean="0">
                <a:latin typeface="Times New Roman" pitchFamily="18" charset="0"/>
                <a:cs typeface="Times New Roman" pitchFamily="18" charset="0"/>
              </a:rPr>
              <a:t>р.н</a:t>
            </a:r>
            <a:r>
              <a:rPr lang="uk-UA" i="1" dirty="0" smtClean="0">
                <a:latin typeface="Times New Roman" pitchFamily="18" charset="0"/>
                <a:cs typeface="Times New Roman" pitchFamily="18" charset="0"/>
              </a:rPr>
              <a:t>.. На ярмарку купували або міняли шерстяну  ткань  і </a:t>
            </a:r>
            <a:r>
              <a:rPr lang="uk-UA" i="1" dirty="0" err="1" smtClean="0">
                <a:latin typeface="Times New Roman" pitchFamily="18" charset="0"/>
                <a:cs typeface="Times New Roman" pitchFamily="18" charset="0"/>
              </a:rPr>
              <a:t>пугвички</a:t>
            </a:r>
            <a:r>
              <a:rPr lang="uk-UA" i="1" dirty="0" smtClean="0">
                <a:latin typeface="Times New Roman" pitchFamily="18" charset="0"/>
                <a:cs typeface="Times New Roman" pitchFamily="18" charset="0"/>
              </a:rPr>
              <a:t>, якими </a:t>
            </a:r>
            <a:r>
              <a:rPr lang="uk-UA" i="1" dirty="0" err="1" smtClean="0">
                <a:latin typeface="Times New Roman" pitchFamily="18" charset="0"/>
                <a:cs typeface="Times New Roman" pitchFamily="18" charset="0"/>
              </a:rPr>
              <a:t>украшали</a:t>
            </a:r>
            <a:r>
              <a:rPr lang="uk-UA" i="1" dirty="0" smtClean="0">
                <a:latin typeface="Times New Roman" pitchFamily="18" charset="0"/>
                <a:cs typeface="Times New Roman" pitchFamily="18" charset="0"/>
              </a:rPr>
              <a:t> свиту. </a:t>
            </a:r>
            <a:r>
              <a:rPr lang="uk-UA" i="1" dirty="0" err="1" smtClean="0">
                <a:latin typeface="Times New Roman" pitchFamily="18" charset="0"/>
                <a:cs typeface="Times New Roman" pitchFamily="18" charset="0"/>
              </a:rPr>
              <a:t>Украшали</a:t>
            </a:r>
            <a:r>
              <a:rPr lang="uk-UA" i="1" dirty="0" smtClean="0">
                <a:latin typeface="Times New Roman" pitchFamily="18" charset="0"/>
                <a:cs typeface="Times New Roman" pitchFamily="18" charset="0"/>
              </a:rPr>
              <a:t>  її </a:t>
            </a:r>
            <a:r>
              <a:rPr lang="uk-UA" i="1" dirty="0" err="1" smtClean="0">
                <a:latin typeface="Times New Roman" pitchFamily="18" charset="0"/>
                <a:cs typeface="Times New Roman" pitchFamily="18" charset="0"/>
              </a:rPr>
              <a:t>тоже</a:t>
            </a:r>
            <a:r>
              <a:rPr lang="uk-UA" i="1" dirty="0" smtClean="0">
                <a:latin typeface="Times New Roman" pitchFamily="18" charset="0"/>
                <a:cs typeface="Times New Roman" pitchFamily="18" charset="0"/>
              </a:rPr>
              <a:t> різними строчками, отак вроді малювали візерунки на грудях та рукавах. Ткань брали «</a:t>
            </a:r>
            <a:r>
              <a:rPr lang="uk-UA" i="1" dirty="0" err="1" smtClean="0">
                <a:latin typeface="Times New Roman" pitchFamily="18" charset="0"/>
                <a:cs typeface="Times New Roman" pitchFamily="18" charset="0"/>
              </a:rPr>
              <a:t>впритик</a:t>
            </a:r>
            <a:r>
              <a:rPr lang="uk-UA" i="1" dirty="0" smtClean="0">
                <a:latin typeface="Times New Roman" pitchFamily="18" charset="0"/>
                <a:cs typeface="Times New Roman" pitchFamily="18" charset="0"/>
              </a:rPr>
              <a:t>», </a:t>
            </a:r>
            <a:r>
              <a:rPr lang="uk-UA" i="1" dirty="0" err="1" smtClean="0">
                <a:latin typeface="Times New Roman" pitchFamily="18" charset="0"/>
                <a:cs typeface="Times New Roman" pitchFamily="18" charset="0"/>
              </a:rPr>
              <a:t>іногда</a:t>
            </a:r>
            <a:r>
              <a:rPr lang="uk-UA" i="1" dirty="0" smtClean="0">
                <a:latin typeface="Times New Roman" pitchFamily="18" charset="0"/>
                <a:cs typeface="Times New Roman" pitchFamily="18" charset="0"/>
              </a:rPr>
              <a:t> її не хватало для викройки, тому брати вшивали маленькі клапті, щоб зберегти фасон. Свитку одягали на празник, на ярмарку і в церкву . У неї ж, відкотивши полу, можна було загорнути ще й і дитятко, притуливши його до грудей, </a:t>
            </a:r>
            <a:r>
              <a:rPr lang="uk-UA" i="1" dirty="0" err="1" smtClean="0">
                <a:latin typeface="Times New Roman" pitchFamily="18" charset="0"/>
                <a:cs typeface="Times New Roman" pitchFamily="18" charset="0"/>
              </a:rPr>
              <a:t>шоб</a:t>
            </a:r>
            <a:r>
              <a:rPr lang="uk-UA" i="1" dirty="0" smtClean="0">
                <a:latin typeface="Times New Roman" pitchFamily="18" charset="0"/>
                <a:cs typeface="Times New Roman" pitchFamily="18" charset="0"/>
              </a:rPr>
              <a:t> тепленько було. </a:t>
            </a:r>
          </a:p>
          <a:p>
            <a:pPr algn="just"/>
            <a:r>
              <a:rPr lang="uk-UA" i="1" dirty="0" smtClean="0">
                <a:latin typeface="Times New Roman" pitchFamily="18" charset="0"/>
                <a:cs typeface="Times New Roman" pitchFamily="18" charset="0"/>
              </a:rPr>
              <a:t>                                           (</a:t>
            </a:r>
            <a:r>
              <a:rPr lang="uk-UA" i="1" dirty="0" err="1" smtClean="0">
                <a:latin typeface="Times New Roman" pitchFamily="18" charset="0"/>
                <a:cs typeface="Times New Roman" pitchFamily="18" charset="0"/>
              </a:rPr>
              <a:t>смт.Велика</a:t>
            </a:r>
            <a:r>
              <a:rPr lang="uk-UA" i="1" dirty="0" smtClean="0">
                <a:latin typeface="Times New Roman" pitchFamily="18" charset="0"/>
                <a:cs typeface="Times New Roman" pitchFamily="18" charset="0"/>
              </a:rPr>
              <a:t> </a:t>
            </a:r>
            <a:r>
              <a:rPr lang="uk-UA" i="1" dirty="0" err="1" smtClean="0">
                <a:latin typeface="Times New Roman" pitchFamily="18" charset="0"/>
                <a:cs typeface="Times New Roman" pitchFamily="18" charset="0"/>
              </a:rPr>
              <a:t>Писарівка</a:t>
            </a:r>
            <a:r>
              <a:rPr lang="uk-UA" i="1" dirty="0" smtClean="0">
                <a:latin typeface="Times New Roman" pitchFamily="18" charset="0"/>
                <a:cs typeface="Times New Roman" pitchFamily="18" charset="0"/>
              </a:rPr>
              <a:t>)</a:t>
            </a:r>
            <a:endParaRPr lang="uk-UA" dirty="0">
              <a:latin typeface="Times New Roman" pitchFamily="18" charset="0"/>
              <a:cs typeface="Times New Roman" pitchFamily="18" charset="0"/>
            </a:endParaRPr>
          </a:p>
        </p:txBody>
      </p:sp>
      <p:pic>
        <p:nvPicPr>
          <p:cNvPr id="3" name="Рисунок 2" descr="P1100148.JPG"/>
          <p:cNvPicPr/>
          <p:nvPr/>
        </p:nvPicPr>
        <p:blipFill>
          <a:blip r:embed="rId2" cstate="print"/>
          <a:stretch>
            <a:fillRect/>
          </a:stretch>
        </p:blipFill>
        <p:spPr>
          <a:xfrm>
            <a:off x="5857884" y="357166"/>
            <a:ext cx="3000396" cy="4714908"/>
          </a:xfrm>
          <a:prstGeom prst="rect">
            <a:avLst/>
          </a:prstGeom>
        </p:spPr>
      </p:pic>
      <p:sp>
        <p:nvSpPr>
          <p:cNvPr id="4" name="Прямоугольник 3"/>
          <p:cNvSpPr/>
          <p:nvPr/>
        </p:nvSpPr>
        <p:spPr>
          <a:xfrm>
            <a:off x="6643702" y="5286388"/>
            <a:ext cx="1828386" cy="738664"/>
          </a:xfrm>
          <a:prstGeom prst="rect">
            <a:avLst/>
          </a:prstGeom>
        </p:spPr>
        <p:txBody>
          <a:bodyPr wrap="none">
            <a:spAutoFit/>
          </a:bodyPr>
          <a:lstStyle/>
          <a:p>
            <a:r>
              <a:rPr lang="uk-UA" sz="1400" b="1" i="1" dirty="0" smtClean="0">
                <a:latin typeface="Times New Roman" pitchFamily="18" charset="0"/>
                <a:cs typeface="Times New Roman" pitchFamily="18" charset="0"/>
              </a:rPr>
              <a:t>З розповідей Грицай </a:t>
            </a:r>
          </a:p>
          <a:p>
            <a:r>
              <a:rPr lang="uk-UA" sz="1400" b="1" i="1" dirty="0" smtClean="0">
                <a:latin typeface="Times New Roman" pitchFamily="18" charset="0"/>
                <a:cs typeface="Times New Roman" pitchFamily="18" charset="0"/>
              </a:rPr>
              <a:t>Галини Григорівни, </a:t>
            </a:r>
          </a:p>
          <a:p>
            <a:pPr algn="ctr"/>
            <a:r>
              <a:rPr lang="uk-UA" sz="1400" b="1" i="1" dirty="0" smtClean="0">
                <a:latin typeface="Times New Roman" pitchFamily="18" charset="0"/>
                <a:cs typeface="Times New Roman" pitchFamily="18" charset="0"/>
              </a:rPr>
              <a:t>1924-2017рр</a:t>
            </a:r>
            <a:endParaRPr lang="uk-UA" sz="14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714356"/>
            <a:ext cx="5572164" cy="5632311"/>
          </a:xfrm>
          <a:prstGeom prst="rect">
            <a:avLst/>
          </a:prstGeom>
        </p:spPr>
        <p:txBody>
          <a:bodyPr wrap="square">
            <a:spAutoFit/>
          </a:bodyPr>
          <a:lstStyle/>
          <a:p>
            <a:pPr algn="just"/>
            <a:r>
              <a:rPr lang="uk-UA" dirty="0" smtClean="0">
                <a:latin typeface="Times New Roman" pitchFamily="18" charset="0"/>
                <a:cs typeface="Times New Roman" pitchFamily="18" charset="0"/>
              </a:rPr>
              <a:t>У кожному  регіоні у вишивках склалась своя, відшліфована сторіччями, єдність орнаменту, символіки та техніки. Однією з головних ознак орнаменту Сумщини є вишитий </a:t>
            </a:r>
            <a:r>
              <a:rPr lang="uk-UA" dirty="0" err="1" smtClean="0">
                <a:latin typeface="Times New Roman" pitchFamily="18" charset="0"/>
                <a:cs typeface="Times New Roman" pitchFamily="18" charset="0"/>
              </a:rPr>
              <a:t>узір</a:t>
            </a:r>
            <a:r>
              <a:rPr lang="uk-UA" dirty="0" smtClean="0">
                <a:latin typeface="Times New Roman" pitchFamily="18" charset="0"/>
                <a:cs typeface="Times New Roman" pitchFamily="18" charset="0"/>
              </a:rPr>
              <a:t>, що в народі зветься «ламана гілка», або «ламане дерево». А зображує вона не що інше, як створення із хаотичного космосу окремих зірок цілісної життєтворчої системи, нашої Галактики. Про це свідчать знаки плоду, закладеними Всесвітом у пам’ять квітки-зірки. Без сумніву, орнамент «ламана гілка» або «ламане дерево» є одним з найдавніших і притаманних кільком регіонам Сумщини.</a:t>
            </a:r>
            <a:r>
              <a:rPr lang="en-US"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Вишивки </a:t>
            </a:r>
            <a:r>
              <a:rPr lang="uk-UA" dirty="0" err="1" smtClean="0">
                <a:latin typeface="Times New Roman" pitchFamily="18" charset="0"/>
                <a:cs typeface="Times New Roman" pitchFamily="18" charset="0"/>
              </a:rPr>
              <a:t>Великописарівщини</a:t>
            </a:r>
            <a:r>
              <a:rPr lang="uk-UA" dirty="0" smtClean="0">
                <a:latin typeface="Times New Roman" pitchFamily="18" charset="0"/>
                <a:cs typeface="Times New Roman" pitchFamily="18" charset="0"/>
              </a:rPr>
              <a:t> сягають своїми історичними коренями сивої давнини. І дослідити їх напевне на сучасному етапі дужу складно, оскільки людей, які особисто займалися цим видом мистецтва, продовжуючи народні та сімейні традиції, залишилось дуже мало. Проте, аналізуючи деякі факти все ж таки можна прослідити певну лінію розвитку та створення етнографічних особливостей. </a:t>
            </a:r>
          </a:p>
          <a:p>
            <a:pPr algn="just"/>
            <a:endParaRPr lang="uk-UA" dirty="0">
              <a:latin typeface="Times New Roman" pitchFamily="18" charset="0"/>
              <a:cs typeface="Times New Roman" pitchFamily="18" charset="0"/>
            </a:endParaRPr>
          </a:p>
        </p:txBody>
      </p:sp>
      <p:pic>
        <p:nvPicPr>
          <p:cNvPr id="3" name="Рисунок 2" descr="P1100167.JPG"/>
          <p:cNvPicPr/>
          <p:nvPr/>
        </p:nvPicPr>
        <p:blipFill>
          <a:blip r:embed="rId2" cstate="print"/>
          <a:srcRect l="10216" r="14636"/>
          <a:stretch>
            <a:fillRect/>
          </a:stretch>
        </p:blipFill>
        <p:spPr>
          <a:xfrm>
            <a:off x="6643702" y="428604"/>
            <a:ext cx="2214578" cy="1928826"/>
          </a:xfrm>
          <a:prstGeom prst="rect">
            <a:avLst/>
          </a:prstGeom>
        </p:spPr>
      </p:pic>
      <p:pic>
        <p:nvPicPr>
          <p:cNvPr id="4" name="Рисунок 3" descr="P1100168.JPG"/>
          <p:cNvPicPr/>
          <p:nvPr/>
        </p:nvPicPr>
        <p:blipFill>
          <a:blip r:embed="rId3" cstate="print"/>
          <a:stretch>
            <a:fillRect/>
          </a:stretch>
        </p:blipFill>
        <p:spPr>
          <a:xfrm>
            <a:off x="6643702" y="2500306"/>
            <a:ext cx="2214578" cy="3071834"/>
          </a:xfrm>
          <a:prstGeom prst="rect">
            <a:avLst/>
          </a:prstGeom>
        </p:spPr>
      </p:pic>
      <p:sp>
        <p:nvSpPr>
          <p:cNvPr id="6" name="Прямоугольник 5"/>
          <p:cNvSpPr/>
          <p:nvPr/>
        </p:nvSpPr>
        <p:spPr>
          <a:xfrm>
            <a:off x="5429256" y="5715016"/>
            <a:ext cx="3571900" cy="738664"/>
          </a:xfrm>
          <a:prstGeom prst="rect">
            <a:avLst/>
          </a:prstGeom>
        </p:spPr>
        <p:txBody>
          <a:bodyPr wrap="square">
            <a:spAutoFit/>
          </a:bodyPr>
          <a:lstStyle/>
          <a:p>
            <a:pPr algn="ctr"/>
            <a:r>
              <a:rPr lang="uk-UA" sz="1400" b="1" i="1" dirty="0" smtClean="0">
                <a:latin typeface="Times New Roman" pitchFamily="18" charset="0"/>
                <a:cs typeface="Times New Roman" pitchFamily="18" charset="0"/>
              </a:rPr>
              <a:t>Особисті речі</a:t>
            </a:r>
          </a:p>
          <a:p>
            <a:pPr algn="ctr"/>
            <a:r>
              <a:rPr lang="uk-UA" sz="1400" b="1" i="1" dirty="0" err="1" smtClean="0">
                <a:latin typeface="Times New Roman" pitchFamily="18" charset="0"/>
                <a:cs typeface="Times New Roman" pitchFamily="18" charset="0"/>
              </a:rPr>
              <a:t>Сінянської</a:t>
            </a:r>
            <a:r>
              <a:rPr lang="uk-UA" sz="1400" b="1" i="1" dirty="0" smtClean="0">
                <a:latin typeface="Times New Roman" pitchFamily="18" charset="0"/>
                <a:cs typeface="Times New Roman" pitchFamily="18" charset="0"/>
              </a:rPr>
              <a:t> Катерини Йосипівни.</a:t>
            </a:r>
          </a:p>
          <a:p>
            <a:pPr algn="ctr"/>
            <a:r>
              <a:rPr lang="uk-UA" sz="1400" b="1" i="1" dirty="0" smtClean="0">
                <a:latin typeface="Times New Roman" pitchFamily="18" charset="0"/>
                <a:cs typeface="Times New Roman" pitchFamily="18" charset="0"/>
              </a:rPr>
              <a:t> Передані до шкільного музею-світлиці</a:t>
            </a:r>
            <a:endParaRPr lang="uk-UA" sz="1400" dirty="0">
              <a:latin typeface="Times New Roman" pitchFamily="18" charset="0"/>
              <a:cs typeface="Times New Roman" pitchFamily="18" charset="0"/>
            </a:endParaRPr>
          </a:p>
        </p:txBody>
      </p:sp>
      <p:sp>
        <p:nvSpPr>
          <p:cNvPr id="7" name="Прямоугольник 6"/>
          <p:cNvSpPr/>
          <p:nvPr/>
        </p:nvSpPr>
        <p:spPr>
          <a:xfrm>
            <a:off x="2714612" y="214290"/>
            <a:ext cx="1910395" cy="369332"/>
          </a:xfrm>
          <a:prstGeom prst="rect">
            <a:avLst/>
          </a:prstGeom>
        </p:spPr>
        <p:txBody>
          <a:bodyPr wrap="none">
            <a:spAutoFit/>
          </a:bodyPr>
          <a:lstStyle/>
          <a:p>
            <a:r>
              <a:rPr lang="uk-UA" b="1" i="1" dirty="0" smtClean="0">
                <a:latin typeface="Times New Roman" pitchFamily="18" charset="0"/>
                <a:cs typeface="Times New Roman" pitchFamily="18" charset="0"/>
              </a:rPr>
              <a:t>ДЕКОРУВАННЯ</a:t>
            </a:r>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content.fiev21-1.fna.fbcdn.net/v/t1.15752-9/54222345_332154120746588_3866160050384928768_n.jpg?_nc_cat=108&amp;_nc_ht=scontent.fiev21-1.fna&amp;oh=d64b3c9d3241a9f1be763d8ea85b631e&amp;oe=5D459A5C"/>
          <p:cNvPicPr>
            <a:picLocks noChangeAspect="1" noChangeArrowheads="1"/>
          </p:cNvPicPr>
          <p:nvPr/>
        </p:nvPicPr>
        <p:blipFill>
          <a:blip r:embed="rId2"/>
          <a:srcRect t="7833" b="21670"/>
          <a:stretch>
            <a:fillRect/>
          </a:stretch>
        </p:blipFill>
        <p:spPr bwMode="auto">
          <a:xfrm>
            <a:off x="6429388" y="2786058"/>
            <a:ext cx="2190750" cy="2571768"/>
          </a:xfrm>
          <a:prstGeom prst="rect">
            <a:avLst/>
          </a:prstGeom>
          <a:noFill/>
        </p:spPr>
      </p:pic>
      <p:sp>
        <p:nvSpPr>
          <p:cNvPr id="3075" name="Rectangle 3"/>
          <p:cNvSpPr>
            <a:spLocks noChangeArrowheads="1"/>
          </p:cNvSpPr>
          <p:nvPr/>
        </p:nvSpPr>
        <p:spPr bwMode="auto">
          <a:xfrm>
            <a:off x="714348" y="428604"/>
            <a:ext cx="5214974" cy="62170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СОРОЧКА (</a:t>
            </a:r>
            <a:r>
              <a:rPr kumimoji="0" lang="uk-UA"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с.Попівка</a:t>
            </a:r>
            <a:r>
              <a:rPr kumimoji="0" lang="uk-UA"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Полотно для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пошиву</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сорочки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восновном</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робили самі. Для цього з конопель пряли нитки, ткали полотно на станках таких великих, вимочували у річці та вибілювали на сонці – під сонячними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лучами</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полотно вигоряло до чисто білого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цвєту</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За якістю полотна оцінювали</a:t>
            </a:r>
            <a:r>
              <a:rPr kumimoji="0" lang="uk-UA" sz="2000" b="0" i="1"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хазяйку. Найбільш цінилося тоненьке та білосніжне полотно, з якого шили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празнічні</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сорочки,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свадєбні</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 повивальні рушники. Носили намисто, яке міняли одне у одного, або на ярмарку на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картошку</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свадьбу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нівєста</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одягала вінок із стьожками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лєнтами</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усю спину. Їх мало бути рясно-рясно. У такій одежі і я ще ішла заміж. Молоді дівчата і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женщіни</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носили платки,  які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отлічались</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яркостю</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uk-UA"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Женщіни</a:t>
            </a:r>
            <a:r>
              <a:rPr kumimoji="0" lang="uk-UA"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пов’язували не такі квітчасті. Замужні жінки свої коси ховали під отакі платки.</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 name="Прямоугольник 3"/>
          <p:cNvSpPr/>
          <p:nvPr/>
        </p:nvSpPr>
        <p:spPr>
          <a:xfrm>
            <a:off x="5929306" y="5429264"/>
            <a:ext cx="2928974" cy="954107"/>
          </a:xfrm>
          <a:prstGeom prst="rect">
            <a:avLst/>
          </a:prstGeom>
        </p:spPr>
        <p:txBody>
          <a:bodyPr wrap="square">
            <a:spAutoFit/>
          </a:bodyPr>
          <a:lstStyle/>
          <a:p>
            <a:pPr algn="ctr"/>
            <a:r>
              <a:rPr lang="ru-RU" sz="1400" b="1" i="1" dirty="0" smtClean="0">
                <a:latin typeface="Times New Roman" pitchFamily="18" charset="0"/>
                <a:cs typeface="Times New Roman" pitchFamily="18" charset="0"/>
              </a:rPr>
              <a:t>Глубока </a:t>
            </a:r>
            <a:r>
              <a:rPr lang="ru-RU" sz="1400" b="1" i="1" dirty="0" err="1" smtClean="0">
                <a:latin typeface="Times New Roman" pitchFamily="18" charset="0"/>
                <a:cs typeface="Times New Roman" pitchFamily="18" charset="0"/>
              </a:rPr>
              <a:t>Мотрьона</a:t>
            </a:r>
            <a:r>
              <a:rPr lang="ru-RU" sz="1400" b="1" i="1" dirty="0" smtClean="0">
                <a:latin typeface="Times New Roman" pitchFamily="18" charset="0"/>
                <a:cs typeface="Times New Roman" pitchFamily="18" charset="0"/>
              </a:rPr>
              <a:t> </a:t>
            </a:r>
            <a:r>
              <a:rPr lang="ru-RU" sz="1400" b="1" i="1" dirty="0" err="1" smtClean="0">
                <a:latin typeface="Times New Roman" pitchFamily="18" charset="0"/>
                <a:cs typeface="Times New Roman" pitchFamily="18" charset="0"/>
              </a:rPr>
              <a:t>Пилипівна</a:t>
            </a:r>
            <a:r>
              <a:rPr lang="ru-RU" sz="1400" b="1" i="1" dirty="0" smtClean="0">
                <a:latin typeface="Times New Roman" pitchFamily="18" charset="0"/>
                <a:cs typeface="Times New Roman" pitchFamily="18" charset="0"/>
              </a:rPr>
              <a:t>, </a:t>
            </a:r>
            <a:r>
              <a:rPr lang="ru-RU" sz="1400" b="1" i="1" dirty="0" err="1" smtClean="0">
                <a:latin typeface="Times New Roman" pitchFamily="18" charset="0"/>
                <a:cs typeface="Times New Roman" pitchFamily="18" charset="0"/>
              </a:rPr>
              <a:t>закінчила</a:t>
            </a:r>
            <a:r>
              <a:rPr lang="ru-RU" sz="1400" b="1" i="1" dirty="0" smtClean="0">
                <a:latin typeface="Times New Roman" pitchFamily="18" charset="0"/>
                <a:cs typeface="Times New Roman" pitchFamily="18" charset="0"/>
              </a:rPr>
              <a:t> 4 </a:t>
            </a:r>
            <a:r>
              <a:rPr lang="ru-RU" sz="1400" b="1" i="1" dirty="0" err="1" smtClean="0">
                <a:latin typeface="Times New Roman" pitchFamily="18" charset="0"/>
                <a:cs typeface="Times New Roman" pitchFamily="18" charset="0"/>
              </a:rPr>
              <a:t>класів</a:t>
            </a:r>
            <a:r>
              <a:rPr lang="ru-RU" sz="1400" b="1" i="1" dirty="0" smtClean="0">
                <a:latin typeface="Times New Roman" pitchFamily="18" charset="0"/>
                <a:cs typeface="Times New Roman" pitchFamily="18" charset="0"/>
              </a:rPr>
              <a:t>, </a:t>
            </a:r>
            <a:r>
              <a:rPr lang="ru-RU" sz="1400" b="1" i="1" dirty="0" err="1" smtClean="0">
                <a:latin typeface="Times New Roman" pitchFamily="18" charset="0"/>
                <a:cs typeface="Times New Roman" pitchFamily="18" charset="0"/>
              </a:rPr>
              <a:t>працювала</a:t>
            </a:r>
            <a:r>
              <a:rPr lang="ru-RU" sz="1400" b="1" i="1" dirty="0" smtClean="0">
                <a:latin typeface="Times New Roman" pitchFamily="18" charset="0"/>
                <a:cs typeface="Times New Roman" pitchFamily="18" charset="0"/>
              </a:rPr>
              <a:t> на </a:t>
            </a:r>
            <a:r>
              <a:rPr lang="ru-RU" sz="1400" b="1" i="1" dirty="0" err="1" smtClean="0">
                <a:latin typeface="Times New Roman" pitchFamily="18" charset="0"/>
                <a:cs typeface="Times New Roman" pitchFamily="18" charset="0"/>
              </a:rPr>
              <a:t>фермі</a:t>
            </a:r>
            <a:r>
              <a:rPr lang="ru-RU" sz="1400" b="1" i="1" dirty="0" smtClean="0">
                <a:latin typeface="Times New Roman" pitchFamily="18" charset="0"/>
                <a:cs typeface="Times New Roman" pitchFamily="18" charset="0"/>
              </a:rPr>
              <a:t> , а </a:t>
            </a:r>
            <a:r>
              <a:rPr lang="ru-RU" sz="1400" b="1" i="1" dirty="0" err="1" smtClean="0">
                <a:latin typeface="Times New Roman" pitchFamily="18" charset="0"/>
                <a:cs typeface="Times New Roman" pitchFamily="18" charset="0"/>
              </a:rPr>
              <a:t>також</a:t>
            </a:r>
            <a:r>
              <a:rPr lang="ru-RU" sz="1400" b="1" i="1" dirty="0" smtClean="0">
                <a:latin typeface="Times New Roman" pitchFamily="18" charset="0"/>
                <a:cs typeface="Times New Roman" pitchFamily="18" charset="0"/>
              </a:rPr>
              <a:t> на </a:t>
            </a:r>
            <a:r>
              <a:rPr lang="ru-RU" sz="1400" b="1" i="1" dirty="0" err="1" smtClean="0">
                <a:latin typeface="Times New Roman" pitchFamily="18" charset="0"/>
                <a:cs typeface="Times New Roman" pitchFamily="18" charset="0"/>
              </a:rPr>
              <a:t>фермі</a:t>
            </a:r>
            <a:r>
              <a:rPr lang="ru-RU" sz="1400" b="1" i="1" dirty="0" smtClean="0">
                <a:latin typeface="Times New Roman" pitchFamily="18" charset="0"/>
                <a:cs typeface="Times New Roman" pitchFamily="18" charset="0"/>
              </a:rPr>
              <a:t>.</a:t>
            </a:r>
          </a:p>
          <a:p>
            <a:pPr algn="ctr"/>
            <a:r>
              <a:rPr lang="ru-RU" sz="1400" b="1" i="1" dirty="0" smtClean="0">
                <a:latin typeface="Times New Roman" pitchFamily="18" charset="0"/>
                <a:cs typeface="Times New Roman" pitchFamily="18" charset="0"/>
              </a:rPr>
              <a:t>Дата </a:t>
            </a:r>
            <a:r>
              <a:rPr lang="ru-RU" sz="1400" b="1" i="1" dirty="0" err="1" smtClean="0">
                <a:latin typeface="Times New Roman" pitchFamily="18" charset="0"/>
                <a:cs typeface="Times New Roman" pitchFamily="18" charset="0"/>
              </a:rPr>
              <a:t>народження</a:t>
            </a:r>
            <a:r>
              <a:rPr lang="ru-RU" sz="1400" b="1" i="1" dirty="0" smtClean="0">
                <a:latin typeface="Times New Roman" pitchFamily="18" charset="0"/>
                <a:cs typeface="Times New Roman" pitchFamily="18" charset="0"/>
              </a:rPr>
              <a:t> 12.07.1929</a:t>
            </a:r>
            <a:endParaRPr lang="uk-UA" sz="1400" b="1" i="1" dirty="0">
              <a:latin typeface="Times New Roman" pitchFamily="18" charset="0"/>
              <a:cs typeface="Times New Roman" pitchFamily="18" charset="0"/>
            </a:endParaRPr>
          </a:p>
        </p:txBody>
      </p:sp>
      <p:sp>
        <p:nvSpPr>
          <p:cNvPr id="5" name="Прямоугольник 4"/>
          <p:cNvSpPr/>
          <p:nvPr/>
        </p:nvSpPr>
        <p:spPr>
          <a:xfrm>
            <a:off x="6000760" y="785794"/>
            <a:ext cx="2928926" cy="1754326"/>
          </a:xfrm>
          <a:prstGeom prst="rect">
            <a:avLst/>
          </a:prstGeom>
        </p:spPr>
        <p:txBody>
          <a:bodyPr wrap="square">
            <a:spAutoFit/>
          </a:bodyPr>
          <a:lstStyle/>
          <a:p>
            <a:pPr algn="ctr"/>
            <a:r>
              <a:rPr lang="ru-RU" b="1" dirty="0" err="1" smtClean="0">
                <a:latin typeface="Times New Roman" pitchFamily="18" charset="0"/>
                <a:cs typeface="Times New Roman" pitchFamily="18" charset="0"/>
              </a:rPr>
              <a:t>Єдиним</a:t>
            </a:r>
            <a:r>
              <a:rPr lang="ru-RU" b="1" dirty="0" smtClean="0">
                <a:latin typeface="Times New Roman" pitchFamily="18" charset="0"/>
                <a:cs typeface="Times New Roman" pitchFamily="18" charset="0"/>
              </a:rPr>
              <a:t> видом </a:t>
            </a:r>
            <a:r>
              <a:rPr lang="ru-RU" b="1" dirty="0" err="1" smtClean="0">
                <a:latin typeface="Times New Roman" pitchFamily="18" charset="0"/>
                <a:cs typeface="Times New Roman" pitchFamily="18" charset="0"/>
              </a:rPr>
              <a:t>натільного</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жіночого</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чоловічого</a:t>
            </a:r>
            <a:r>
              <a:rPr lang="ru-RU" b="1" dirty="0" smtClean="0">
                <a:latin typeface="Times New Roman" pitchFamily="18" charset="0"/>
                <a:cs typeface="Times New Roman" pitchFamily="18" charset="0"/>
              </a:rPr>
              <a:t> народного </a:t>
            </a:r>
            <a:r>
              <a:rPr lang="ru-RU" b="1" dirty="0" err="1" smtClean="0">
                <a:latin typeface="Times New Roman" pitchFamily="18" charset="0"/>
                <a:cs typeface="Times New Roman" pitchFamily="18" charset="0"/>
              </a:rPr>
              <a:t>одягу</a:t>
            </a:r>
            <a:r>
              <a:rPr lang="ru-RU" b="1" dirty="0" smtClean="0">
                <a:latin typeface="Times New Roman" pitchFamily="18" charset="0"/>
                <a:cs typeface="Times New Roman" pitchFamily="18" charset="0"/>
              </a:rPr>
              <a:t> на </a:t>
            </a:r>
            <a:r>
              <a:rPr lang="ru-RU" b="1" dirty="0" err="1" smtClean="0">
                <a:latin typeface="Times New Roman" pitchFamily="18" charset="0"/>
                <a:cs typeface="Times New Roman" pitchFamily="18" charset="0"/>
              </a:rPr>
              <a:t>Україні</a:t>
            </a:r>
            <a:r>
              <a:rPr lang="ru-RU" b="1" dirty="0" smtClean="0">
                <a:latin typeface="Times New Roman" pitchFamily="18" charset="0"/>
                <a:cs typeface="Times New Roman" pitchFamily="18" charset="0"/>
              </a:rPr>
              <a:t> в </a:t>
            </a:r>
            <a:r>
              <a:rPr lang="ru-RU" b="1" dirty="0" err="1" smtClean="0">
                <a:latin typeface="Times New Roman" pitchFamily="18" charset="0"/>
                <a:cs typeface="Times New Roman" pitchFamily="18" charset="0"/>
              </a:rPr>
              <a:t>кінці</a:t>
            </a:r>
            <a:r>
              <a:rPr lang="ru-RU" b="1" dirty="0" smtClean="0">
                <a:latin typeface="Times New Roman" pitchFamily="18" charset="0"/>
                <a:cs typeface="Times New Roman" pitchFamily="18" charset="0"/>
              </a:rPr>
              <a:t> XIX — на початку XX ст. </a:t>
            </a:r>
            <a:r>
              <a:rPr lang="ru-RU" b="1" dirty="0" err="1" smtClean="0">
                <a:latin typeface="Times New Roman" pitchFamily="18" charset="0"/>
                <a:cs typeface="Times New Roman" pitchFamily="18" charset="0"/>
              </a:rPr>
              <a:t>була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полотняна</a:t>
            </a:r>
            <a:r>
              <a:rPr lang="ru-RU" b="1" dirty="0" smtClean="0">
                <a:latin typeface="Times New Roman" pitchFamily="18" charset="0"/>
                <a:cs typeface="Times New Roman" pitchFamily="18" charset="0"/>
              </a:rPr>
              <a:t> </a:t>
            </a:r>
            <a:r>
              <a:rPr lang="ru-RU" b="1" i="1" dirty="0" smtClean="0">
                <a:latin typeface="Times New Roman" pitchFamily="18" charset="0"/>
                <a:cs typeface="Times New Roman" pitchFamily="18" charset="0"/>
              </a:rPr>
              <a:t>сорочка.</a:t>
            </a:r>
            <a:r>
              <a:rPr lang="ru-RU" b="1" dirty="0" smtClean="0">
                <a:latin typeface="Times New Roman" pitchFamily="18" charset="0"/>
                <a:cs typeface="Times New Roman" pitchFamily="18" charset="0"/>
              </a:rPr>
              <a:t> </a:t>
            </a:r>
            <a:endParaRPr lang="uk-UA" b="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428604"/>
            <a:ext cx="5500726" cy="6247864"/>
          </a:xfrm>
          <a:prstGeom prst="rect">
            <a:avLst/>
          </a:prstGeom>
        </p:spPr>
        <p:txBody>
          <a:bodyPr wrap="square">
            <a:spAutoFit/>
          </a:bodyPr>
          <a:lstStyle/>
          <a:p>
            <a:pPr algn="ctr"/>
            <a:r>
              <a:rPr lang="uk-UA" sz="1600" b="1" i="1" dirty="0" smtClean="0">
                <a:latin typeface="Times New Roman" pitchFamily="18" charset="0"/>
                <a:cs typeface="Times New Roman" pitchFamily="18" charset="0"/>
              </a:rPr>
              <a:t>ТРАДИЦІЇ ДЕКОРУВАННЯ</a:t>
            </a:r>
            <a:r>
              <a:rPr lang="uk-UA" sz="1600" i="1" dirty="0" smtClean="0">
                <a:latin typeface="Times New Roman" pitchFamily="18" charset="0"/>
                <a:cs typeface="Times New Roman" pitchFamily="18" charset="0"/>
              </a:rPr>
              <a:t> (с. Шевченкове)</a:t>
            </a:r>
          </a:p>
          <a:p>
            <a:pPr algn="just"/>
            <a:r>
              <a:rPr lang="uk-UA" sz="1600" i="1" dirty="0" smtClean="0">
                <a:latin typeface="Times New Roman" pitchFamily="18" charset="0"/>
                <a:cs typeface="Times New Roman" pitchFamily="18" charset="0"/>
              </a:rPr>
              <a:t>В нашій сім’ї вишивали всі: спочатку мати, а коли виросли сестри ,й вони. Я був </a:t>
            </a:r>
            <a:r>
              <a:rPr lang="uk-UA" sz="1600" i="1" dirty="0" err="1" smtClean="0">
                <a:latin typeface="Times New Roman" pitchFamily="18" charset="0"/>
                <a:cs typeface="Times New Roman" pitchFamily="18" charset="0"/>
              </a:rPr>
              <a:t>младший</a:t>
            </a:r>
            <a:r>
              <a:rPr lang="uk-UA" sz="1600" i="1" dirty="0" smtClean="0">
                <a:latin typeface="Times New Roman" pitchFamily="18" charset="0"/>
                <a:cs typeface="Times New Roman" pitchFamily="18" charset="0"/>
              </a:rPr>
              <a:t>, та й мені було діло . Мені довірялося висмикувати нитки канви уже з готового </a:t>
            </a:r>
            <a:r>
              <a:rPr lang="uk-UA" sz="1600" i="1" dirty="0" err="1" smtClean="0">
                <a:latin typeface="Times New Roman" pitchFamily="18" charset="0"/>
                <a:cs typeface="Times New Roman" pitchFamily="18" charset="0"/>
              </a:rPr>
              <a:t>іздєлія</a:t>
            </a:r>
            <a:r>
              <a:rPr lang="uk-UA" sz="1600" i="1" dirty="0" smtClean="0">
                <a:latin typeface="Times New Roman" pitchFamily="18" charset="0"/>
                <a:cs typeface="Times New Roman" pitchFamily="18" charset="0"/>
              </a:rPr>
              <a:t>. Жили ми бідно, тому наймалися на роботу, де була. В кінці нашої вулиці  над ставком ще й досі стоїть хата, в якій на початку </a:t>
            </a:r>
            <a:r>
              <a:rPr lang="en-US" sz="1600" i="1" dirty="0" smtClean="0">
                <a:latin typeface="Times New Roman" pitchFamily="18" charset="0"/>
                <a:cs typeface="Times New Roman" pitchFamily="18" charset="0"/>
              </a:rPr>
              <a:t>XX</a:t>
            </a:r>
            <a:r>
              <a:rPr lang="uk-UA" sz="1600" i="1" dirty="0" smtClean="0">
                <a:latin typeface="Times New Roman" pitchFamily="18" charset="0"/>
                <a:cs typeface="Times New Roman" pitchFamily="18" charset="0"/>
              </a:rPr>
              <a:t>ст. працювала така собі «артіль», куди дівчата ходили вишивати. А простіше кажучи, хазяйка тієї хати їздила до Харкова, звідки привозила ткань, заполоч та закази на </a:t>
            </a:r>
            <a:r>
              <a:rPr lang="uk-UA" sz="1600" i="1" dirty="0" err="1" smtClean="0">
                <a:latin typeface="Times New Roman" pitchFamily="18" charset="0"/>
                <a:cs typeface="Times New Roman" pitchFamily="18" charset="0"/>
              </a:rPr>
              <a:t>ізготовлєніє</a:t>
            </a:r>
            <a:r>
              <a:rPr lang="uk-UA" sz="1600" i="1" dirty="0" smtClean="0">
                <a:latin typeface="Times New Roman" pitchFamily="18" charset="0"/>
                <a:cs typeface="Times New Roman" pitchFamily="18" charset="0"/>
              </a:rPr>
              <a:t> вишитих рушників і сорочок. Робили там і мої сестри. Заполоч була змотана в кокони, які </a:t>
            </a:r>
            <a:r>
              <a:rPr lang="uk-UA" sz="1600" i="1" dirty="0" err="1" smtClean="0">
                <a:latin typeface="Times New Roman" pitchFamily="18" charset="0"/>
                <a:cs typeface="Times New Roman" pitchFamily="18" charset="0"/>
              </a:rPr>
              <a:t>бистро</a:t>
            </a:r>
            <a:r>
              <a:rPr lang="uk-UA" sz="1600" i="1" dirty="0" smtClean="0">
                <a:latin typeface="Times New Roman" pitchFamily="18" charset="0"/>
                <a:cs typeface="Times New Roman" pitchFamily="18" charset="0"/>
              </a:rPr>
              <a:t> й дуже заплутувалися, коли з них витягували нитку. Такі сплутані вузли викидали, а сестри брали їх додому й тут ми всі гуртом розплутували їх, і було, чим вишивати. Під час весняних, літніх та осінніх польових робіт сестри наймалися на роботу до «хазяїв» у інші села, тому додому </a:t>
            </a:r>
            <a:r>
              <a:rPr lang="uk-UA" sz="1600" i="1" dirty="0" err="1" smtClean="0">
                <a:latin typeface="Times New Roman" pitchFamily="18" charset="0"/>
                <a:cs typeface="Times New Roman" pitchFamily="18" charset="0"/>
              </a:rPr>
              <a:t>приїжжали</a:t>
            </a:r>
            <a:r>
              <a:rPr lang="uk-UA" sz="1600" i="1" dirty="0" smtClean="0">
                <a:latin typeface="Times New Roman" pitchFamily="18" charset="0"/>
                <a:cs typeface="Times New Roman" pitchFamily="18" charset="0"/>
              </a:rPr>
              <a:t> рідко і тоді зовсім не вишивали. Ждали зими. Отоді довгими вечорами при свічці, а пізніше керосиновій лампі, робили нам сорочки та рушники. Візерунки знали напам’ять, додаючи до кожного наступного якийсь новий елемент. Вишивали хрестиком, вгладь та «вистебом». Послідніми виробами моєї матері були сорочки мені та моєму синові (її онуку) Сашкові  і сукня моїй жінці Катерині, яку вона подарила їй зразу після того, як ми </a:t>
            </a:r>
            <a:r>
              <a:rPr lang="uk-UA" sz="1600" i="1" dirty="0" err="1" smtClean="0">
                <a:latin typeface="Times New Roman" pitchFamily="18" charset="0"/>
                <a:cs typeface="Times New Roman" pitchFamily="18" charset="0"/>
              </a:rPr>
              <a:t>поженилися</a:t>
            </a:r>
            <a:r>
              <a:rPr lang="uk-UA" sz="1600" i="1" dirty="0" smtClean="0">
                <a:latin typeface="Times New Roman" pitchFamily="18" charset="0"/>
                <a:cs typeface="Times New Roman" pitchFamily="18" charset="0"/>
              </a:rPr>
              <a:t>.</a:t>
            </a:r>
            <a:endParaRPr lang="uk-UA" sz="1600" dirty="0">
              <a:latin typeface="Times New Roman" pitchFamily="18" charset="0"/>
              <a:cs typeface="Times New Roman" pitchFamily="18" charset="0"/>
            </a:endParaRPr>
          </a:p>
        </p:txBody>
      </p:sp>
      <p:pic>
        <p:nvPicPr>
          <p:cNvPr id="26626" name="Picture 2" descr="E:\фото\11.11.07\А 248.jpg"/>
          <p:cNvPicPr>
            <a:picLocks noChangeAspect="1" noChangeArrowheads="1"/>
          </p:cNvPicPr>
          <p:nvPr/>
        </p:nvPicPr>
        <p:blipFill>
          <a:blip r:embed="rId2" cstate="print"/>
          <a:srcRect/>
          <a:stretch>
            <a:fillRect/>
          </a:stretch>
        </p:blipFill>
        <p:spPr bwMode="auto">
          <a:xfrm>
            <a:off x="6286512" y="428604"/>
            <a:ext cx="2666987" cy="2000240"/>
          </a:xfrm>
          <a:prstGeom prst="rect">
            <a:avLst/>
          </a:prstGeom>
          <a:noFill/>
        </p:spPr>
      </p:pic>
      <p:sp>
        <p:nvSpPr>
          <p:cNvPr id="5" name="Прямоугольник 4"/>
          <p:cNvSpPr/>
          <p:nvPr/>
        </p:nvSpPr>
        <p:spPr>
          <a:xfrm>
            <a:off x="6572264" y="2500306"/>
            <a:ext cx="2214626" cy="738664"/>
          </a:xfrm>
          <a:prstGeom prst="rect">
            <a:avLst/>
          </a:prstGeom>
        </p:spPr>
        <p:txBody>
          <a:bodyPr wrap="square">
            <a:spAutoFit/>
          </a:bodyPr>
          <a:lstStyle/>
          <a:p>
            <a:pPr algn="ctr"/>
            <a:r>
              <a:rPr lang="uk-UA" sz="1400" b="1" i="1" dirty="0" smtClean="0">
                <a:latin typeface="Times New Roman" pitchFamily="18" charset="0"/>
                <a:cs typeface="Times New Roman" pitchFamily="18" charset="0"/>
              </a:rPr>
              <a:t>З розповідей </a:t>
            </a:r>
            <a:r>
              <a:rPr lang="uk-UA" sz="1400" b="1" i="1" dirty="0" err="1" smtClean="0">
                <a:latin typeface="Times New Roman" pitchFamily="18" charset="0"/>
                <a:cs typeface="Times New Roman" pitchFamily="18" charset="0"/>
              </a:rPr>
              <a:t>Сінянського</a:t>
            </a:r>
            <a:r>
              <a:rPr lang="uk-UA" sz="1400" b="1" i="1" dirty="0" smtClean="0">
                <a:latin typeface="Times New Roman" pitchFamily="18" charset="0"/>
                <a:cs typeface="Times New Roman" pitchFamily="18" charset="0"/>
              </a:rPr>
              <a:t> </a:t>
            </a:r>
          </a:p>
          <a:p>
            <a:pPr algn="ctr"/>
            <a:r>
              <a:rPr lang="uk-UA" sz="1400" b="1" i="1" dirty="0" smtClean="0">
                <a:latin typeface="Times New Roman" pitchFamily="18" charset="0"/>
                <a:cs typeface="Times New Roman" pitchFamily="18" charset="0"/>
              </a:rPr>
              <a:t>Миколи Івановича</a:t>
            </a:r>
          </a:p>
          <a:p>
            <a:pPr algn="ctr"/>
            <a:r>
              <a:rPr lang="uk-UA" sz="1400" b="1" i="1" dirty="0" smtClean="0">
                <a:latin typeface="Times New Roman" pitchFamily="18" charset="0"/>
                <a:cs typeface="Times New Roman" pitchFamily="18" charset="0"/>
              </a:rPr>
              <a:t> (1924-2012рр.)</a:t>
            </a:r>
            <a:endParaRPr lang="uk-UA" sz="1400" dirty="0">
              <a:latin typeface="Times New Roman" pitchFamily="18" charset="0"/>
              <a:cs typeface="Times New Roman" pitchFamily="18" charset="0"/>
            </a:endParaRPr>
          </a:p>
        </p:txBody>
      </p:sp>
      <p:sp>
        <p:nvSpPr>
          <p:cNvPr id="6" name="Прямоугольник 5"/>
          <p:cNvSpPr/>
          <p:nvPr/>
        </p:nvSpPr>
        <p:spPr>
          <a:xfrm>
            <a:off x="6143636" y="3286124"/>
            <a:ext cx="2857520" cy="2554545"/>
          </a:xfrm>
          <a:prstGeom prst="rect">
            <a:avLst/>
          </a:prstGeom>
        </p:spPr>
        <p:txBody>
          <a:bodyPr wrap="square">
            <a:spAutoFit/>
          </a:bodyPr>
          <a:lstStyle/>
          <a:p>
            <a:pPr algn="just"/>
            <a:r>
              <a:rPr lang="uk-UA" sz="1600" b="1" dirty="0" smtClean="0">
                <a:latin typeface="Times New Roman" pitchFamily="18" charset="0"/>
                <a:cs typeface="Times New Roman" pitchFamily="18" charset="0"/>
              </a:rPr>
              <a:t>Самобутність слобожанських вишитих сорочок – це багатство кольорів і </a:t>
            </a:r>
            <a:r>
              <a:rPr lang="uk-UA" sz="1600" b="1" dirty="0" err="1" smtClean="0">
                <a:latin typeface="Times New Roman" pitchFamily="18" charset="0"/>
                <a:cs typeface="Times New Roman" pitchFamily="18" charset="0"/>
              </a:rPr>
              <a:t>візерунчатість</a:t>
            </a:r>
            <a:r>
              <a:rPr lang="uk-UA" sz="1600" b="1" dirty="0" smtClean="0">
                <a:latin typeface="Times New Roman" pitchFamily="18" charset="0"/>
                <a:cs typeface="Times New Roman" pitchFamily="18" charset="0"/>
              </a:rPr>
              <a:t>, яка досягалась шляхом шиття </a:t>
            </a:r>
            <a:r>
              <a:rPr lang="uk-UA" sz="1600" b="1" dirty="0" err="1" smtClean="0">
                <a:latin typeface="Times New Roman" pitchFamily="18" charset="0"/>
                <a:cs typeface="Times New Roman" pitchFamily="18" charset="0"/>
              </a:rPr>
              <a:t>напівхрестиком</a:t>
            </a:r>
            <a:r>
              <a:rPr lang="uk-UA" sz="1600" b="1" dirty="0" smtClean="0">
                <a:latin typeface="Times New Roman" pitchFamily="18" charset="0"/>
                <a:cs typeface="Times New Roman" pitchFamily="18" charset="0"/>
              </a:rPr>
              <a:t> і дрібним хрестиком. Іноді вишивали грубою ниткою, таким чином створювали ефект рельєфності.</a:t>
            </a:r>
            <a:endParaRPr lang="uk-UA" sz="1600"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7224" y="285728"/>
            <a:ext cx="7929618" cy="2585323"/>
          </a:xfrm>
          <a:prstGeom prst="rect">
            <a:avLst/>
          </a:prstGeom>
        </p:spPr>
        <p:txBody>
          <a:bodyPr wrap="square">
            <a:spAutoFit/>
          </a:bodyPr>
          <a:lstStyle/>
          <a:p>
            <a:pPr algn="ctr"/>
            <a:r>
              <a:rPr lang="uk-UA" b="1" i="1" dirty="0" smtClean="0">
                <a:latin typeface="Times New Roman" pitchFamily="18" charset="0"/>
                <a:cs typeface="Times New Roman" pitchFamily="18" charset="0"/>
              </a:rPr>
              <a:t>ДЕКОРУВАННЯ</a:t>
            </a:r>
          </a:p>
          <a:p>
            <a:pPr algn="ctr"/>
            <a:endParaRPr lang="uk-UA" b="1" i="1"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Сорочки, в </a:t>
            </a:r>
            <a:r>
              <a:rPr lang="ru-RU" dirty="0" err="1" smtClean="0">
                <a:latin typeface="Times New Roman" pitchFamily="18" charset="0"/>
                <a:cs typeface="Times New Roman" pitchFamily="18" charset="0"/>
              </a:rPr>
              <a:t>яких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був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високий</a:t>
            </a:r>
            <a:r>
              <a:rPr lang="ru-RU" dirty="0" smtClean="0">
                <a:latin typeface="Times New Roman" pitchFamily="18" charset="0"/>
                <a:cs typeface="Times New Roman" pitchFamily="18" charset="0"/>
              </a:rPr>
              <a:t> стоячий </a:t>
            </a:r>
            <a:r>
              <a:rPr lang="ru-RU" dirty="0" err="1" smtClean="0">
                <a:latin typeface="Times New Roman" pitchFamily="18" charset="0"/>
                <a:cs typeface="Times New Roman" pitchFamily="18" charset="0"/>
              </a:rPr>
              <a:t>вишитий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комір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вишиті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манжети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накладні</a:t>
            </a:r>
            <a:r>
              <a:rPr lang="ru-RU" dirty="0" smtClean="0">
                <a:latin typeface="Times New Roman" pitchFamily="18" charset="0"/>
                <a:cs typeface="Times New Roman" pitchFamily="18" charset="0"/>
              </a:rPr>
              <a:t> нашивки на </a:t>
            </a:r>
            <a:r>
              <a:rPr lang="ru-RU" dirty="0" err="1" smtClean="0">
                <a:latin typeface="Times New Roman" pitchFamily="18" charset="0"/>
                <a:cs typeface="Times New Roman" pitchFamily="18" charset="0"/>
              </a:rPr>
              <a:t>пазусі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Слобожанщині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були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поширені</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кінці</a:t>
            </a:r>
            <a:r>
              <a:rPr lang="ru-RU" dirty="0" smtClean="0">
                <a:latin typeface="Times New Roman" pitchFamily="18" charset="0"/>
                <a:cs typeface="Times New Roman" pitchFamily="18" charset="0"/>
              </a:rPr>
              <a:t> ХІХ </a:t>
            </a:r>
            <a:r>
              <a:rPr lang="ru-RU" dirty="0" err="1" smtClean="0">
                <a:latin typeface="Times New Roman" pitchFamily="18" charset="0"/>
                <a:cs typeface="Times New Roman" pitchFamily="18" charset="0"/>
              </a:rPr>
              <a:t>століття</a:t>
            </a:r>
            <a:r>
              <a:rPr lang="ru-RU" dirty="0" smtClean="0">
                <a:latin typeface="Times New Roman" pitchFamily="18" charset="0"/>
                <a:cs typeface="Times New Roman" pitchFamily="18" charset="0"/>
              </a:rPr>
              <a:t>.</a:t>
            </a:r>
            <a:r>
              <a:rPr lang="uk-UA" b="1" i="1"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На території </a:t>
            </a:r>
            <a:r>
              <a:rPr lang="uk-UA" dirty="0" err="1" smtClean="0">
                <a:latin typeface="Times New Roman" pitchFamily="18" charset="0"/>
                <a:cs typeface="Times New Roman" pitchFamily="18" charset="0"/>
              </a:rPr>
              <a:t>Великописарівщини</a:t>
            </a:r>
            <a:r>
              <a:rPr lang="uk-UA" dirty="0" smtClean="0">
                <a:latin typeface="Times New Roman" pitchFamily="18" charset="0"/>
                <a:cs typeface="Times New Roman" pitchFamily="18" charset="0"/>
              </a:rPr>
              <a:t> ця традиція зберігалася до середини ХХ століття. На той час вишита сорочка втратила своє щоденне призначення, проте широко слугувала як святковий одяг або використовувалася  учасниками художньої самодіяльності; у результаті урбанізації льняну і конопляну тканину замінив білий ситець.</a:t>
            </a:r>
          </a:p>
        </p:txBody>
      </p:sp>
      <p:sp>
        <p:nvSpPr>
          <p:cNvPr id="3" name="Прямоугольник 2"/>
          <p:cNvSpPr/>
          <p:nvPr/>
        </p:nvSpPr>
        <p:spPr>
          <a:xfrm>
            <a:off x="928662" y="3071810"/>
            <a:ext cx="5000660" cy="2585323"/>
          </a:xfrm>
          <a:prstGeom prst="rect">
            <a:avLst/>
          </a:prstGeom>
        </p:spPr>
        <p:txBody>
          <a:bodyPr wrap="square">
            <a:spAutoFit/>
          </a:bodyPr>
          <a:lstStyle/>
          <a:p>
            <a:pPr algn="just"/>
            <a:r>
              <a:rPr lang="uk-UA" i="1" dirty="0" smtClean="0">
                <a:latin typeface="Times New Roman" pitchFamily="18" charset="0"/>
                <a:cs typeface="Times New Roman" pitchFamily="18" charset="0"/>
              </a:rPr>
              <a:t>Мені свекруха як вишивала сорочку, спросила, яким узором? Мені хотілося якихось великих </a:t>
            </a:r>
            <a:r>
              <a:rPr lang="uk-UA" i="1" dirty="0" err="1" smtClean="0">
                <a:latin typeface="Times New Roman" pitchFamily="18" charset="0"/>
                <a:cs typeface="Times New Roman" pitchFamily="18" charset="0"/>
              </a:rPr>
              <a:t>цвітів</a:t>
            </a:r>
            <a:r>
              <a:rPr lang="uk-UA" i="1" dirty="0" smtClean="0">
                <a:latin typeface="Times New Roman" pitchFamily="18" charset="0"/>
                <a:cs typeface="Times New Roman" pitchFamily="18" charset="0"/>
              </a:rPr>
              <a:t>, </a:t>
            </a:r>
            <a:r>
              <a:rPr lang="uk-UA" i="1" dirty="0" err="1" smtClean="0">
                <a:latin typeface="Times New Roman" pitchFamily="18" charset="0"/>
                <a:cs typeface="Times New Roman" pitchFamily="18" charset="0"/>
              </a:rPr>
              <a:t>шоб</a:t>
            </a:r>
            <a:r>
              <a:rPr lang="uk-UA" i="1" dirty="0" smtClean="0">
                <a:latin typeface="Times New Roman" pitchFamily="18" charset="0"/>
                <a:cs typeface="Times New Roman" pitchFamily="18" charset="0"/>
              </a:rPr>
              <a:t> нарядно було, бо в мене такої сорочки раніше не було: то </a:t>
            </a:r>
            <a:r>
              <a:rPr lang="uk-UA" i="1" dirty="0" err="1" smtClean="0">
                <a:latin typeface="Times New Roman" pitchFamily="18" charset="0"/>
                <a:cs typeface="Times New Roman" pitchFamily="18" charset="0"/>
              </a:rPr>
              <a:t>война</a:t>
            </a:r>
            <a:r>
              <a:rPr lang="uk-UA" i="1" dirty="0" smtClean="0">
                <a:latin typeface="Times New Roman" pitchFamily="18" charset="0"/>
                <a:cs typeface="Times New Roman" pitchFamily="18" charset="0"/>
              </a:rPr>
              <a:t>, потом у </a:t>
            </a:r>
            <a:r>
              <a:rPr lang="uk-UA" i="1" dirty="0" err="1" smtClean="0">
                <a:latin typeface="Times New Roman" pitchFamily="18" charset="0"/>
                <a:cs typeface="Times New Roman" pitchFamily="18" charset="0"/>
              </a:rPr>
              <a:t>Навлі</a:t>
            </a:r>
            <a:r>
              <a:rPr lang="uk-UA" i="1" dirty="0" smtClean="0">
                <a:latin typeface="Times New Roman" pitchFamily="18" charset="0"/>
                <a:cs typeface="Times New Roman" pitchFamily="18" charset="0"/>
              </a:rPr>
              <a:t> після </a:t>
            </a:r>
            <a:r>
              <a:rPr lang="uk-UA" i="1" dirty="0" err="1" smtClean="0">
                <a:latin typeface="Times New Roman" pitchFamily="18" charset="0"/>
                <a:cs typeface="Times New Roman" pitchFamily="18" charset="0"/>
              </a:rPr>
              <a:t>бомбьожок</a:t>
            </a:r>
            <a:r>
              <a:rPr lang="uk-UA" i="1" dirty="0" smtClean="0">
                <a:latin typeface="Times New Roman" pitchFamily="18" charset="0"/>
                <a:cs typeface="Times New Roman" pitchFamily="18" charset="0"/>
              </a:rPr>
              <a:t> довго розбирали завали, потом у </a:t>
            </a:r>
            <a:r>
              <a:rPr lang="uk-UA" i="1" dirty="0" err="1" smtClean="0">
                <a:latin typeface="Times New Roman" pitchFamily="18" charset="0"/>
                <a:cs typeface="Times New Roman" pitchFamily="18" charset="0"/>
              </a:rPr>
              <a:t>колхозі</a:t>
            </a:r>
            <a:r>
              <a:rPr lang="uk-UA" i="1" dirty="0" smtClean="0">
                <a:latin typeface="Times New Roman" pitchFamily="18" charset="0"/>
                <a:cs typeface="Times New Roman" pitchFamily="18" charset="0"/>
              </a:rPr>
              <a:t> робила і дома … Поки я з роботи прийшла, а свекруха вже два </a:t>
            </a:r>
            <a:r>
              <a:rPr lang="uk-UA" i="1" dirty="0" err="1" smtClean="0">
                <a:latin typeface="Times New Roman" pitchFamily="18" charset="0"/>
                <a:cs typeface="Times New Roman" pitchFamily="18" charset="0"/>
              </a:rPr>
              <a:t>цвітка</a:t>
            </a:r>
            <a:r>
              <a:rPr lang="uk-UA" i="1" dirty="0" smtClean="0">
                <a:latin typeface="Times New Roman" pitchFamily="18" charset="0"/>
                <a:cs typeface="Times New Roman" pitchFamily="18" charset="0"/>
              </a:rPr>
              <a:t> на рукавах вишила, </a:t>
            </a:r>
            <a:r>
              <a:rPr lang="uk-UA" i="1" dirty="0" err="1" smtClean="0">
                <a:latin typeface="Times New Roman" pitchFamily="18" charset="0"/>
                <a:cs typeface="Times New Roman" pitchFamily="18" charset="0"/>
              </a:rPr>
              <a:t>тілько</a:t>
            </a:r>
            <a:r>
              <a:rPr lang="uk-UA" i="1" dirty="0" smtClean="0">
                <a:latin typeface="Times New Roman" pitchFamily="18" charset="0"/>
                <a:cs typeface="Times New Roman" pitchFamily="18" charset="0"/>
              </a:rPr>
              <a:t> листочки зробила зелені, а мені хотілося чорних. Так вона ото і зашила</a:t>
            </a:r>
            <a:endParaRPr lang="uk-UA" dirty="0">
              <a:latin typeface="Times New Roman" pitchFamily="18" charset="0"/>
              <a:cs typeface="Times New Roman" pitchFamily="18" charset="0"/>
            </a:endParaRPr>
          </a:p>
        </p:txBody>
      </p:sp>
      <p:pic>
        <p:nvPicPr>
          <p:cNvPr id="29699" name="Picture 3" descr="E:\фото\11.11.07\А 249.jpg"/>
          <p:cNvPicPr>
            <a:picLocks noChangeAspect="1" noChangeArrowheads="1"/>
          </p:cNvPicPr>
          <p:nvPr/>
        </p:nvPicPr>
        <p:blipFill>
          <a:blip r:embed="rId2" cstate="print"/>
          <a:srcRect l="23077" t="10256" r="21153"/>
          <a:stretch>
            <a:fillRect/>
          </a:stretch>
        </p:blipFill>
        <p:spPr bwMode="auto">
          <a:xfrm>
            <a:off x="6286512" y="3000372"/>
            <a:ext cx="2071702" cy="2500330"/>
          </a:xfrm>
          <a:prstGeom prst="rect">
            <a:avLst/>
          </a:prstGeom>
          <a:noFill/>
        </p:spPr>
      </p:pic>
      <p:sp>
        <p:nvSpPr>
          <p:cNvPr id="6" name="Прямоугольник 5"/>
          <p:cNvSpPr/>
          <p:nvPr/>
        </p:nvSpPr>
        <p:spPr>
          <a:xfrm>
            <a:off x="5500694" y="5572140"/>
            <a:ext cx="3286148" cy="584775"/>
          </a:xfrm>
          <a:prstGeom prst="rect">
            <a:avLst/>
          </a:prstGeom>
        </p:spPr>
        <p:txBody>
          <a:bodyPr wrap="square">
            <a:spAutoFit/>
          </a:bodyPr>
          <a:lstStyle/>
          <a:p>
            <a:r>
              <a:rPr lang="uk-UA" sz="1600" b="1" i="1" dirty="0" err="1" smtClean="0">
                <a:latin typeface="Times New Roman" pitchFamily="18" charset="0"/>
                <a:cs typeface="Times New Roman" pitchFamily="18" charset="0"/>
              </a:rPr>
              <a:t>Сінянська</a:t>
            </a:r>
            <a:r>
              <a:rPr lang="uk-UA" sz="1600" b="1" i="1" dirty="0" smtClean="0">
                <a:latin typeface="Times New Roman" pitchFamily="18" charset="0"/>
                <a:cs typeface="Times New Roman" pitchFamily="18" charset="0"/>
              </a:rPr>
              <a:t> Катерина Йосипівна, </a:t>
            </a:r>
          </a:p>
          <a:p>
            <a:r>
              <a:rPr lang="uk-UA" sz="1600" b="1" i="1" dirty="0" smtClean="0">
                <a:latin typeface="Times New Roman" pitchFamily="18" charset="0"/>
                <a:cs typeface="Times New Roman" pitchFamily="18" charset="0"/>
              </a:rPr>
              <a:t>1927-2011рр.  с. Шевченкове</a:t>
            </a:r>
            <a:endParaRPr lang="uk-UA"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428604"/>
            <a:ext cx="7858180" cy="2585323"/>
          </a:xfrm>
          <a:prstGeom prst="rect">
            <a:avLst/>
          </a:prstGeom>
        </p:spPr>
        <p:txBody>
          <a:bodyPr wrap="square">
            <a:spAutoFit/>
          </a:bodyPr>
          <a:lstStyle/>
          <a:p>
            <a:pPr algn="ctr"/>
            <a:r>
              <a:rPr lang="uk-UA" b="1" i="1" dirty="0" smtClean="0">
                <a:latin typeface="Times New Roman" pitchFamily="18" charset="0"/>
                <a:cs typeface="Times New Roman" pitchFamily="18" charset="0"/>
              </a:rPr>
              <a:t>СПІДНИЦЯ  </a:t>
            </a:r>
          </a:p>
          <a:p>
            <a:pPr algn="ctr"/>
            <a:r>
              <a:rPr lang="uk-UA" b="1" i="1" dirty="0" smtClean="0">
                <a:latin typeface="Times New Roman" pitchFamily="18" charset="0"/>
                <a:cs typeface="Times New Roman" pitchFamily="18" charset="0"/>
              </a:rPr>
              <a:t>( на </a:t>
            </a:r>
            <a:r>
              <a:rPr lang="uk-UA" b="1" i="1" dirty="0" err="1" smtClean="0">
                <a:latin typeface="Times New Roman" pitchFamily="18" charset="0"/>
                <a:cs typeface="Times New Roman" pitchFamily="18" charset="0"/>
              </a:rPr>
              <a:t>Великописарівщині</a:t>
            </a:r>
            <a:r>
              <a:rPr lang="uk-UA" b="1" i="1" dirty="0" smtClean="0">
                <a:latin typeface="Times New Roman" pitchFamily="18" charset="0"/>
                <a:cs typeface="Times New Roman" pitchFamily="18" charset="0"/>
              </a:rPr>
              <a:t> </a:t>
            </a:r>
            <a:r>
              <a:rPr lang="uk-UA" b="1" i="1" dirty="0" err="1" smtClean="0">
                <a:latin typeface="Times New Roman" pitchFamily="18" charset="0"/>
                <a:cs typeface="Times New Roman" pitchFamily="18" charset="0"/>
              </a:rPr>
              <a:t>“юпка”</a:t>
            </a:r>
            <a:r>
              <a:rPr lang="uk-UA" b="1" i="1" dirty="0" smtClean="0">
                <a:latin typeface="Times New Roman" pitchFamily="18" charset="0"/>
                <a:cs typeface="Times New Roman" pitchFamily="18" charset="0"/>
              </a:rPr>
              <a:t>)</a:t>
            </a:r>
          </a:p>
          <a:p>
            <a:pPr algn="just"/>
            <a:r>
              <a:rPr lang="uk-UA" i="1" dirty="0" smtClean="0">
                <a:latin typeface="Times New Roman" pitchFamily="18" charset="0"/>
                <a:cs typeface="Times New Roman" pitchFamily="18" charset="0"/>
              </a:rPr>
              <a:t>   Поверх сорочки одягали рясну юпку, яку шили з  шерстяної  ткані різної товщини. Юпки для холодного </a:t>
            </a:r>
            <a:r>
              <a:rPr lang="uk-UA" i="1" dirty="0" err="1" smtClean="0">
                <a:latin typeface="Times New Roman" pitchFamily="18" charset="0"/>
                <a:cs typeface="Times New Roman" pitchFamily="18" charset="0"/>
              </a:rPr>
              <a:t>врем</a:t>
            </a:r>
            <a:r>
              <a:rPr lang="en-US" i="1" dirty="0" smtClean="0">
                <a:latin typeface="Times New Roman" pitchFamily="18" charset="0"/>
                <a:cs typeface="Times New Roman" pitchFamily="18" charset="0"/>
              </a:rPr>
              <a:t>’</a:t>
            </a:r>
            <a:r>
              <a:rPr lang="uk-UA" i="1" dirty="0" smtClean="0">
                <a:latin typeface="Times New Roman" pitchFamily="18" charset="0"/>
                <a:cs typeface="Times New Roman" pitchFamily="18" charset="0"/>
              </a:rPr>
              <a:t>я </a:t>
            </a:r>
            <a:r>
              <a:rPr lang="uk-UA" i="1" dirty="0" err="1" smtClean="0">
                <a:latin typeface="Times New Roman" pitchFamily="18" charset="0"/>
                <a:cs typeface="Times New Roman" pitchFamily="18" charset="0"/>
              </a:rPr>
              <a:t>году</a:t>
            </a:r>
            <a:r>
              <a:rPr lang="uk-UA" i="1" dirty="0" smtClean="0">
                <a:latin typeface="Times New Roman" pitchFamily="18" charset="0"/>
                <a:cs typeface="Times New Roman" pitchFamily="18" charset="0"/>
              </a:rPr>
              <a:t> мали темний </a:t>
            </a:r>
            <a:r>
              <a:rPr lang="uk-UA" i="1" dirty="0" err="1" smtClean="0">
                <a:latin typeface="Times New Roman" pitchFamily="18" charset="0"/>
                <a:cs typeface="Times New Roman" pitchFamily="18" charset="0"/>
              </a:rPr>
              <a:t>цвєт</a:t>
            </a:r>
            <a:r>
              <a:rPr lang="uk-UA" i="1" dirty="0" smtClean="0">
                <a:latin typeface="Times New Roman" pitchFamily="18" charset="0"/>
                <a:cs typeface="Times New Roman" pitchFamily="18" charset="0"/>
              </a:rPr>
              <a:t>: темно-зелений, темно - красний, може коричневий. Та підшивалося полотняною підкладкою, щоб було тепліше. ( </a:t>
            </a:r>
            <a:r>
              <a:rPr lang="uk-UA" dirty="0" smtClean="0">
                <a:latin typeface="Times New Roman" pitchFamily="18" charset="0"/>
                <a:cs typeface="Times New Roman" pitchFamily="18" charset="0"/>
              </a:rPr>
              <a:t>На окремих утеплених спідницях бачимо підкладку, підшиту лише від середини до низу, оскільки верхню частину прикривали поли свитки) </a:t>
            </a:r>
            <a:r>
              <a:rPr lang="uk-UA" i="1" dirty="0" smtClean="0">
                <a:latin typeface="Times New Roman" pitchFamily="18" charset="0"/>
                <a:cs typeface="Times New Roman" pitchFamily="18" charset="0"/>
              </a:rPr>
              <a:t>На юпку вішали фартух, який </a:t>
            </a:r>
            <a:r>
              <a:rPr lang="uk-UA" i="1" dirty="0" err="1" smtClean="0">
                <a:latin typeface="Times New Roman" pitchFamily="18" charset="0"/>
                <a:cs typeface="Times New Roman" pitchFamily="18" charset="0"/>
              </a:rPr>
              <a:t>украшали</a:t>
            </a:r>
            <a:r>
              <a:rPr lang="uk-UA" i="1" dirty="0" smtClean="0">
                <a:latin typeface="Times New Roman" pitchFamily="18" charset="0"/>
                <a:cs typeface="Times New Roman" pitchFamily="18" charset="0"/>
              </a:rPr>
              <a:t> кружевом, сплетеним власноруч, купленим або виміняним.</a:t>
            </a:r>
            <a:endParaRPr lang="uk-UA" dirty="0">
              <a:latin typeface="Times New Roman" pitchFamily="18" charset="0"/>
              <a:cs typeface="Times New Roman" pitchFamily="18" charset="0"/>
            </a:endParaRPr>
          </a:p>
        </p:txBody>
      </p:sp>
      <p:pic>
        <p:nvPicPr>
          <p:cNvPr id="25602" name="Picture 2" descr="E:\фото\26.08.07\26.08.07 240.jpg"/>
          <p:cNvPicPr>
            <a:picLocks noChangeAspect="1" noChangeArrowheads="1"/>
          </p:cNvPicPr>
          <p:nvPr/>
        </p:nvPicPr>
        <p:blipFill>
          <a:blip r:embed="rId2" cstate="print"/>
          <a:srcRect l="29687" t="15625" r="25781"/>
          <a:stretch>
            <a:fillRect/>
          </a:stretch>
        </p:blipFill>
        <p:spPr bwMode="auto">
          <a:xfrm>
            <a:off x="785786" y="3714752"/>
            <a:ext cx="1910313" cy="2714644"/>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1000100" y="3000372"/>
            <a:ext cx="7286676" cy="307777"/>
          </a:xfrm>
          <a:prstGeom prst="rect">
            <a:avLst/>
          </a:prstGeom>
        </p:spPr>
        <p:txBody>
          <a:bodyPr wrap="square">
            <a:spAutoFit/>
          </a:bodyPr>
          <a:lstStyle/>
          <a:p>
            <a:pPr algn="ctr"/>
            <a:r>
              <a:rPr lang="uk-UA" sz="1400" b="1" i="1" dirty="0" smtClean="0">
                <a:latin typeface="Times New Roman" pitchFamily="18" charset="0"/>
                <a:cs typeface="Times New Roman" pitchFamily="18" charset="0"/>
              </a:rPr>
              <a:t>З розповідей Обідець (</a:t>
            </a:r>
            <a:r>
              <a:rPr lang="uk-UA" sz="1400" b="1" i="1" dirty="0" err="1" smtClean="0">
                <a:latin typeface="Times New Roman" pitchFamily="18" charset="0"/>
                <a:cs typeface="Times New Roman" pitchFamily="18" charset="0"/>
              </a:rPr>
              <a:t>Макакенко</a:t>
            </a:r>
            <a:r>
              <a:rPr lang="uk-UA" sz="1400" b="1" i="1" dirty="0" smtClean="0">
                <a:latin typeface="Times New Roman" pitchFamily="18" charset="0"/>
                <a:cs typeface="Times New Roman" pitchFamily="18" charset="0"/>
              </a:rPr>
              <a:t>) Ганни Семенівни (1939-2008рр)</a:t>
            </a:r>
            <a:endParaRPr lang="uk-UA" sz="1400" dirty="0">
              <a:latin typeface="Times New Roman" pitchFamily="18" charset="0"/>
              <a:cs typeface="Times New Roman" pitchFamily="18" charset="0"/>
            </a:endParaRPr>
          </a:p>
        </p:txBody>
      </p:sp>
      <p:pic>
        <p:nvPicPr>
          <p:cNvPr id="9218" name="Picture 2" descr="https://scontent.fiev21-1.fna.fbcdn.net/v/t1.15752-9/57284388_1253754258116659_3047707444621869056_n.jpg?_nc_cat=105&amp;_nc_ht=scontent.fiev21-1.fna&amp;oh=c930c2d75033b0eea5a6f81ea9e5f820&amp;oe=5D2D4EF7"/>
          <p:cNvPicPr>
            <a:picLocks noChangeAspect="1" noChangeArrowheads="1"/>
          </p:cNvPicPr>
          <p:nvPr/>
        </p:nvPicPr>
        <p:blipFill>
          <a:blip r:embed="rId3"/>
          <a:srcRect/>
          <a:stretch>
            <a:fillRect/>
          </a:stretch>
        </p:blipFill>
        <p:spPr bwMode="auto">
          <a:xfrm>
            <a:off x="6786578" y="3786190"/>
            <a:ext cx="2035983" cy="2714644"/>
          </a:xfrm>
          <a:prstGeom prst="rect">
            <a:avLst/>
          </a:prstGeom>
          <a:ln>
            <a:noFill/>
          </a:ln>
          <a:effectLst>
            <a:outerShdw blurRad="292100" dist="139700" dir="2700000" algn="tl" rotWithShape="0">
              <a:srgbClr val="333333">
                <a:alpha val="65000"/>
              </a:srgbClr>
            </a:outerShdw>
          </a:effectLst>
        </p:spPr>
      </p:pic>
      <p:pic>
        <p:nvPicPr>
          <p:cNvPr id="6" name="Рисунок 5" descr="P1100148.JPG"/>
          <p:cNvPicPr/>
          <p:nvPr/>
        </p:nvPicPr>
        <p:blipFill>
          <a:blip r:embed="rId4" cstate="print"/>
          <a:srcRect l="11025" t="46397" r="27234"/>
          <a:stretch>
            <a:fillRect/>
          </a:stretch>
        </p:blipFill>
        <p:spPr>
          <a:xfrm>
            <a:off x="4643438" y="3786190"/>
            <a:ext cx="2071702" cy="2714644"/>
          </a:xfrm>
          <a:prstGeom prst="rect">
            <a:avLst/>
          </a:prstGeom>
          <a:ln>
            <a:noFill/>
          </a:ln>
          <a:effectLst>
            <a:outerShdw blurRad="292100" dist="139700" dir="2700000" algn="tl" rotWithShape="0">
              <a:srgbClr val="333333">
                <a:alpha val="65000"/>
              </a:srgbClr>
            </a:outerShdw>
          </a:effectLst>
        </p:spPr>
      </p:pic>
      <p:sp>
        <p:nvSpPr>
          <p:cNvPr id="7" name="Прямоугольник 6"/>
          <p:cNvSpPr/>
          <p:nvPr/>
        </p:nvSpPr>
        <p:spPr>
          <a:xfrm>
            <a:off x="2428860" y="4929198"/>
            <a:ext cx="2500330" cy="1384995"/>
          </a:xfrm>
          <a:prstGeom prst="rect">
            <a:avLst/>
          </a:prstGeom>
        </p:spPr>
        <p:txBody>
          <a:bodyPr wrap="square">
            <a:spAutoFit/>
          </a:bodyPr>
          <a:lstStyle/>
          <a:p>
            <a:pPr algn="ctr"/>
            <a:r>
              <a:rPr lang="uk-UA" sz="1400" b="1" i="1" dirty="0" smtClean="0">
                <a:latin typeface="Times New Roman" pitchFamily="18" charset="0"/>
                <a:cs typeface="Times New Roman" pitchFamily="18" charset="0"/>
              </a:rPr>
              <a:t>З особистих речей </a:t>
            </a:r>
          </a:p>
          <a:p>
            <a:pPr algn="ctr"/>
            <a:r>
              <a:rPr lang="uk-UA" sz="1400" b="1" i="1" dirty="0" smtClean="0">
                <a:latin typeface="Times New Roman" pitchFamily="18" charset="0"/>
                <a:cs typeface="Times New Roman" pitchFamily="18" charset="0"/>
              </a:rPr>
              <a:t>Обідець (</a:t>
            </a:r>
            <a:r>
              <a:rPr lang="uk-UA" sz="1400" b="1" i="1" dirty="0" err="1" smtClean="0">
                <a:latin typeface="Times New Roman" pitchFamily="18" charset="0"/>
                <a:cs typeface="Times New Roman" pitchFamily="18" charset="0"/>
              </a:rPr>
              <a:t>Макакенко</a:t>
            </a:r>
            <a:r>
              <a:rPr lang="uk-UA" sz="1400" b="1" i="1" dirty="0" smtClean="0">
                <a:latin typeface="Times New Roman" pitchFamily="18" charset="0"/>
                <a:cs typeface="Times New Roman" pitchFamily="18" charset="0"/>
              </a:rPr>
              <a:t>) </a:t>
            </a:r>
          </a:p>
          <a:p>
            <a:pPr algn="ctr"/>
            <a:r>
              <a:rPr lang="uk-UA" sz="1400" b="1" i="1" dirty="0" smtClean="0">
                <a:latin typeface="Times New Roman" pitchFamily="18" charset="0"/>
                <a:cs typeface="Times New Roman" pitchFamily="18" charset="0"/>
              </a:rPr>
              <a:t>Ганни Семенівни </a:t>
            </a:r>
          </a:p>
          <a:p>
            <a:pPr algn="ctr"/>
            <a:r>
              <a:rPr lang="uk-UA" sz="1400" b="1" i="1" dirty="0" smtClean="0">
                <a:latin typeface="Times New Roman" pitchFamily="18" charset="0"/>
                <a:cs typeface="Times New Roman" pitchFamily="18" charset="0"/>
              </a:rPr>
              <a:t>(1939-2008рр)</a:t>
            </a:r>
          </a:p>
          <a:p>
            <a:pPr algn="ctr"/>
            <a:r>
              <a:rPr lang="uk-UA" sz="1400" b="1" i="1" dirty="0" smtClean="0">
                <a:latin typeface="Times New Roman" pitchFamily="18" charset="0"/>
                <a:cs typeface="Times New Roman" pitchFamily="18" charset="0"/>
              </a:rPr>
              <a:t>Передано до шкільного музею-світлиці</a:t>
            </a:r>
            <a:endParaRPr lang="uk-UA" sz="1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content.fiev21-2.fna.fbcdn.net/v/t1.15752-9/56162449_377621483080154_7140581849146851328_n.jpg?_nc_cat=111&amp;_nc_ht=scontent.fiev21-2.fna&amp;oh=6f344454eb81191ab2ad83263dac0cfa&amp;oe=5D467315"/>
          <p:cNvPicPr>
            <a:picLocks noChangeAspect="1" noChangeArrowheads="1"/>
          </p:cNvPicPr>
          <p:nvPr/>
        </p:nvPicPr>
        <p:blipFill>
          <a:blip r:embed="rId2"/>
          <a:srcRect l="33334" t="19792" r="19444" b="26041"/>
          <a:stretch>
            <a:fillRect/>
          </a:stretch>
        </p:blipFill>
        <p:spPr bwMode="auto">
          <a:xfrm>
            <a:off x="5929322" y="1285860"/>
            <a:ext cx="2643206" cy="4042550"/>
          </a:xfrm>
          <a:prstGeom prst="rect">
            <a:avLst/>
          </a:prstGeom>
          <a:noFill/>
        </p:spPr>
      </p:pic>
      <p:sp>
        <p:nvSpPr>
          <p:cNvPr id="3" name="Прямоугольник 2"/>
          <p:cNvSpPr/>
          <p:nvPr/>
        </p:nvSpPr>
        <p:spPr>
          <a:xfrm>
            <a:off x="2643174" y="571480"/>
            <a:ext cx="4572000" cy="369332"/>
          </a:xfrm>
          <a:prstGeom prst="rect">
            <a:avLst/>
          </a:prstGeom>
        </p:spPr>
        <p:txBody>
          <a:bodyPr>
            <a:spAutoFit/>
          </a:bodyPr>
          <a:lstStyle/>
          <a:p>
            <a:r>
              <a:rPr lang="uk-UA" b="1" dirty="0" smtClean="0">
                <a:latin typeface="Times New Roman" pitchFamily="18" charset="0"/>
                <a:cs typeface="Times New Roman" pitchFamily="18" charset="0"/>
              </a:rPr>
              <a:t>ДЖЕРЕЛЬНА БАЗА ДОСЛІДЖЕННЯ</a:t>
            </a:r>
            <a:r>
              <a:rPr lang="ru-RU" b="1" dirty="0" smtClean="0">
                <a:latin typeface="Times New Roman" pitchFamily="18" charset="0"/>
                <a:cs typeface="Times New Roman" pitchFamily="18" charset="0"/>
              </a:rPr>
              <a:t> </a:t>
            </a:r>
            <a:endParaRPr lang="uk-UA" b="1" dirty="0">
              <a:latin typeface="Times New Roman" pitchFamily="18" charset="0"/>
              <a:cs typeface="Times New Roman" pitchFamily="18" charset="0"/>
            </a:endParaRPr>
          </a:p>
        </p:txBody>
      </p:sp>
      <p:sp>
        <p:nvSpPr>
          <p:cNvPr id="4" name="Прямоугольник 3"/>
          <p:cNvSpPr/>
          <p:nvPr/>
        </p:nvSpPr>
        <p:spPr>
          <a:xfrm>
            <a:off x="857224" y="1214422"/>
            <a:ext cx="4929222" cy="4708981"/>
          </a:xfrm>
          <a:prstGeom prst="rect">
            <a:avLst/>
          </a:prstGeom>
        </p:spPr>
        <p:txBody>
          <a:bodyPr wrap="square">
            <a:spAutoFit/>
          </a:bodyPr>
          <a:lstStyle/>
          <a:p>
            <a:pPr>
              <a:buFont typeface="Arial" pitchFamily="34" charset="0"/>
              <a:buChar char="•"/>
            </a:pPr>
            <a:r>
              <a:rPr lang="ru-RU"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матеріали</a:t>
            </a:r>
            <a:r>
              <a:rPr lang="ru-RU" b="1" i="1"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дослідників</a:t>
            </a:r>
            <a:r>
              <a:rPr lang="ru-RU" b="1" i="1"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українського</a:t>
            </a:r>
            <a:r>
              <a:rPr lang="ru-RU" b="1" i="1" dirty="0" smtClean="0">
                <a:latin typeface="Times New Roman" panose="02020603050405020304" pitchFamily="18" charset="0"/>
                <a:cs typeface="Times New Roman" panose="02020603050405020304" pitchFamily="18" charset="0"/>
              </a:rPr>
              <a:t>       </a:t>
            </a:r>
          </a:p>
          <a:p>
            <a:r>
              <a:rPr lang="ru-RU" b="1" i="1" dirty="0" smtClean="0">
                <a:latin typeface="Times New Roman" panose="02020603050405020304" pitchFamily="18" charset="0"/>
                <a:cs typeface="Times New Roman" panose="02020603050405020304" pitchFamily="18" charset="0"/>
              </a:rPr>
              <a:t>       народного костюму : </a:t>
            </a:r>
          </a:p>
          <a:p>
            <a:endParaRPr lang="ru-RU" b="1" dirty="0" smtClean="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1.ЗНАКИ (155 </a:t>
            </a:r>
            <a:r>
              <a:rPr lang="ru-RU" sz="1600" dirty="0" err="1" smtClean="0">
                <a:latin typeface="Times New Roman" pitchFamily="18" charset="0"/>
                <a:cs typeface="Times New Roman" pitchFamily="18" charset="0"/>
              </a:rPr>
              <a:t>стародавніх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українських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вишивок</a:t>
            </a:r>
            <a:r>
              <a:rPr lang="ru-RU" sz="1600" dirty="0" smtClean="0">
                <a:latin typeface="Times New Roman" pitchFamily="18" charset="0"/>
                <a:cs typeface="Times New Roman" pitchFamily="18" charset="0"/>
              </a:rPr>
              <a:t>) Альбом - </a:t>
            </a:r>
            <a:r>
              <a:rPr lang="ru-RU" sz="1600" dirty="0" err="1" smtClean="0">
                <a:latin typeface="Times New Roman" pitchFamily="18" charset="0"/>
                <a:cs typeface="Times New Roman" pitchFamily="18" charset="0"/>
              </a:rPr>
              <a:t>Київ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Бібліотечка</a:t>
            </a:r>
            <a:r>
              <a:rPr lang="ru-RU" sz="1600" dirty="0" smtClean="0">
                <a:latin typeface="Times New Roman" pitchFamily="18" charset="0"/>
                <a:cs typeface="Times New Roman" pitchFamily="18" charset="0"/>
              </a:rPr>
              <a:t> журналу "</a:t>
            </a:r>
            <a:r>
              <a:rPr lang="ru-RU" sz="1600" dirty="0" err="1" smtClean="0">
                <a:latin typeface="Times New Roman" pitchFamily="18" charset="0"/>
                <a:cs typeface="Times New Roman" pitchFamily="18" charset="0"/>
              </a:rPr>
              <a:t>Соняшник</a:t>
            </a:r>
            <a:r>
              <a:rPr lang="ru-RU" sz="1600" dirty="0" smtClean="0">
                <a:latin typeface="Times New Roman" pitchFamily="18" charset="0"/>
                <a:cs typeface="Times New Roman" pitchFamily="18" charset="0"/>
              </a:rPr>
              <a:t>", 1992 - 72с.</a:t>
            </a:r>
          </a:p>
          <a:p>
            <a:r>
              <a:rPr lang="uk-UA" sz="1600" dirty="0" smtClean="0">
                <a:latin typeface="Times New Roman" pitchFamily="18" charset="0"/>
                <a:cs typeface="Times New Roman" pitchFamily="18" charset="0"/>
              </a:rPr>
              <a:t>2.Кара-Васильєва Т.В. Українська сорочка.</a:t>
            </a:r>
            <a:r>
              <a:rPr lang="ru-RU" sz="1600" dirty="0" err="1" smtClean="0">
                <a:latin typeface="Times New Roman" pitchFamily="18" charset="0"/>
                <a:cs typeface="Times New Roman" pitchFamily="18" charset="0"/>
              </a:rPr>
              <a:t>Київ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Томіріс</a:t>
            </a:r>
            <a:r>
              <a:rPr lang="ru-RU" sz="1600" dirty="0" smtClean="0">
                <a:latin typeface="Times New Roman" pitchFamily="18" charset="0"/>
                <a:cs typeface="Times New Roman" pitchFamily="18" charset="0"/>
              </a:rPr>
              <a:t>», - 1974, - 29 с.</a:t>
            </a:r>
          </a:p>
          <a:p>
            <a:r>
              <a:rPr lang="ru-RU" sz="1600" dirty="0" smtClean="0">
                <a:latin typeface="Times New Roman" pitchFamily="18" charset="0"/>
                <a:cs typeface="Times New Roman" pitchFamily="18" charset="0"/>
              </a:rPr>
              <a:t>3.Матейко І.К. </a:t>
            </a:r>
            <a:r>
              <a:rPr lang="ru-RU" sz="1600" dirty="0" err="1" smtClean="0">
                <a:latin typeface="Times New Roman" pitchFamily="18" charset="0"/>
                <a:cs typeface="Times New Roman" pitchFamily="18" charset="0"/>
              </a:rPr>
              <a:t>Український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народний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одяг</a:t>
            </a:r>
            <a:r>
              <a:rPr lang="ru-RU" sz="1600" dirty="0" smtClean="0">
                <a:latin typeface="Times New Roman" pitchFamily="18" charset="0"/>
                <a:cs typeface="Times New Roman" pitchFamily="18" charset="0"/>
              </a:rPr>
              <a:t>. – К., 1977. – 294 с. </a:t>
            </a:r>
          </a:p>
          <a:p>
            <a:r>
              <a:rPr lang="ru-RU" sz="1600" dirty="0" smtClean="0">
                <a:latin typeface="Times New Roman" pitchFamily="18" charset="0"/>
                <a:cs typeface="Times New Roman" pitchFamily="18" charset="0"/>
              </a:rPr>
              <a:t>4.Маслова Г.С. Народная одежда в </a:t>
            </a:r>
            <a:r>
              <a:rPr lang="ru-RU" sz="1600" dirty="0" err="1" smtClean="0">
                <a:latin typeface="Times New Roman" pitchFamily="18" charset="0"/>
                <a:cs typeface="Times New Roman" pitchFamily="18" charset="0"/>
              </a:rPr>
              <a:t>восточно-славянских</a:t>
            </a:r>
            <a:r>
              <a:rPr lang="ru-RU" sz="1600" dirty="0" smtClean="0">
                <a:latin typeface="Times New Roman" pitchFamily="18" charset="0"/>
                <a:cs typeface="Times New Roman" pitchFamily="18" charset="0"/>
              </a:rPr>
              <a:t> традиционных обычаях и обрядах. ХІХ – начало Х в. – М., 1984. – 216 с. </a:t>
            </a:r>
          </a:p>
          <a:p>
            <a:r>
              <a:rPr lang="ru-RU" sz="1600" dirty="0" smtClean="0">
                <a:latin typeface="Times New Roman" pitchFamily="18" charset="0"/>
                <a:cs typeface="Times New Roman" pitchFamily="18" charset="0"/>
              </a:rPr>
              <a:t>5.Ніколаєва Т.О. </a:t>
            </a:r>
            <a:r>
              <a:rPr lang="ru-RU" sz="1600" dirty="0" err="1" smtClean="0">
                <a:latin typeface="Times New Roman" pitchFamily="18" charset="0"/>
                <a:cs typeface="Times New Roman" pitchFamily="18" charset="0"/>
              </a:rPr>
              <a:t>Історія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українського</a:t>
            </a:r>
            <a:r>
              <a:rPr lang="ru-RU" sz="1600" dirty="0" smtClean="0">
                <a:latin typeface="Times New Roman" pitchFamily="18" charset="0"/>
                <a:cs typeface="Times New Roman" pitchFamily="18" charset="0"/>
              </a:rPr>
              <a:t> костюму. – К., 1996. – 171 с</a:t>
            </a:r>
            <a:endParaRPr lang="uk-UA" sz="1600" dirty="0" smtClean="0">
              <a:latin typeface="Times New Roman" pitchFamily="18" charset="0"/>
              <a:cs typeface="Times New Roman" pitchFamily="18" charset="0"/>
            </a:endParaRPr>
          </a:p>
          <a:p>
            <a:pPr marL="342900" indent="-342900" algn="just">
              <a:lnSpc>
                <a:spcPct val="100000"/>
              </a:lnSpc>
              <a:buFont typeface="Wingdings" panose="05000000000000000000" pitchFamily="2" charset="2"/>
              <a:buChar char="Ø"/>
            </a:pPr>
            <a:endParaRPr lang="ru-RU" dirty="0" smtClean="0">
              <a:latin typeface="Times New Roman" panose="02020603050405020304" pitchFamily="18" charset="0"/>
              <a:cs typeface="Times New Roman" panose="02020603050405020304" pitchFamily="18" charset="0"/>
            </a:endParaRPr>
          </a:p>
          <a:p>
            <a:pPr marL="342900" indent="-342900" algn="just">
              <a:lnSpc>
                <a:spcPct val="100000"/>
              </a:lnSpc>
              <a:buFont typeface="Arial" pitchFamily="34" charset="0"/>
              <a:buChar char="•"/>
            </a:pPr>
            <a:r>
              <a:rPr lang="uk-UA" b="1" i="1" dirty="0" smtClean="0">
                <a:latin typeface="Times New Roman" panose="02020603050405020304" pitchFamily="18" charset="0"/>
                <a:cs typeface="Times New Roman" panose="02020603050405020304" pitchFamily="18" charset="0"/>
              </a:rPr>
              <a:t>особисто проведені польові дослідження на </a:t>
            </a:r>
            <a:r>
              <a:rPr lang="uk-UA" b="1" i="1" dirty="0" err="1" smtClean="0">
                <a:latin typeface="Times New Roman" panose="02020603050405020304" pitchFamily="18" charset="0"/>
                <a:cs typeface="Times New Roman" panose="02020603050405020304" pitchFamily="18" charset="0"/>
              </a:rPr>
              <a:t>Великописарівщині</a:t>
            </a:r>
            <a:endParaRPr lang="uk-UA" b="1"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285728"/>
            <a:ext cx="7500990" cy="369332"/>
          </a:xfrm>
          <a:prstGeom prst="rect">
            <a:avLst/>
          </a:prstGeom>
        </p:spPr>
        <p:txBody>
          <a:bodyPr wrap="square">
            <a:spAutoFit/>
          </a:bodyPr>
          <a:lstStyle/>
          <a:p>
            <a:pPr algn="ctr"/>
            <a:r>
              <a:rPr lang="uk-UA" b="1" dirty="0" smtClean="0">
                <a:latin typeface="Times New Roman" pitchFamily="18" charset="0"/>
                <a:cs typeface="Times New Roman" pitchFamily="18" charset="0"/>
              </a:rPr>
              <a:t>ВИСНОВКИ </a:t>
            </a:r>
            <a:endParaRPr lang="uk-UA" b="1" dirty="0">
              <a:latin typeface="Times New Roman" pitchFamily="18" charset="0"/>
              <a:cs typeface="Times New Roman" pitchFamily="18" charset="0"/>
            </a:endParaRPr>
          </a:p>
        </p:txBody>
      </p:sp>
      <p:pic>
        <p:nvPicPr>
          <p:cNvPr id="2050" name="Picture 2" descr="https://scontent.fiev21-2.fna.fbcdn.net/v/t1.15752-9/57004858_381238145809102_3491405848658313216_n.jpg?_nc_cat=106&amp;_nc_ht=scontent.fiev21-2.fna&amp;oh=344f0beb6d2b1e36c2266df5ff2e7c13&amp;oe=5D76FE2C"/>
          <p:cNvPicPr>
            <a:picLocks noChangeAspect="1" noChangeArrowheads="1"/>
          </p:cNvPicPr>
          <p:nvPr/>
        </p:nvPicPr>
        <p:blipFill>
          <a:blip r:embed="rId2"/>
          <a:srcRect/>
          <a:stretch>
            <a:fillRect/>
          </a:stretch>
        </p:blipFill>
        <p:spPr bwMode="auto">
          <a:xfrm>
            <a:off x="714348" y="3214686"/>
            <a:ext cx="2518189" cy="3357586"/>
          </a:xfrm>
          <a:prstGeom prst="rect">
            <a:avLst/>
          </a:prstGeom>
          <a:noFill/>
        </p:spPr>
      </p:pic>
      <p:pic>
        <p:nvPicPr>
          <p:cNvPr id="2052" name="Picture 4" descr="https://scontent.fiev21-1.fna.fbcdn.net/v/t1.15752-9/56917938_551767788647924_3254963561096544256_n.jpg?_nc_cat=109&amp;_nc_ht=scontent.fiev21-1.fna&amp;oh=7b28130cc75d94d32871f4905694afe5&amp;oe=5D780F4F"/>
          <p:cNvPicPr>
            <a:picLocks noChangeAspect="1" noChangeArrowheads="1"/>
          </p:cNvPicPr>
          <p:nvPr/>
        </p:nvPicPr>
        <p:blipFill>
          <a:blip r:embed="rId3"/>
          <a:srcRect/>
          <a:stretch>
            <a:fillRect/>
          </a:stretch>
        </p:blipFill>
        <p:spPr bwMode="auto">
          <a:xfrm>
            <a:off x="3428992" y="3286124"/>
            <a:ext cx="2500330" cy="3333773"/>
          </a:xfrm>
          <a:prstGeom prst="rect">
            <a:avLst/>
          </a:prstGeom>
          <a:noFill/>
        </p:spPr>
      </p:pic>
      <p:pic>
        <p:nvPicPr>
          <p:cNvPr id="8" name="Рисунок 7" descr="P1100146.JPG"/>
          <p:cNvPicPr/>
          <p:nvPr/>
        </p:nvPicPr>
        <p:blipFill>
          <a:blip r:embed="rId4" cstate="print"/>
          <a:stretch>
            <a:fillRect/>
          </a:stretch>
        </p:blipFill>
        <p:spPr>
          <a:xfrm>
            <a:off x="6215074" y="3214686"/>
            <a:ext cx="2311076" cy="3357586"/>
          </a:xfrm>
          <a:prstGeom prst="rect">
            <a:avLst/>
          </a:prstGeom>
        </p:spPr>
      </p:pic>
      <p:sp>
        <p:nvSpPr>
          <p:cNvPr id="9" name="Прямоугольник 8"/>
          <p:cNvSpPr/>
          <p:nvPr/>
        </p:nvSpPr>
        <p:spPr>
          <a:xfrm>
            <a:off x="857224" y="714356"/>
            <a:ext cx="7858180" cy="2800767"/>
          </a:xfrm>
          <a:prstGeom prst="rect">
            <a:avLst/>
          </a:prstGeom>
        </p:spPr>
        <p:txBody>
          <a:bodyPr wrap="square">
            <a:spAutoFit/>
          </a:bodyPr>
          <a:lstStyle/>
          <a:p>
            <a:pPr algn="just"/>
            <a:r>
              <a:rPr lang="uk-UA" sz="1600" dirty="0" smtClean="0">
                <a:latin typeface="Times New Roman" pitchFamily="18" charset="0"/>
                <a:cs typeface="Times New Roman" pitchFamily="18" charset="0"/>
              </a:rPr>
              <a:t>    Отже, у ході нашої роботи було розглянуто основні елементи традиційного українського жіночого одягу і виокремлено його локальні особливості, притаманні народному костюму Слобожанщини. На основі зібраних нами матеріалів (експонатів, свідчень) можемо констатувати, що характерні риси крою та декорування традиційного жіночого одягу </a:t>
            </a:r>
            <a:r>
              <a:rPr lang="uk-UA" sz="1600" dirty="0" err="1" smtClean="0">
                <a:latin typeface="Times New Roman" pitchFamily="18" charset="0"/>
                <a:cs typeface="Times New Roman" pitchFamily="18" charset="0"/>
              </a:rPr>
              <a:t>Великописарівщини</a:t>
            </a:r>
            <a:r>
              <a:rPr lang="uk-UA" sz="1600" dirty="0" smtClean="0">
                <a:latin typeface="Times New Roman" pitchFamily="18" charset="0"/>
                <a:cs typeface="Times New Roman" pitchFamily="18" charset="0"/>
              </a:rPr>
              <a:t> зберегли свою автентичність і широке застосування аж до середини ХХ століття.</a:t>
            </a:r>
          </a:p>
          <a:p>
            <a:pPr algn="just"/>
            <a:r>
              <a:rPr lang="uk-UA" sz="1600" dirty="0" smtClean="0">
                <a:latin typeface="Times New Roman" pitchFamily="18" charset="0"/>
                <a:cs typeface="Times New Roman" pitchFamily="18" charset="0"/>
              </a:rPr>
              <a:t>   Результатом нашої роботи також стало відкриття тематичної експозиції </a:t>
            </a:r>
            <a:r>
              <a:rPr lang="uk-UA" sz="1600" dirty="0" err="1" smtClean="0">
                <a:latin typeface="Times New Roman" pitchFamily="18" charset="0"/>
                <a:cs typeface="Times New Roman" pitchFamily="18" charset="0"/>
              </a:rPr>
              <a:t>“Традиційний</a:t>
            </a:r>
            <a:r>
              <a:rPr lang="uk-UA" sz="1600" dirty="0" smtClean="0">
                <a:latin typeface="Times New Roman" pitchFamily="18" charset="0"/>
                <a:cs typeface="Times New Roman" pitchFamily="18" charset="0"/>
              </a:rPr>
              <a:t> жіночий одяг </a:t>
            </a:r>
            <a:r>
              <a:rPr lang="uk-UA" sz="1600" dirty="0" err="1" smtClean="0">
                <a:latin typeface="Times New Roman" pitchFamily="18" charset="0"/>
                <a:cs typeface="Times New Roman" pitchFamily="18" charset="0"/>
              </a:rPr>
              <a:t>Великописарівщини</a:t>
            </a:r>
            <a:r>
              <a:rPr lang="uk-UA" sz="1600" dirty="0" smtClean="0">
                <a:latin typeface="Times New Roman" pitchFamily="18" charset="0"/>
                <a:cs typeface="Times New Roman" pitchFamily="18" charset="0"/>
              </a:rPr>
              <a:t> першої половини ХХ </a:t>
            </a:r>
            <a:r>
              <a:rPr lang="uk-UA" sz="1600" dirty="0" err="1" smtClean="0">
                <a:latin typeface="Times New Roman" pitchFamily="18" charset="0"/>
                <a:cs typeface="Times New Roman" pitchFamily="18" charset="0"/>
              </a:rPr>
              <a:t>століття”</a:t>
            </a:r>
            <a:r>
              <a:rPr lang="uk-UA" sz="1600" dirty="0" smtClean="0">
                <a:latin typeface="Times New Roman" pitchFamily="18" charset="0"/>
                <a:cs typeface="Times New Roman" pitchFamily="18" charset="0"/>
              </a:rPr>
              <a:t>, до якої увійшли зібрані нами елементи слобожанського народного костюму.</a:t>
            </a:r>
          </a:p>
          <a:p>
            <a:pPr algn="r"/>
            <a:r>
              <a:rPr lang="uk-UA" sz="1600" b="1" i="1" dirty="0" smtClean="0">
                <a:latin typeface="Times New Roman" pitchFamily="18" charset="0"/>
                <a:cs typeface="Times New Roman" pitchFamily="18" charset="0"/>
              </a:rPr>
              <a:t>У роботі збережено автентичний місцевий говір</a:t>
            </a:r>
          </a:p>
          <a:p>
            <a:pPr algn="just"/>
            <a:endParaRPr lang="uk-UA" sz="1600"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TotalTime>
  <Words>1763</Words>
  <PresentationFormat>Экран (4:3)</PresentationFormat>
  <Paragraphs>106</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46</cp:revision>
  <dcterms:created xsi:type="dcterms:W3CDTF">2019-04-14T09:01:13Z</dcterms:created>
  <dcterms:modified xsi:type="dcterms:W3CDTF">2019-04-17T12:00:15Z</dcterms:modified>
</cp:coreProperties>
</file>