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7" r:id="rId3"/>
    <p:sldId id="258" r:id="rId4"/>
    <p:sldId id="259" r:id="rId5"/>
    <p:sldId id="270" r:id="rId6"/>
    <p:sldId id="269" r:id="rId7"/>
    <p:sldId id="273" r:id="rId8"/>
    <p:sldId id="272" r:id="rId9"/>
    <p:sldId id="271" r:id="rId10"/>
    <p:sldId id="274" r:id="rId11"/>
    <p:sldId id="261" r:id="rId12"/>
    <p:sldId id="263" r:id="rId1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CC00"/>
    <a:srgbClr val="F68616"/>
    <a:srgbClr val="FFFF99"/>
    <a:srgbClr val="CC3300"/>
    <a:srgbClr val="0066FF"/>
    <a:srgbClr val="FFFFFF"/>
    <a:srgbClr val="CC9900"/>
    <a:srgbClr val="CC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dirty="0" err="1" smtClean="0"/>
              <a:t>Солоність</a:t>
            </a:r>
            <a:r>
              <a:rPr lang="ru-RU" sz="1600" dirty="0" smtClean="0"/>
              <a:t> води, мг/дм</a:t>
            </a:r>
            <a:r>
              <a:rPr lang="ru-RU" sz="1600" baseline="30000" dirty="0" smtClean="0"/>
              <a:t>3</a:t>
            </a:r>
            <a:endParaRPr lang="ru-RU" sz="1600" baseline="30000" dirty="0"/>
          </a:p>
        </c:rich>
      </c:tx>
      <c:layout/>
      <c:spPr>
        <a:noFill/>
        <a:ln>
          <a:noFill/>
        </a:ln>
        <a:effectLst/>
      </c:spPr>
    </c:title>
    <c:view3D>
      <c:perspective val="30"/>
    </c:view3D>
    <c:floor>
      <c:spPr>
        <a:noFill/>
        <a:ln>
          <a:noFill/>
        </a:ln>
        <a:effectLst/>
        <a:sp3d/>
      </c:spPr>
    </c:floor>
    <c:sideWall>
      <c:spPr>
        <a:solidFill>
          <a:schemeClr val="bg1">
            <a:lumMod val="5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prst="relaxedInset"/>
        </a:sp3d>
      </c:spPr>
    </c:sideWall>
    <c:backWall>
      <c:spPr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prst="relaxedInset"/>
        </a:sp3d>
      </c:spPr>
    </c:backWall>
    <c:plotArea>
      <c:layout>
        <c:manualLayout>
          <c:layoutTarget val="inner"/>
          <c:xMode val="edge"/>
          <c:yMode val="edge"/>
          <c:x val="0.17958818378562957"/>
          <c:y val="0.13300323988025356"/>
          <c:w val="0.68961356250036721"/>
          <c:h val="0.5037623447244598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Лист1!$B$5</c:f>
              <c:strCache>
                <c:ptCount val="1"/>
                <c:pt idx="0">
                  <c:v>Солоність в придонному шарі води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rgbClr val="000000"/>
              </a:solidFill>
            </a:ln>
            <a:effectLst/>
            <a:sp3d>
              <a:contourClr>
                <a:srgbClr val="000000"/>
              </a:contourClr>
            </a:sp3d>
          </c:spPr>
          <c:cat>
            <c:strRef>
              <c:f>Лист1!$C$4:$D$4</c:f>
              <c:strCache>
                <c:ptCount val="2"/>
                <c:pt idx="0">
                  <c:v>Лівий берег </c:v>
                </c:pt>
                <c:pt idx="1">
                  <c:v>Правий берег</c:v>
                </c:pt>
              </c:strCache>
            </c:strRef>
          </c:cat>
          <c:val>
            <c:numRef>
              <c:f>Лист1!$C$5:$D$5</c:f>
              <c:numCache>
                <c:formatCode>General</c:formatCode>
                <c:ptCount val="2"/>
                <c:pt idx="0">
                  <c:v>2900</c:v>
                </c:pt>
                <c:pt idx="1">
                  <c:v>2740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AA-4EE5-8D9A-30F92423AB9B}"/>
            </c:ext>
          </c:extLst>
        </c:ser>
        <c:ser>
          <c:idx val="1"/>
          <c:order val="1"/>
          <c:tx>
            <c:strRef>
              <c:f>Лист1!$B$6</c:f>
              <c:strCache>
                <c:ptCount val="1"/>
                <c:pt idx="0">
                  <c:v>Солоність у поверхневому шарі води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  <a:effectLst/>
            <a:sp3d>
              <a:contourClr>
                <a:srgbClr val="000000"/>
              </a:contourClr>
            </a:sp3d>
          </c:spPr>
          <c:cat>
            <c:strRef>
              <c:f>Лист1!$C$4:$D$4</c:f>
              <c:strCache>
                <c:ptCount val="2"/>
                <c:pt idx="0">
                  <c:v>Лівий берег </c:v>
                </c:pt>
                <c:pt idx="1">
                  <c:v>Правий берег</c:v>
                </c:pt>
              </c:strCache>
            </c:strRef>
          </c:cat>
          <c:val>
            <c:numRef>
              <c:f>Лист1!$C$6:$D$6</c:f>
              <c:numCache>
                <c:formatCode>General</c:formatCode>
                <c:ptCount val="2"/>
                <c:pt idx="0">
                  <c:v>1700</c:v>
                </c:pt>
                <c:pt idx="1">
                  <c:v>1550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4AA-4EE5-8D9A-30F92423AB9B}"/>
            </c:ext>
          </c:extLst>
        </c:ser>
        <c:dLbls/>
        <c:gapWidth val="182"/>
        <c:shape val="box"/>
        <c:axId val="79042432"/>
        <c:axId val="79043968"/>
        <c:axId val="0"/>
      </c:bar3DChart>
      <c:catAx>
        <c:axId val="7904243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79043968"/>
        <c:crosses val="autoZero"/>
        <c:auto val="1"/>
        <c:lblAlgn val="ctr"/>
        <c:lblOffset val="100"/>
      </c:catAx>
      <c:valAx>
        <c:axId val="7904396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79042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231490151887887"/>
          <c:y val="0.86969588101275352"/>
          <c:w val="0.71378069985169201"/>
          <c:h val="0.1303041189872465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</c:chart>
  <c:spPr>
    <a:noFill/>
    <a:ln w="6350">
      <a:solidFill>
        <a:srgbClr val="000000"/>
      </a:solidFill>
    </a:ln>
    <a:effectLst/>
  </c:spPr>
  <c:txPr>
    <a:bodyPr/>
    <a:lstStyle/>
    <a:p>
      <a:pPr>
        <a:defRPr sz="18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/>
              <a:t>Порівняння хімічних показників складу води у відсотках від ГДК</a:t>
            </a:r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Лист2!$B$11</c:f>
              <c:strCache>
                <c:ptCount val="1"/>
                <c:pt idx="0">
                  <c:v>Правий берег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strRef>
              <c:f>Лист2!$A$12:$A$15</c:f>
              <c:strCache>
                <c:ptCount val="4"/>
                <c:pt idx="0">
                  <c:v>рН</c:v>
                </c:pt>
                <c:pt idx="1">
                  <c:v>Жорсткість</c:v>
                </c:pt>
                <c:pt idx="2">
                  <c:v>Іони хлору</c:v>
                </c:pt>
                <c:pt idx="3">
                  <c:v>ХПК</c:v>
                </c:pt>
              </c:strCache>
            </c:strRef>
          </c:cat>
          <c:val>
            <c:numRef>
              <c:f>Лист2!$B$12:$B$15</c:f>
              <c:numCache>
                <c:formatCode>General</c:formatCode>
                <c:ptCount val="4"/>
                <c:pt idx="0">
                  <c:v>0.75000000000000011</c:v>
                </c:pt>
                <c:pt idx="1">
                  <c:v>0.43000000000000005</c:v>
                </c:pt>
                <c:pt idx="2">
                  <c:v>0.15000000000000002</c:v>
                </c:pt>
                <c:pt idx="3">
                  <c:v>0.87000000000000011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F8-418A-BC26-D3D38F4432F4}"/>
            </c:ext>
          </c:extLst>
        </c:ser>
        <c:ser>
          <c:idx val="1"/>
          <c:order val="1"/>
          <c:tx>
            <c:strRef>
              <c:f>Лист2!$C$11</c:f>
              <c:strCache>
                <c:ptCount val="1"/>
                <c:pt idx="0">
                  <c:v>Лівий берег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rgbClr val="000000"/>
              </a:solidFill>
            </a:ln>
            <a:effectLst/>
            <a:sp3d>
              <a:contourClr>
                <a:srgbClr val="000000"/>
              </a:contourClr>
            </a:sp3d>
          </c:spPr>
          <c:cat>
            <c:strRef>
              <c:f>Лист2!$A$12:$A$15</c:f>
              <c:strCache>
                <c:ptCount val="4"/>
                <c:pt idx="0">
                  <c:v>рН</c:v>
                </c:pt>
                <c:pt idx="1">
                  <c:v>Жорсткість</c:v>
                </c:pt>
                <c:pt idx="2">
                  <c:v>Іони хлору</c:v>
                </c:pt>
                <c:pt idx="3">
                  <c:v>ХПК</c:v>
                </c:pt>
              </c:strCache>
            </c:strRef>
          </c:cat>
          <c:val>
            <c:numRef>
              <c:f>Лист2!$C$12:$C$15</c:f>
              <c:numCache>
                <c:formatCode>General</c:formatCode>
                <c:ptCount val="4"/>
                <c:pt idx="0">
                  <c:v>0.68</c:v>
                </c:pt>
                <c:pt idx="1">
                  <c:v>0.35000000000000003</c:v>
                </c:pt>
                <c:pt idx="2">
                  <c:v>0.15000000000000002</c:v>
                </c:pt>
                <c:pt idx="3">
                  <c:v>0.76000000000000012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F8-418A-BC26-D3D38F4432F4}"/>
            </c:ext>
          </c:extLst>
        </c:ser>
        <c:dLbls/>
        <c:gapWidth val="140"/>
        <c:gapDepth val="90"/>
        <c:shape val="box"/>
        <c:axId val="79139968"/>
        <c:axId val="79141504"/>
        <c:axId val="0"/>
      </c:bar3DChart>
      <c:catAx>
        <c:axId val="791399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79141504"/>
        <c:crosses val="autoZero"/>
        <c:auto val="1"/>
        <c:lblAlgn val="ctr"/>
        <c:lblOffset val="100"/>
      </c:catAx>
      <c:valAx>
        <c:axId val="7914150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7913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</c:chart>
  <c:spPr>
    <a:noFill/>
    <a:ln>
      <a:solidFill>
        <a:srgbClr val="000000"/>
      </a:solidFill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5D4E57E0-2E02-4FDB-84A3-25455C0E5B6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EABDE-D534-4620-A529-C142823E916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DF76A-FD44-4B76-836B-D445FE09EDE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04F8A-411A-4FF9-9B97-ED798114E96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808A1-A09F-4603-AA8F-8CE077DBD1A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26FEDC30-4380-4DEF-98AF-CBFCBAC3FFD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7AC0B-40CD-48F6-BA17-05B2C0310FB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CD07A-F0E9-485A-8BE5-3F0A039F0BD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1B0F9-47AF-4CF6-9791-F7D233FBB17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DAF75-F2E7-4DCF-9C2E-5BFEEF94ACD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CD876-827A-4BB6-8ED4-D9E1DD3A9F0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EFB42A8C-FB01-4AF9-A0BB-9DFAB6235DC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10BB4CEA-D3C9-428E-A4ED-2527F5C5FF93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4" r:id="rId2"/>
    <p:sldLayoutId id="2147483713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4" r:id="rId9"/>
    <p:sldLayoutId id="2147483710" r:id="rId10"/>
    <p:sldLayoutId id="2147483711" r:id="rId11"/>
    <p:sldLayoutId id="2147483715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5856" y="620688"/>
            <a:ext cx="5666396" cy="2376264"/>
          </a:xfrm>
        </p:spPr>
        <p:txBody>
          <a:bodyPr anchor="ctr">
            <a:noAutofit/>
          </a:bodyPr>
          <a:lstStyle/>
          <a:p>
            <a:pPr marL="182880" algn="ctr" fontAlgn="auto">
              <a:spcAft>
                <a:spcPts val="0"/>
              </a:spcAft>
              <a:defRPr/>
            </a:pPr>
            <a:r>
              <a:rPr lang="uk-UA" altLang="ru-RU" sz="3200" dirty="0" err="1" smtClean="0">
                <a:solidFill>
                  <a:srgbClr val="FFC000"/>
                </a:solidFill>
              </a:rPr>
              <a:t>Біоіндикація</a:t>
            </a:r>
            <a:r>
              <a:rPr lang="uk-UA" altLang="ru-RU" sz="3200" dirty="0" smtClean="0">
                <a:solidFill>
                  <a:srgbClr val="FFC000"/>
                </a:solidFill>
              </a:rPr>
              <a:t> </a:t>
            </a:r>
            <a:br>
              <a:rPr lang="uk-UA" altLang="ru-RU" sz="3200" dirty="0" smtClean="0">
                <a:solidFill>
                  <a:srgbClr val="FFC000"/>
                </a:solidFill>
              </a:rPr>
            </a:br>
            <a:r>
              <a:rPr lang="uk-UA" altLang="ru-RU" sz="3200" dirty="0" smtClean="0">
                <a:solidFill>
                  <a:srgbClr val="FFC000"/>
                </a:solidFill>
              </a:rPr>
              <a:t>Дніпровського лиману</a:t>
            </a:r>
            <a:br>
              <a:rPr lang="uk-UA" altLang="ru-RU" sz="3200" dirty="0" smtClean="0">
                <a:solidFill>
                  <a:srgbClr val="FFC000"/>
                </a:solidFill>
              </a:rPr>
            </a:br>
            <a:r>
              <a:rPr lang="uk-UA" altLang="ru-RU" sz="3200" dirty="0" smtClean="0">
                <a:solidFill>
                  <a:srgbClr val="FFC000"/>
                </a:solidFill>
              </a:rPr>
              <a:t> за фітопланктоном, </a:t>
            </a:r>
            <a:r>
              <a:rPr lang="uk-UA" altLang="ru-RU" sz="3200" dirty="0" err="1" smtClean="0">
                <a:solidFill>
                  <a:srgbClr val="FFC000"/>
                </a:solidFill>
              </a:rPr>
              <a:t>макрофітами</a:t>
            </a:r>
            <a:r>
              <a:rPr lang="uk-UA" altLang="ru-RU" sz="3200" dirty="0" smtClean="0">
                <a:solidFill>
                  <a:srgbClr val="FFC000"/>
                </a:solidFill>
              </a:rPr>
              <a:t> та </a:t>
            </a:r>
            <a:r>
              <a:rPr lang="uk-UA" altLang="ru-RU" sz="3200" dirty="0" err="1" smtClean="0">
                <a:solidFill>
                  <a:srgbClr val="FFC000"/>
                </a:solidFill>
              </a:rPr>
              <a:t>макрозообентосом</a:t>
            </a:r>
            <a:endParaRPr lang="ru-RU" altLang="ru-RU" sz="4000" dirty="0" smtClean="0">
              <a:solidFill>
                <a:srgbClr val="FFC000"/>
              </a:solidFill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08388" y="3276600"/>
            <a:ext cx="5535612" cy="3017838"/>
          </a:xfrm>
        </p:spPr>
        <p:txBody>
          <a:bodyPr>
            <a:normAutofit/>
          </a:bodyPr>
          <a:lstStyle/>
          <a:p>
            <a:pPr marR="0" algn="l">
              <a:spcBef>
                <a:spcPct val="0"/>
              </a:spcBef>
            </a:pPr>
            <a:r>
              <a:rPr lang="uk-UA" altLang="ru-RU" sz="1400" b="1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РОБОТУ ВИКОНАЛА: </a:t>
            </a:r>
          </a:p>
          <a:p>
            <a:pPr marR="0" algn="l">
              <a:spcBef>
                <a:spcPct val="0"/>
              </a:spcBef>
            </a:pPr>
            <a:r>
              <a:rPr lang="uk-UA" altLang="ru-RU" sz="1400" b="1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Грудко Анна Олегівна</a:t>
            </a:r>
          </a:p>
          <a:p>
            <a:pPr marR="0" algn="l">
              <a:spcBef>
                <a:spcPct val="0"/>
              </a:spcBef>
            </a:pPr>
            <a:r>
              <a:rPr lang="uk-UA" altLang="ru-RU" sz="1400" b="1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учениця 7 класу Херсонської гімназії №3</a:t>
            </a:r>
          </a:p>
          <a:p>
            <a:pPr marR="0" algn="l">
              <a:spcBef>
                <a:spcPct val="0"/>
              </a:spcBef>
            </a:pPr>
            <a:r>
              <a:rPr lang="uk-UA" altLang="ru-RU" sz="1400" b="1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вихованець Херсонського ЦДЮТ </a:t>
            </a:r>
          </a:p>
          <a:p>
            <a:pPr marR="0" algn="l">
              <a:spcBef>
                <a:spcPct val="0"/>
              </a:spcBef>
            </a:pPr>
            <a:endParaRPr lang="uk-UA" altLang="ru-RU" sz="1400" b="1" smtClean="0">
              <a:effectLst>
                <a:outerShdw blurRad="38100" dist="38100" dir="2700000" algn="tl">
                  <a:srgbClr val="04617B"/>
                </a:outerShdw>
              </a:effectLst>
            </a:endParaRPr>
          </a:p>
          <a:p>
            <a:pPr marR="0" algn="l">
              <a:spcBef>
                <a:spcPct val="0"/>
              </a:spcBef>
            </a:pPr>
            <a:r>
              <a:rPr lang="uk-UA" altLang="ru-RU" sz="1400" b="1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НАУКОВІ КЕРІВНИКИ:</a:t>
            </a:r>
            <a:endParaRPr lang="en-US" altLang="ru-RU" sz="1400" b="1" smtClean="0">
              <a:effectLst>
                <a:outerShdw blurRad="38100" dist="38100" dir="2700000" algn="tl">
                  <a:srgbClr val="04617B"/>
                </a:outerShdw>
              </a:effectLst>
            </a:endParaRPr>
          </a:p>
          <a:p>
            <a:pPr marR="0" algn="l">
              <a:spcBef>
                <a:spcPct val="0"/>
              </a:spcBef>
            </a:pPr>
            <a:r>
              <a:rPr lang="uk-UA" altLang="ru-RU" sz="1400" b="1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Борткевич Лариса Вікторівна, </a:t>
            </a:r>
            <a:endParaRPr lang="en-US" altLang="ru-RU" sz="1400" b="1" smtClean="0">
              <a:effectLst>
                <a:outerShdw blurRad="38100" dist="38100" dir="2700000" algn="tl">
                  <a:srgbClr val="04617B"/>
                </a:outerShdw>
              </a:effectLst>
            </a:endParaRPr>
          </a:p>
          <a:p>
            <a:pPr marR="0" algn="l">
              <a:spcBef>
                <a:spcPct val="0"/>
              </a:spcBef>
            </a:pPr>
            <a:r>
              <a:rPr lang="uk-UA" altLang="ru-RU" sz="1400" b="1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к.б.н., доцент,</a:t>
            </a:r>
            <a:r>
              <a:rPr lang="ru-RU" altLang="ru-RU" sz="1400" b="1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 </a:t>
            </a:r>
            <a:r>
              <a:rPr lang="uk-UA" sz="1400" b="1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керівник секції «Біологія та зоотехнія» МАН, ХЦДЮТ</a:t>
            </a:r>
          </a:p>
          <a:p>
            <a:pPr marR="0" algn="l">
              <a:spcBef>
                <a:spcPct val="0"/>
              </a:spcBef>
            </a:pPr>
            <a:endParaRPr lang="ru-RU" sz="1400" b="1" smtClean="0">
              <a:effectLst>
                <a:outerShdw blurRad="38100" dist="38100" dir="2700000" algn="tl">
                  <a:srgbClr val="04617B"/>
                </a:outerShdw>
              </a:effectLst>
            </a:endParaRPr>
          </a:p>
          <a:p>
            <a:pPr marR="0" algn="l">
              <a:spcBef>
                <a:spcPct val="0"/>
              </a:spcBef>
            </a:pPr>
            <a:r>
              <a:rPr lang="uk-UA" altLang="ru-RU" sz="1400" b="1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Кутіщев Павло Сергійович, </a:t>
            </a:r>
          </a:p>
          <a:p>
            <a:pPr marR="0" algn="l">
              <a:spcBef>
                <a:spcPct val="0"/>
              </a:spcBef>
            </a:pPr>
            <a:r>
              <a:rPr lang="uk-UA" sz="1400" b="1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к.б.н., доцент кафедри водних біоресурсів та аквакультури ДВНЗ «ХДАУ»</a:t>
            </a:r>
            <a:endParaRPr lang="ru-RU" sz="1400" b="1" smtClean="0">
              <a:effectLst>
                <a:outerShdw blurRad="38100" dist="38100" dir="2700000" algn="tl">
                  <a:srgbClr val="04617B"/>
                </a:outerShdw>
              </a:effectLst>
            </a:endParaRPr>
          </a:p>
        </p:txBody>
      </p:sp>
      <p:sp>
        <p:nvSpPr>
          <p:cNvPr id="6148" name="AutoShape 5" descr="https://upload.wikimedia.org/wikipedia/commons/thumb/e/ee/Pripyat_near_Mozyr.jpg/800px-Pripyat_near_Mozyr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6149" name="AutoShape 8" descr="IMG_20180410_180453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0" name="Picture 4" descr="IMG_20180410_1825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4634"/>
            <a:ext cx="3501839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 sz="quarter"/>
          </p:nvPr>
        </p:nvSpPr>
        <p:spPr>
          <a:xfrm>
            <a:off x="481013" y="747713"/>
            <a:ext cx="82296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altLang="ru-RU" sz="4000" dirty="0" smtClean="0">
                <a:solidFill>
                  <a:schemeClr val="accent2">
                    <a:lumMod val="50000"/>
                  </a:schemeClr>
                </a:solidFill>
              </a:rPr>
              <a:t>Оцінка якості води Дніпровського лиману за  </a:t>
            </a:r>
            <a:r>
              <a:rPr lang="uk-UA" altLang="ru-RU" sz="4000" dirty="0" err="1" smtClean="0">
                <a:solidFill>
                  <a:schemeClr val="accent2">
                    <a:lumMod val="50000"/>
                  </a:schemeClr>
                </a:solidFill>
              </a:rPr>
              <a:t>макрозообентосом</a:t>
            </a:r>
            <a:endParaRPr lang="ru-RU" altLang="ru-RU" sz="40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"/>
          </p:nvPr>
        </p:nvGraphicFramePr>
        <p:xfrm>
          <a:off x="511175" y="2060575"/>
          <a:ext cx="8229600" cy="3351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xmlns="" val="3799970155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13109928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255073028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7135148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1709654471"/>
                    </a:ext>
                  </a:extLst>
                </a:gridCol>
              </a:tblGrid>
              <a:tr h="698242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Район</a:t>
                      </a:r>
                      <a:r>
                        <a:rPr lang="uk-UA" sz="1800" baseline="0" dirty="0" smtClean="0"/>
                        <a:t> лиману</a:t>
                      </a:r>
                      <a:endParaRPr lang="ru-RU" sz="1800" dirty="0"/>
                    </a:p>
                  </a:txBody>
                  <a:tcPr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ІС</a:t>
                      </a:r>
                      <a:endParaRPr lang="ru-RU" sz="1800" dirty="0"/>
                    </a:p>
                  </a:txBody>
                  <a:tcPr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В,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uk-UA" sz="1800" baseline="0" dirty="0" smtClean="0"/>
                        <a:t>г/м</a:t>
                      </a:r>
                      <a:r>
                        <a:rPr lang="uk-UA" sz="1600" baseline="30000" dirty="0" smtClean="0"/>
                        <a:t>2</a:t>
                      </a:r>
                      <a:endParaRPr lang="ru-RU" sz="1800" baseline="30000" dirty="0"/>
                    </a:p>
                  </a:txBody>
                  <a:tcPr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 Клас якості</a:t>
                      </a:r>
                      <a:endParaRPr lang="ru-RU" sz="1800" dirty="0"/>
                    </a:p>
                  </a:txBody>
                  <a:tcPr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Категорія якості</a:t>
                      </a:r>
                      <a:endParaRPr lang="ru-RU" sz="1800" dirty="0"/>
                    </a:p>
                  </a:txBody>
                  <a:tcPr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6629159"/>
                  </a:ext>
                </a:extLst>
              </a:tr>
              <a:tr h="1463707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Правобережжя біля с. Станіслав</a:t>
                      </a:r>
                      <a:r>
                        <a:rPr lang="uk-UA" sz="1800" baseline="0" dirty="0" smtClean="0"/>
                        <a:t> та с. Широка балка</a:t>
                      </a:r>
                      <a:endParaRPr lang="ru-RU" sz="1800" dirty="0"/>
                    </a:p>
                  </a:txBody>
                  <a:tcPr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sng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1,8-3,4 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2,8	</a:t>
                      </a:r>
                    </a:p>
                  </a:txBody>
                  <a:tcPr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sng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3,62–10,41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7,14	</a:t>
                      </a:r>
                    </a:p>
                  </a:txBody>
                  <a:tcPr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/>
                        <a:t>ІІІ</a:t>
                      </a:r>
                      <a:endParaRPr lang="ru-RU" sz="1800" b="1" dirty="0"/>
                    </a:p>
                  </a:txBody>
                  <a:tcPr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/>
                        <a:t>5</a:t>
                      </a:r>
                      <a:endParaRPr lang="ru-RU" sz="1800" b="1" dirty="0"/>
                    </a:p>
                  </a:txBody>
                  <a:tcPr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3720767"/>
                  </a:ext>
                </a:extLst>
              </a:tr>
              <a:tr h="1189262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Лівобережжя біля с. </a:t>
                      </a:r>
                      <a:r>
                        <a:rPr lang="uk-UA" sz="1800" dirty="0" err="1" smtClean="0"/>
                        <a:t>Рибальче</a:t>
                      </a:r>
                      <a:r>
                        <a:rPr lang="uk-UA" sz="1800" dirty="0" smtClean="0"/>
                        <a:t> </a:t>
                      </a:r>
                      <a:endParaRPr lang="ru-RU" sz="1800" dirty="0"/>
                    </a:p>
                  </a:txBody>
                  <a:tcPr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sng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1,8-3,2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2,6	</a:t>
                      </a:r>
                    </a:p>
                    <a:p>
                      <a:endParaRPr lang="ru-RU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sng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2,78–8,16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5,84	</a:t>
                      </a:r>
                    </a:p>
                    <a:p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/>
                        <a:t>ІІІ</a:t>
                      </a:r>
                      <a:endParaRPr lang="ru-RU" sz="1800" b="1" dirty="0"/>
                    </a:p>
                  </a:txBody>
                  <a:tcPr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/>
                        <a:t>5</a:t>
                      </a:r>
                      <a:endParaRPr lang="ru-RU" sz="1800" b="1" dirty="0"/>
                    </a:p>
                  </a:txBody>
                  <a:tcPr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1972806"/>
                  </a:ext>
                </a:extLst>
              </a:tr>
            </a:tbl>
          </a:graphicData>
        </a:graphic>
      </p:graphicFrame>
      <p:sp>
        <p:nvSpPr>
          <p:cNvPr id="15389" name="Прямоугольник 7"/>
          <p:cNvSpPr>
            <a:spLocks noChangeArrowheads="1"/>
          </p:cNvSpPr>
          <p:nvPr/>
        </p:nvSpPr>
        <p:spPr bwMode="auto">
          <a:xfrm>
            <a:off x="463550" y="5583238"/>
            <a:ext cx="8264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altLang="ru-RU" sz="2000">
                <a:solidFill>
                  <a:srgbClr val="000000"/>
                </a:solidFill>
                <a:latin typeface="Times New Roman" pitchFamily="18" charset="0"/>
              </a:rPr>
              <a:t>ІС</a:t>
            </a:r>
            <a:r>
              <a:rPr lang="en-US" altLang="ru-RU" sz="2000">
                <a:solidFill>
                  <a:srgbClr val="000000"/>
                </a:solidFill>
                <a:latin typeface="Times New Roman" pitchFamily="18" charset="0"/>
              </a:rPr>
              <a:t>– </a:t>
            </a:r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</a:rPr>
              <a:t>індекси сапробності за Пантле-Букком </a:t>
            </a:r>
          </a:p>
          <a:p>
            <a:pPr eaLnBrk="1" hangingPunct="1"/>
            <a:r>
              <a:rPr lang="uk-UA" altLang="ru-RU" sz="2000">
                <a:solidFill>
                  <a:srgbClr val="000000"/>
                </a:solidFill>
                <a:latin typeface="Times New Roman" pitchFamily="18" charset="0"/>
              </a:rPr>
              <a:t>В – біомаса макрозообентосу, г/м</a:t>
            </a:r>
            <a:r>
              <a:rPr lang="uk-UA" altLang="ru-RU" sz="2000" baseline="300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ru-RU" altLang="ru-RU" sz="2000" baseline="30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557338"/>
            <a:ext cx="8229600" cy="4525962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2400" dirty="0" smtClean="0"/>
              <a:t>якість води за видовим складом фітопланктону відноситься до β-</a:t>
            </a:r>
            <a:r>
              <a:rPr lang="uk-UA" sz="2400" dirty="0" err="1" smtClean="0"/>
              <a:t>мезосапробної</a:t>
            </a:r>
            <a:r>
              <a:rPr lang="uk-UA" sz="2400" dirty="0" smtClean="0"/>
              <a:t> зони забруднення;</a:t>
            </a:r>
            <a:endParaRPr lang="ru-RU" sz="2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2400" dirty="0" smtClean="0"/>
              <a:t>встановлено, що в структурі вищої водної рослинності і характері заростання водойми сталися корінні зміни, викликані господарською діяльністю людини, зокрема, зарегулюванням стоку Дніпра;</a:t>
            </a:r>
            <a:endParaRPr lang="ru-RU" sz="2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2400" dirty="0" smtClean="0"/>
              <a:t>якість води за видовим складом </a:t>
            </a:r>
            <a:r>
              <a:rPr lang="uk-UA" sz="2400" dirty="0" err="1" smtClean="0"/>
              <a:t>макрозообентосу</a:t>
            </a:r>
            <a:r>
              <a:rPr lang="uk-UA" sz="2400" dirty="0" smtClean="0"/>
              <a:t> відноситься до β-</a:t>
            </a:r>
            <a:r>
              <a:rPr lang="uk-UA" sz="2400" dirty="0" err="1" smtClean="0"/>
              <a:t>мезосапробної</a:t>
            </a:r>
            <a:r>
              <a:rPr lang="uk-UA" sz="2400" dirty="0" smtClean="0"/>
              <a:t> зони забруднення;</a:t>
            </a:r>
            <a:endParaRPr lang="ru-RU" sz="2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2400" dirty="0" smtClean="0"/>
              <a:t>в літній період під час «цвітіння» </a:t>
            </a:r>
            <a:r>
              <a:rPr lang="uk-UA" sz="2400" dirty="0" err="1" smtClean="0"/>
              <a:t>сапробність</a:t>
            </a:r>
            <a:r>
              <a:rPr lang="uk-UA" sz="2400" dirty="0" smtClean="0"/>
              <a:t> лиману змінювалась до </a:t>
            </a:r>
            <a:r>
              <a:rPr lang="ru-RU" sz="2400" dirty="0" smtClean="0"/>
              <a:t>α</a:t>
            </a:r>
            <a:r>
              <a:rPr lang="uk-UA" sz="2400" dirty="0" smtClean="0"/>
              <a:t>-</a:t>
            </a:r>
            <a:r>
              <a:rPr lang="uk-UA" sz="2400" dirty="0" err="1" smtClean="0"/>
              <a:t>мезосапробної</a:t>
            </a:r>
            <a:r>
              <a:rPr lang="uk-UA" sz="2400" dirty="0" smtClean="0"/>
              <a:t>. </a:t>
            </a:r>
            <a:endParaRPr lang="ru-RU" sz="2400" dirty="0" smtClean="0"/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uk-UA" altLang="ru-RU" dirty="0" smtClean="0"/>
              <a:t> 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uk-UA" alt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3132138" y="765175"/>
            <a:ext cx="258762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uk-UA" altLang="ru-RU" sz="4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Висновки: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https://kolokray.com/pic/attraction/upload/features/57201448021103/new_1.jpg"/>
          <p:cNvPicPr>
            <a:picLocks noChangeAspect="1" noChangeArrowheads="1"/>
          </p:cNvPicPr>
          <p:nvPr/>
        </p:nvPicPr>
        <p:blipFill>
          <a:blip r:embed="rId2"/>
          <a:srcRect l="11572" t="19180" r="6496"/>
          <a:stretch>
            <a:fillRect/>
          </a:stretch>
        </p:blipFill>
        <p:spPr bwMode="auto">
          <a:xfrm>
            <a:off x="0" y="0"/>
            <a:ext cx="9126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619250" y="765175"/>
            <a:ext cx="576103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ru-RU" sz="48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Дякуємо за увагу</a:t>
            </a:r>
            <a:r>
              <a:rPr lang="uk-UA" altLang="ru-RU" sz="4800" b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!</a:t>
            </a:r>
            <a:endParaRPr lang="ru-RU" altLang="ru-RU" sz="4800" b="1" dirty="0" smtClean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/>
          </p:cNvSpPr>
          <p:nvPr>
            <p:ph type="title"/>
          </p:nvPr>
        </p:nvSpPr>
        <p:spPr>
          <a:xfrm>
            <a:off x="1979613" y="739775"/>
            <a:ext cx="4824412" cy="4318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alt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Актуальність теми</a:t>
            </a:r>
            <a:r>
              <a:rPr lang="ru-RU" altLang="ru-RU" sz="3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155700"/>
            <a:ext cx="8353425" cy="1625600"/>
          </a:xfrm>
        </p:spPr>
        <p:txBody>
          <a:bodyPr>
            <a:normAutofit lnSpcReduction="10000"/>
          </a:bodyPr>
          <a:lstStyle/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uk-UA" altLang="ru-RU" sz="2400" dirty="0" smtClean="0"/>
              <a:t> </a:t>
            </a:r>
            <a:r>
              <a:rPr lang="uk-UA" altLang="ru-RU" dirty="0" smtClean="0"/>
              <a:t>У зв’язку з посиленням антропогенного впливу на природні екосистеми одним із актуальних завдань є екологічний моніторинг біоценозів Дніпровського лиману. </a:t>
            </a:r>
            <a:endParaRPr lang="ru-RU" altLang="ru-RU" dirty="0" smtClean="0"/>
          </a:p>
        </p:txBody>
      </p:sp>
      <p:pic>
        <p:nvPicPr>
          <p:cNvPr id="717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2557463"/>
            <a:ext cx="4527550" cy="25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5288" y="2557463"/>
            <a:ext cx="4176712" cy="28940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altLang="ru-RU" sz="2600" dirty="0">
                <a:latin typeface="+mn-lt"/>
              </a:rPr>
              <a:t>Аналіз дозволить встановити ступінь пристосованості рослинних та тваринних угруповань до змінних умов навколишнього середовища.</a:t>
            </a:r>
            <a:endParaRPr lang="ru-RU" altLang="ru-RU" sz="2600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288" y="5364163"/>
            <a:ext cx="8342312" cy="12922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altLang="ru-RU" sz="2600" dirty="0">
                <a:latin typeface="+mn-lt"/>
              </a:rPr>
              <a:t>Провести екологічну оцінку стану водойм, визначити ступінь антропогенної трансформації середовища та прогнозувати розвиток водних екосистем. </a:t>
            </a:r>
            <a:endParaRPr lang="ru-RU" altLang="ru-RU" sz="2600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idx="1"/>
          </p:nvPr>
        </p:nvSpPr>
        <p:spPr>
          <a:xfrm>
            <a:off x="179388" y="809625"/>
            <a:ext cx="8604250" cy="604837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Об’єкт дослідження:</a:t>
            </a:r>
            <a:r>
              <a:rPr lang="uk-UA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800" dirty="0" smtClean="0"/>
              <a:t>фітопланктон, </a:t>
            </a:r>
            <a:r>
              <a:rPr lang="uk-UA" sz="2800" dirty="0" err="1" smtClean="0"/>
              <a:t>макрофіти</a:t>
            </a:r>
            <a:r>
              <a:rPr lang="uk-UA" sz="2800" dirty="0" smtClean="0"/>
              <a:t>, </a:t>
            </a:r>
            <a:r>
              <a:rPr lang="uk-UA" sz="2800" dirty="0" err="1" smtClean="0"/>
              <a:t>макрозообентос</a:t>
            </a:r>
            <a:r>
              <a:rPr lang="uk-UA" sz="2800" dirty="0" smtClean="0"/>
              <a:t> Дніпровського лиману.</a:t>
            </a:r>
            <a:endParaRPr lang="ru-RU" sz="2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Мета дослідження:</a:t>
            </a:r>
            <a:r>
              <a:rPr lang="uk-UA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800" dirty="0" smtClean="0"/>
              <a:t>встановлення екологічного стану водойм за складом рослинних та тваринних угруповань; оцінка якості води за </a:t>
            </a:r>
            <a:r>
              <a:rPr lang="uk-UA" sz="2800" dirty="0" err="1" smtClean="0"/>
              <a:t>Пантле-Букком</a:t>
            </a:r>
            <a:r>
              <a:rPr lang="uk-UA" sz="2800" dirty="0" smtClean="0"/>
              <a:t>.</a:t>
            </a:r>
            <a:endParaRPr lang="ru-RU" sz="2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Завдання дослідження: 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800" dirty="0" smtClean="0"/>
              <a:t>1.Ознайомитись з видовим складом </a:t>
            </a:r>
            <a:r>
              <a:rPr lang="uk-UA" sz="2800" dirty="0" err="1" smtClean="0"/>
              <a:t>гідробіоценозів</a:t>
            </a:r>
            <a:r>
              <a:rPr lang="uk-UA" sz="2800" dirty="0" smtClean="0"/>
              <a:t> </a:t>
            </a:r>
            <a:r>
              <a:rPr lang="uk-UA" sz="2800" dirty="0" err="1" smtClean="0"/>
              <a:t>Дніпроського</a:t>
            </a:r>
            <a:r>
              <a:rPr lang="uk-UA" sz="2800" dirty="0" smtClean="0"/>
              <a:t> лиману. 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800" dirty="0" smtClean="0"/>
              <a:t>2. </a:t>
            </a:r>
            <a:r>
              <a:rPr lang="uk-UA" sz="2800" dirty="0" smtClean="0"/>
              <a:t>Провести оцінку </a:t>
            </a:r>
            <a:r>
              <a:rPr lang="uk-UA" sz="2800" dirty="0" err="1" smtClean="0"/>
              <a:t>біоіндикації</a:t>
            </a:r>
            <a:r>
              <a:rPr lang="uk-UA" sz="2800" dirty="0" smtClean="0"/>
              <a:t> екосистеми за </a:t>
            </a:r>
            <a:r>
              <a:rPr lang="uk-UA" sz="2800" dirty="0" err="1" smtClean="0"/>
              <a:t>фітопланконом</a:t>
            </a:r>
            <a:r>
              <a:rPr lang="uk-UA" sz="2800" dirty="0" smtClean="0"/>
              <a:t>, </a:t>
            </a:r>
            <a:r>
              <a:rPr lang="uk-UA" sz="2800" dirty="0" err="1" smtClean="0"/>
              <a:t>макрофітами</a:t>
            </a:r>
            <a:r>
              <a:rPr lang="uk-UA" sz="2800" dirty="0" smtClean="0"/>
              <a:t> та </a:t>
            </a:r>
            <a:r>
              <a:rPr lang="uk-UA" sz="2800" dirty="0" err="1" smtClean="0"/>
              <a:t>макрозообентосом</a:t>
            </a:r>
            <a:r>
              <a:rPr lang="uk-UA" sz="2800" dirty="0" smtClean="0"/>
              <a:t> 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800" dirty="0" smtClean="0"/>
              <a:t>3. </a:t>
            </a:r>
            <a:r>
              <a:rPr lang="uk-UA" sz="2800" dirty="0" smtClean="0"/>
              <a:t>Визначити якість води. </a:t>
            </a:r>
            <a:endParaRPr lang="ru-RU" sz="28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idx="1"/>
          </p:nvPr>
        </p:nvSpPr>
        <p:spPr>
          <a:xfrm>
            <a:off x="3375025" y="1671638"/>
            <a:ext cx="5183188" cy="182245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altLang="ru-RU" sz="2000" smtClean="0"/>
              <a:t>аналіз науково-методичної літератури, </a:t>
            </a:r>
          </a:p>
          <a:p>
            <a:pPr>
              <a:buFont typeface="Wingdings" pitchFamily="2" charset="2"/>
              <a:buChar char="Ø"/>
            </a:pPr>
            <a:r>
              <a:rPr lang="uk-UA" altLang="ru-RU" sz="2000" smtClean="0"/>
              <a:t>візуальні дослідження стану водойм,</a:t>
            </a:r>
          </a:p>
          <a:p>
            <a:pPr>
              <a:buFont typeface="Wingdings" pitchFamily="2" charset="2"/>
              <a:buChar char="Ø"/>
            </a:pPr>
            <a:r>
              <a:rPr lang="uk-UA" altLang="ru-RU" sz="2000" smtClean="0"/>
              <a:t> польові та лабораторні методи які використовуються в гідробіології, </a:t>
            </a:r>
          </a:p>
          <a:p>
            <a:pPr>
              <a:buFont typeface="Wingdings" pitchFamily="2" charset="2"/>
              <a:buChar char="Ø"/>
            </a:pPr>
            <a:r>
              <a:rPr lang="uk-UA" altLang="ru-RU" sz="2000" smtClean="0"/>
              <a:t>математична обробка даних.</a:t>
            </a:r>
            <a:endParaRPr lang="ru-RU" altLang="ru-RU" sz="1800" smtClean="0"/>
          </a:p>
        </p:txBody>
      </p:sp>
      <p:pic>
        <p:nvPicPr>
          <p:cNvPr id="9219" name="Рисунок 1"/>
          <p:cNvPicPr>
            <a:picLocks noChangeAspect="1"/>
          </p:cNvPicPr>
          <p:nvPr/>
        </p:nvPicPr>
        <p:blipFill>
          <a:blip r:embed="rId2" cstate="print"/>
          <a:srcRect l="13454" t="9259" r="5545" b="2489"/>
          <a:stretch>
            <a:fillRect/>
          </a:stretch>
        </p:blipFill>
        <p:spPr bwMode="auto">
          <a:xfrm>
            <a:off x="5219700" y="3748088"/>
            <a:ext cx="3560763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4"/>
          <p:cNvPicPr>
            <a:picLocks noChangeAspect="1"/>
          </p:cNvPicPr>
          <p:nvPr/>
        </p:nvPicPr>
        <p:blipFill>
          <a:blip r:embed="rId3" cstate="print"/>
          <a:srcRect l="6898" r="6107"/>
          <a:stretch>
            <a:fillRect/>
          </a:stretch>
        </p:blipFill>
        <p:spPr bwMode="auto">
          <a:xfrm>
            <a:off x="179388" y="3778250"/>
            <a:ext cx="4494212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0"/>
            <a:ext cx="2786062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152775" y="850900"/>
            <a:ext cx="5627688" cy="596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uk-UA" altLang="ru-RU" sz="40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Методи дослідження: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617538" y="1773238"/>
            <a:ext cx="8101012" cy="496728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uk-UA" altLang="ru-RU" sz="3000" smtClean="0"/>
              <a:t>Проведені авторами теоретичні та практичні дослідження в польових та лабораторних умовах дозволяють встановити за складом фітопланктону, макрофітів, макрозообентосу </a:t>
            </a:r>
            <a:r>
              <a:rPr lang="ru-RU" altLang="ru-RU" sz="3000" smtClean="0"/>
              <a:t>екологічний стан Дніпровського лиману</a:t>
            </a:r>
            <a:endParaRPr lang="ru-RU" altLang="ru-RU" sz="2800" smtClean="0"/>
          </a:p>
        </p:txBody>
      </p:sp>
      <p:pic>
        <p:nvPicPr>
          <p:cNvPr id="10243" name="Объект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251325"/>
            <a:ext cx="31686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71475" y="549275"/>
            <a:ext cx="8593138" cy="13223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altLang="ru-RU" sz="40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Практичне значення одержаних результатів</a:t>
            </a:r>
            <a:r>
              <a:rPr lang="en-US" altLang="ru-RU" sz="40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endParaRPr lang="uk-UA" altLang="ru-RU" sz="4000" b="1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pic>
        <p:nvPicPr>
          <p:cNvPr id="1024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8975" y="4232275"/>
            <a:ext cx="42195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975" y="304800"/>
            <a:ext cx="9074150" cy="1433513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alt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Карта відбору проб у Дніпровському лимані, 2018 рік</a:t>
            </a:r>
            <a:endParaRPr lang="ru-RU" altLang="ru-RU" sz="40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267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765300"/>
            <a:ext cx="8188325" cy="4560888"/>
          </a:xfrm>
        </p:spPr>
      </p:pic>
      <p:sp>
        <p:nvSpPr>
          <p:cNvPr id="11268" name="Oval 5"/>
          <p:cNvSpPr>
            <a:spLocks noChangeArrowheads="1"/>
          </p:cNvSpPr>
          <p:nvPr/>
        </p:nvSpPr>
        <p:spPr bwMode="auto">
          <a:xfrm>
            <a:off x="6502400" y="3500438"/>
            <a:ext cx="107950" cy="107950"/>
          </a:xfrm>
          <a:prstGeom prst="ellipse">
            <a:avLst/>
          </a:prstGeom>
          <a:solidFill>
            <a:srgbClr val="F6861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1269" name="Oval 7"/>
          <p:cNvSpPr>
            <a:spLocks noChangeArrowheads="1"/>
          </p:cNvSpPr>
          <p:nvPr/>
        </p:nvSpPr>
        <p:spPr bwMode="auto">
          <a:xfrm>
            <a:off x="5148263" y="4167188"/>
            <a:ext cx="107950" cy="107950"/>
          </a:xfrm>
          <a:prstGeom prst="ellipse">
            <a:avLst/>
          </a:prstGeom>
          <a:solidFill>
            <a:srgbClr val="00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1270" name="Oval 8"/>
          <p:cNvSpPr>
            <a:spLocks noChangeArrowheads="1"/>
          </p:cNvSpPr>
          <p:nvPr/>
        </p:nvSpPr>
        <p:spPr bwMode="auto">
          <a:xfrm>
            <a:off x="5580063" y="3971925"/>
            <a:ext cx="107950" cy="107950"/>
          </a:xfrm>
          <a:prstGeom prst="ellipse">
            <a:avLst/>
          </a:prstGeom>
          <a:solidFill>
            <a:srgbClr val="00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1271" name="Oval 9"/>
          <p:cNvSpPr>
            <a:spLocks noChangeArrowheads="1"/>
          </p:cNvSpPr>
          <p:nvPr/>
        </p:nvSpPr>
        <p:spPr bwMode="auto">
          <a:xfrm>
            <a:off x="6011863" y="5356225"/>
            <a:ext cx="107950" cy="107950"/>
          </a:xfrm>
          <a:prstGeom prst="ellipse">
            <a:avLst/>
          </a:prstGeom>
          <a:solidFill>
            <a:srgbClr val="00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1272" name="Oval 10"/>
          <p:cNvSpPr>
            <a:spLocks noChangeArrowheads="1"/>
          </p:cNvSpPr>
          <p:nvPr/>
        </p:nvSpPr>
        <p:spPr bwMode="auto">
          <a:xfrm>
            <a:off x="6065838" y="3714750"/>
            <a:ext cx="107950" cy="107950"/>
          </a:xfrm>
          <a:prstGeom prst="ellipse">
            <a:avLst/>
          </a:prstGeom>
          <a:solidFill>
            <a:srgbClr val="F6861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1273" name="Oval 11"/>
          <p:cNvSpPr>
            <a:spLocks noChangeArrowheads="1"/>
          </p:cNvSpPr>
          <p:nvPr/>
        </p:nvSpPr>
        <p:spPr bwMode="auto">
          <a:xfrm>
            <a:off x="5392738" y="6408738"/>
            <a:ext cx="295275" cy="287337"/>
          </a:xfrm>
          <a:prstGeom prst="ellipse">
            <a:avLst/>
          </a:prstGeom>
          <a:solidFill>
            <a:srgbClr val="F6861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1274" name="Oval 12"/>
          <p:cNvSpPr>
            <a:spLocks noChangeArrowheads="1"/>
          </p:cNvSpPr>
          <p:nvPr/>
        </p:nvSpPr>
        <p:spPr bwMode="auto">
          <a:xfrm>
            <a:off x="1231900" y="6421438"/>
            <a:ext cx="288925" cy="287337"/>
          </a:xfrm>
          <a:prstGeom prst="ellipse">
            <a:avLst/>
          </a:prstGeom>
          <a:solidFill>
            <a:srgbClr val="00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1275" name="Oval 16"/>
          <p:cNvSpPr>
            <a:spLocks noChangeArrowheads="1"/>
          </p:cNvSpPr>
          <p:nvPr/>
        </p:nvSpPr>
        <p:spPr bwMode="auto">
          <a:xfrm>
            <a:off x="6556375" y="5276850"/>
            <a:ext cx="107950" cy="107950"/>
          </a:xfrm>
          <a:prstGeom prst="ellipse">
            <a:avLst/>
          </a:prstGeom>
          <a:solidFill>
            <a:srgbClr val="F6861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1276" name="TextBox 2"/>
          <p:cNvSpPr txBox="1">
            <a:spLocks noChangeArrowheads="1"/>
          </p:cNvSpPr>
          <p:nvPr/>
        </p:nvSpPr>
        <p:spPr bwMode="auto">
          <a:xfrm>
            <a:off x="5688013" y="6367463"/>
            <a:ext cx="2287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uk-UA" altLang="ru-RU"/>
              <a:t>Слабко забруднена</a:t>
            </a:r>
            <a:endParaRPr lang="ru-RU" altLang="ru-RU"/>
          </a:p>
        </p:txBody>
      </p:sp>
      <p:sp>
        <p:nvSpPr>
          <p:cNvPr id="11277" name="TextBox 3"/>
          <p:cNvSpPr txBox="1">
            <a:spLocks noChangeArrowheads="1"/>
          </p:cNvSpPr>
          <p:nvPr/>
        </p:nvSpPr>
        <p:spPr bwMode="auto">
          <a:xfrm>
            <a:off x="1547813" y="6381750"/>
            <a:ext cx="1601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uk-UA" altLang="ru-RU"/>
              <a:t>Досить чиста</a:t>
            </a:r>
            <a:endParaRPr lang="ru-RU" alt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258763" y="115888"/>
            <a:ext cx="8705850" cy="187325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altLang="ru-RU" sz="4000" dirty="0" smtClean="0">
                <a:solidFill>
                  <a:schemeClr val="accent2">
                    <a:lumMod val="50000"/>
                  </a:schemeClr>
                </a:solidFill>
              </a:rPr>
              <a:t>Фізико-хімічні особливості  Дніпровського лиману</a:t>
            </a:r>
            <a:endParaRPr lang="ru-RU" altLang="ru-RU" sz="40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190161" y="2450159"/>
          <a:ext cx="4421527" cy="3884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4716016" y="2446184"/>
          <a:ext cx="4129501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quarter" idx="1"/>
          </p:nvPr>
        </p:nvGraphicFramePr>
        <p:xfrm>
          <a:off x="452438" y="2060575"/>
          <a:ext cx="8229600" cy="3157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xmlns="" val="3799970155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13109928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255073028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7135148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1709654471"/>
                    </a:ext>
                  </a:extLst>
                </a:gridCol>
              </a:tblGrid>
              <a:tr h="697822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Район</a:t>
                      </a:r>
                      <a:r>
                        <a:rPr lang="uk-UA" sz="1800" baseline="0" dirty="0" smtClean="0"/>
                        <a:t> лиману</a:t>
                      </a:r>
                      <a:endParaRPr lang="ru-RU" sz="1800" dirty="0"/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n,</a:t>
                      </a:r>
                      <a:r>
                        <a:rPr lang="en-US" sz="1800" baseline="0" dirty="0" smtClean="0"/>
                        <a:t> %</a:t>
                      </a:r>
                      <a:endParaRPr lang="ru-RU" sz="1800" dirty="0"/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ІС</a:t>
                      </a:r>
                      <a:endParaRPr lang="ru-RU" sz="1800" dirty="0"/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В,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uk-UA" sz="1800" baseline="0" dirty="0" smtClean="0"/>
                        <a:t>г/м</a:t>
                      </a:r>
                      <a:r>
                        <a:rPr lang="uk-UA" sz="1600" baseline="30000" dirty="0" smtClean="0"/>
                        <a:t>3</a:t>
                      </a:r>
                      <a:endParaRPr lang="ru-RU" sz="1800" baseline="30000" dirty="0"/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Стан забруднення</a:t>
                      </a:r>
                      <a:endParaRPr lang="ru-RU" sz="1800" dirty="0"/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6629159"/>
                  </a:ext>
                </a:extLst>
              </a:tr>
              <a:tr h="1462827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Правобережжя біля с. Станіслав</a:t>
                      </a:r>
                      <a:r>
                        <a:rPr lang="uk-UA" sz="1800" baseline="0" dirty="0" smtClean="0"/>
                        <a:t> та с. Широка балка</a:t>
                      </a:r>
                      <a:endParaRPr lang="ru-RU" sz="1800" dirty="0"/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sng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42–79 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61	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sng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1,25–2,21 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1,91 	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sng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3,22–20,17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5,92 	</a:t>
                      </a:r>
                    </a:p>
                    <a:p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Від </a:t>
                      </a:r>
                      <a:r>
                        <a:rPr lang="uk-UA" sz="1800" b="1" dirty="0" smtClean="0"/>
                        <a:t>чистої </a:t>
                      </a:r>
                      <a:r>
                        <a:rPr lang="uk-UA" sz="1800" dirty="0" smtClean="0"/>
                        <a:t>до</a:t>
                      </a:r>
                      <a:r>
                        <a:rPr lang="uk-UA" sz="1800" baseline="0" dirty="0" smtClean="0"/>
                        <a:t> </a:t>
                      </a:r>
                      <a:r>
                        <a:rPr lang="uk-UA" sz="1800" b="1" baseline="0" dirty="0" smtClean="0"/>
                        <a:t>с</a:t>
                      </a:r>
                      <a:r>
                        <a:rPr lang="uk-UA" sz="1800" b="1" dirty="0" smtClean="0"/>
                        <a:t>лабко</a:t>
                      </a:r>
                      <a:r>
                        <a:rPr lang="uk-UA" sz="1800" b="1" baseline="0" dirty="0" smtClean="0"/>
                        <a:t> забрудненої</a:t>
                      </a:r>
                      <a:endParaRPr lang="ru-RU" sz="1800" b="1" dirty="0"/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3720767"/>
                  </a:ext>
                </a:extLst>
              </a:tr>
              <a:tr h="996889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Лівобережжя біля с. </a:t>
                      </a:r>
                      <a:r>
                        <a:rPr lang="uk-UA" sz="1800" dirty="0" err="1" smtClean="0"/>
                        <a:t>Рибальче</a:t>
                      </a:r>
                      <a:r>
                        <a:rPr lang="uk-UA" sz="1800" dirty="0" smtClean="0"/>
                        <a:t> </a:t>
                      </a:r>
                      <a:endParaRPr lang="ru-RU" sz="1800" dirty="0"/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sng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40–74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58 	</a:t>
                      </a:r>
                    </a:p>
                    <a:p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sng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1,33–2,11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1,84 	</a:t>
                      </a:r>
                    </a:p>
                    <a:p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sng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3,83–18,15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5,84	</a:t>
                      </a:r>
                    </a:p>
                    <a:p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Від </a:t>
                      </a:r>
                      <a:r>
                        <a:rPr lang="uk-UA" sz="1800" b="1" dirty="0" smtClean="0"/>
                        <a:t>чистої </a:t>
                      </a:r>
                      <a:r>
                        <a:rPr lang="uk-UA" sz="1800" dirty="0" smtClean="0"/>
                        <a:t>до</a:t>
                      </a:r>
                      <a:r>
                        <a:rPr lang="uk-UA" sz="1800" baseline="0" dirty="0" smtClean="0"/>
                        <a:t> </a:t>
                      </a:r>
                      <a:r>
                        <a:rPr lang="uk-UA" sz="1800" b="1" baseline="0" dirty="0" smtClean="0"/>
                        <a:t>с</a:t>
                      </a:r>
                      <a:r>
                        <a:rPr lang="uk-UA" sz="1800" b="1" dirty="0" smtClean="0"/>
                        <a:t>лабко</a:t>
                      </a:r>
                      <a:r>
                        <a:rPr lang="uk-UA" sz="1800" b="1" baseline="0" dirty="0" smtClean="0"/>
                        <a:t> забрудненої</a:t>
                      </a:r>
                      <a:endParaRPr lang="ru-RU" sz="1800" b="1" dirty="0"/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1972806"/>
                  </a:ext>
                </a:extLst>
              </a:tr>
            </a:tbl>
          </a:graphicData>
        </a:graphic>
      </p:graphicFrame>
      <p:sp>
        <p:nvSpPr>
          <p:cNvPr id="13340" name="Прямоугольник 7"/>
          <p:cNvSpPr>
            <a:spLocks noChangeArrowheads="1"/>
          </p:cNvSpPr>
          <p:nvPr/>
        </p:nvSpPr>
        <p:spPr bwMode="auto">
          <a:xfrm>
            <a:off x="438150" y="5281613"/>
            <a:ext cx="82645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2000">
                <a:solidFill>
                  <a:srgbClr val="000000"/>
                </a:solidFill>
                <a:latin typeface="Times New Roman" pitchFamily="18" charset="0"/>
              </a:rPr>
              <a:t>n (%) – </a:t>
            </a:r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</a:rPr>
              <a:t>частка видів-індикаторів сапробності від загальної кількості видів в пробі; </a:t>
            </a:r>
          </a:p>
          <a:p>
            <a:pPr eaLnBrk="1" hangingPunct="1"/>
            <a:r>
              <a:rPr lang="uk-UA" altLang="ru-RU" sz="2000">
                <a:solidFill>
                  <a:srgbClr val="000000"/>
                </a:solidFill>
                <a:latin typeface="Times New Roman" pitchFamily="18" charset="0"/>
              </a:rPr>
              <a:t>ІС</a:t>
            </a:r>
            <a:r>
              <a:rPr lang="en-US" altLang="ru-RU" sz="2000">
                <a:solidFill>
                  <a:srgbClr val="000000"/>
                </a:solidFill>
                <a:latin typeface="Times New Roman" pitchFamily="18" charset="0"/>
              </a:rPr>
              <a:t> – </a:t>
            </a:r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</a:rPr>
              <a:t>індекси сапробності за Пантле-Букком </a:t>
            </a:r>
          </a:p>
          <a:p>
            <a:pPr eaLnBrk="1" hangingPunct="1"/>
            <a:r>
              <a:rPr lang="uk-UA" altLang="ru-RU" sz="2000">
                <a:solidFill>
                  <a:srgbClr val="000000"/>
                </a:solidFill>
                <a:latin typeface="Times New Roman" pitchFamily="18" charset="0"/>
              </a:rPr>
              <a:t>В – біомаса фітопланктону</a:t>
            </a:r>
            <a:endParaRPr lang="ru-RU" altLang="ru-RU" sz="2000"/>
          </a:p>
        </p:txBody>
      </p:sp>
      <p:sp>
        <p:nvSpPr>
          <p:cNvPr id="9245" name="Заголовок 1"/>
          <p:cNvSpPr txBox="1">
            <a:spLocks/>
          </p:cNvSpPr>
          <p:nvPr/>
        </p:nvSpPr>
        <p:spPr bwMode="auto">
          <a:xfrm>
            <a:off x="469900" y="6921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ru-RU" sz="4000" dirty="0" smtClean="0">
                <a:solidFill>
                  <a:schemeClr val="accent2">
                    <a:lumMod val="50000"/>
                  </a:schemeClr>
                </a:solidFill>
              </a:rPr>
              <a:t>Оцінка якості води Дніпровського лиману за  фітопланктоном</a:t>
            </a:r>
            <a:endParaRPr lang="ru-RU" altLang="ru-RU" sz="40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 sz="quarter"/>
          </p:nvPr>
        </p:nvSpPr>
        <p:spPr>
          <a:xfrm>
            <a:off x="179388" y="349250"/>
            <a:ext cx="8975725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altLang="ru-RU" sz="4000" dirty="0">
                <a:solidFill>
                  <a:schemeClr val="accent2">
                    <a:lumMod val="50000"/>
                  </a:schemeClr>
                </a:solidFill>
              </a:rPr>
              <a:t>Оцінка якості води Дніпровського лиману за  </a:t>
            </a:r>
            <a:r>
              <a:rPr lang="uk-UA" altLang="ru-RU" sz="4000" dirty="0" smtClean="0">
                <a:solidFill>
                  <a:schemeClr val="accent2">
                    <a:lumMod val="50000"/>
                  </a:schemeClr>
                </a:solidFill>
              </a:rPr>
              <a:t>вищою водною рослинніст</a:t>
            </a:r>
            <a:r>
              <a:rPr lang="uk-UA" altLang="ru-RU" sz="4000" dirty="0">
                <a:solidFill>
                  <a:schemeClr val="accent2">
                    <a:lumMod val="50000"/>
                  </a:schemeClr>
                </a:solidFill>
              </a:rPr>
              <a:t>ю</a:t>
            </a:r>
            <a:endParaRPr lang="ru-RU" alt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4339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59338" y="4013200"/>
            <a:ext cx="4014787" cy="2263775"/>
          </a:xfrm>
        </p:spPr>
      </p:pic>
      <p:pic>
        <p:nvPicPr>
          <p:cNvPr id="1434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3984625"/>
            <a:ext cx="4029075" cy="2268538"/>
          </a:xfrm>
        </p:spPr>
      </p:pic>
      <p:sp>
        <p:nvSpPr>
          <p:cNvPr id="14341" name="TextBox 11"/>
          <p:cNvSpPr txBox="1">
            <a:spLocks noChangeArrowheads="1"/>
          </p:cNvSpPr>
          <p:nvPr/>
        </p:nvSpPr>
        <p:spPr bwMode="auto">
          <a:xfrm>
            <a:off x="323850" y="6340475"/>
            <a:ext cx="4237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uk-UA" altLang="ru-RU"/>
              <a:t>Правобережжя Дніпровського лиману</a:t>
            </a:r>
            <a:endParaRPr lang="ru-RU" altLang="ru-RU"/>
          </a:p>
        </p:txBody>
      </p:sp>
      <p:pic>
        <p:nvPicPr>
          <p:cNvPr id="14342" name="Объект 4"/>
          <p:cNvPicPr>
            <a:picLocks noGrp="1" noChangeAspect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818063" y="1549400"/>
            <a:ext cx="4056062" cy="2284413"/>
          </a:xfrm>
        </p:spPr>
      </p:pic>
      <p:pic>
        <p:nvPicPr>
          <p:cNvPr id="14343" name="Рисунок 7"/>
          <p:cNvPicPr>
            <a:picLocks noChangeAspect="1"/>
          </p:cNvPicPr>
          <p:nvPr/>
        </p:nvPicPr>
        <p:blipFill>
          <a:blip r:embed="rId5" cstate="print"/>
          <a:srcRect l="-508" t="21439" r="508" b="4720"/>
          <a:stretch>
            <a:fillRect/>
          </a:stretch>
        </p:blipFill>
        <p:spPr bwMode="auto">
          <a:xfrm>
            <a:off x="323850" y="1562100"/>
            <a:ext cx="40290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Прямоугольник 9"/>
          <p:cNvSpPr>
            <a:spLocks noChangeArrowheads="1"/>
          </p:cNvSpPr>
          <p:nvPr/>
        </p:nvSpPr>
        <p:spPr bwMode="auto">
          <a:xfrm>
            <a:off x="4932363" y="6340475"/>
            <a:ext cx="4017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uk-UA" altLang="ru-RU"/>
              <a:t>Лівобережжя Дніпровського лиману</a:t>
            </a:r>
            <a:endParaRPr lang="ru-RU" alt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TF00001191</Template>
  <TotalTime>620</TotalTime>
  <Words>487</Words>
  <Application>Microsoft Office PowerPoint</Application>
  <PresentationFormat>Экран (4:3)</PresentationFormat>
  <Paragraphs>92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Constantia</vt:lpstr>
      <vt:lpstr>Wingdings 2</vt:lpstr>
      <vt:lpstr>Wingdings</vt:lpstr>
      <vt:lpstr>Times New Roman</vt:lpstr>
      <vt:lpstr>Поток</vt:lpstr>
      <vt:lpstr>Біоіндикація  Дніпровського лиману  за фітопланктоном, макрофітами та макрозообентосом</vt:lpstr>
      <vt:lpstr>Актуальність теми </vt:lpstr>
      <vt:lpstr>Слайд 3</vt:lpstr>
      <vt:lpstr>Слайд 4</vt:lpstr>
      <vt:lpstr>Слайд 5</vt:lpstr>
      <vt:lpstr> Карта відбору проб у Дніпровському лимані, 2018 рік</vt:lpstr>
      <vt:lpstr>Фізико-хімічні особливості  Дніпровського лиману</vt:lpstr>
      <vt:lpstr>Слайд 8</vt:lpstr>
      <vt:lpstr>Оцінка якості води Дніпровського лиману за  вищою водною рослинністю</vt:lpstr>
      <vt:lpstr>Оцінка якості води Дніпровського лиману за  макрозообентосом</vt:lpstr>
      <vt:lpstr>Слайд 11</vt:lpstr>
      <vt:lpstr>Слайд 12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Сапробний матеріал - індикатор екологічного стану водойм</dc:title>
  <dc:creator>Microsoft Office</dc:creator>
  <cp:lastModifiedBy>ИРА</cp:lastModifiedBy>
  <cp:revision>56</cp:revision>
  <dcterms:created xsi:type="dcterms:W3CDTF">2018-04-04T07:20:34Z</dcterms:created>
  <dcterms:modified xsi:type="dcterms:W3CDTF">2019-04-19T03:19:45Z</dcterms:modified>
</cp:coreProperties>
</file>