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8" r:id="rId11"/>
    <p:sldId id="266" r:id="rId12"/>
    <p:sldId id="267" r:id="rId13"/>
    <p:sldId id="261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1" d="100"/>
          <a:sy n="91" d="100"/>
        </p:scale>
        <p:origin x="126" y="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7AFFB9B-9FB8-469E-96F9-4D32314110B6}" type="datetimeFigureOut">
              <a:rPr lang="en-US" dirty="0"/>
              <a:t>4/15/2019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dirty="0"/>
              <a:t>4/15/2019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dirty="0"/>
              <a:t>4/15/2019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dirty="0"/>
              <a:t>4/15/2019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dirty="0"/>
              <a:t>4/15/2019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dirty="0"/>
              <a:t>4/15/2019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dirty="0"/>
              <a:t>4/15/2019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dirty="0"/>
              <a:t>4/15/2019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dirty="0"/>
              <a:t>4/15/2019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2AC3-6A0B-4169-B1EA-E3AE8B351BDD}" type="datetimeFigureOut">
              <a:rPr lang="en-US" dirty="0"/>
              <a:t>4/15/2019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9363-8B87-41B7-9F8E-64519CBB8F34}" type="datetimeFigureOut">
              <a:rPr lang="en-US" dirty="0"/>
              <a:t>4/15/2019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5746-5284-4951-9F37-7AE924EDBCB7}" type="datetimeFigureOut">
              <a:rPr lang="en-US" dirty="0"/>
              <a:t>4/15/2019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8B29-7265-4A65-A2A4-6703C057B7C1}" type="datetimeFigureOut">
              <a:rPr lang="en-US" dirty="0"/>
              <a:t>4/15/2019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BA082-94DF-4C4B-A041-6624924AB0A8}" type="datetimeFigureOut">
              <a:rPr lang="en-US" dirty="0"/>
              <a:t>4/15/2019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86C4-3AB5-4E0C-86CA-FB108C350AA9}" type="datetimeFigureOut">
              <a:rPr lang="en-US" dirty="0"/>
              <a:t>4/15/2019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dirty="0"/>
              <a:t>4/15/2019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dirty="0"/>
              <a:t>4/15/2019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dirty="0"/>
              <a:t>4/15/2019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21420000">
            <a:off x="-11466" y="-1301513"/>
            <a:ext cx="11000800" cy="4353125"/>
          </a:xfrm>
        </p:spPr>
        <p:txBody>
          <a:bodyPr>
            <a:normAutofit/>
          </a:bodyPr>
          <a:lstStyle/>
          <a:p>
            <a:pPr algn="ctr"/>
            <a:r>
              <a:rPr lang="uk-UA" sz="6000" b="1" dirty="0"/>
              <a:t>Бойовий шлях </a:t>
            </a:r>
            <a:r>
              <a:rPr lang="uk-UA" sz="6000" b="1" dirty="0" err="1"/>
              <a:t>Кудіна</a:t>
            </a:r>
            <a:r>
              <a:rPr lang="uk-UA" sz="6000" b="1" dirty="0"/>
              <a:t> Анатолія Олексійовича</a:t>
            </a:r>
            <a:r>
              <a:rPr lang="ru-RU" sz="6000" dirty="0"/>
              <a:t/>
            </a:r>
            <a:br>
              <a:rPr lang="ru-RU" sz="6000" dirty="0"/>
            </a:br>
            <a:endParaRPr lang="ru-RU" sz="6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rot="21420000">
            <a:off x="242674" y="2199405"/>
            <a:ext cx="10473540" cy="2339823"/>
          </a:xfrm>
        </p:spPr>
        <p:txBody>
          <a:bodyPr/>
          <a:lstStyle/>
          <a:p>
            <a:pPr algn="l"/>
            <a:r>
              <a:rPr lang="ru-RU" sz="2400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Автор </a:t>
            </a:r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</a:t>
            </a:r>
            <a:r>
              <a:rPr lang="ru-RU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учениця</a:t>
            </a: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uk-UA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9 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класу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КЗ «НВК «КСШ І-ІІІ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ступенів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із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поглибленим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вивченням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іноземних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мов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– ДНЗ» </a:t>
            </a:r>
            <a:r>
              <a:rPr lang="uk-UA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Грибок Дар’я </a:t>
            </a:r>
            <a:endParaRPr lang="ru-RU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r>
              <a:rPr lang="ru-RU" sz="2400" b="1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Науковий</a:t>
            </a:r>
            <a:r>
              <a:rPr lang="ru-RU" sz="2400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b="1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керівник</a:t>
            </a:r>
            <a:r>
              <a:rPr lang="ru-RU" sz="2400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 </a:t>
            </a: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Манько 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Марина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Олександрівна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вчитель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історії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та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правознавства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КЗ «НВК «КСШ І-ІІІ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ступенів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із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поглибленим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вивченням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іноземних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мов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– ДНЗ»</a:t>
            </a:r>
          </a:p>
          <a:p>
            <a:pPr algn="l"/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48442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1731" y="685800"/>
            <a:ext cx="9606369" cy="2404872"/>
          </a:xfrm>
        </p:spPr>
        <p:txBody>
          <a:bodyPr>
            <a:normAutofit/>
          </a:bodyPr>
          <a:lstStyle/>
          <a:p>
            <a:r>
              <a:rPr lang="uk-UA" sz="4400" dirty="0" smtClean="0"/>
              <a:t>Немає тієї сім’ї, якої б не торкнулася Велика </a:t>
            </a:r>
            <a:r>
              <a:rPr lang="uk-UA" sz="4400" dirty="0" err="1" smtClean="0"/>
              <a:t>Вітчізняна</a:t>
            </a:r>
            <a:r>
              <a:rPr lang="uk-UA" sz="4400" dirty="0" smtClean="0"/>
              <a:t> Війна</a:t>
            </a:r>
            <a:endParaRPr lang="ru-RU" sz="44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5801" y="2688336"/>
            <a:ext cx="10396882" cy="3364992"/>
          </a:xfrm>
        </p:spPr>
        <p:txBody>
          <a:bodyPr>
            <a:normAutofit/>
          </a:bodyPr>
          <a:lstStyle/>
          <a:p>
            <a:pPr algn="l"/>
            <a:r>
              <a:rPr lang="uk-UA" sz="1200" b="1" dirty="0">
                <a:latin typeface="Century" panose="02040604050505020304" pitchFamily="18" charset="0"/>
              </a:rPr>
              <a:t> </a:t>
            </a:r>
            <a:r>
              <a:rPr lang="uk-UA" sz="1200" b="1" dirty="0" smtClean="0">
                <a:latin typeface="Century" panose="02040604050505020304" pitchFamily="18" charset="0"/>
              </a:rPr>
              <a:t>    метою</a:t>
            </a:r>
            <a:r>
              <a:rPr lang="uk-UA" sz="1200" dirty="0" smtClean="0">
                <a:latin typeface="Century" panose="02040604050505020304" pitchFamily="18" charset="0"/>
              </a:rPr>
              <a:t> </a:t>
            </a:r>
            <a:r>
              <a:rPr lang="uk-UA" sz="1200" dirty="0">
                <a:latin typeface="Century" panose="02040604050505020304" pitchFamily="18" charset="0"/>
              </a:rPr>
              <a:t>проекту є дослідити бойовий шлях </a:t>
            </a:r>
            <a:r>
              <a:rPr lang="uk-UA" sz="1200" dirty="0" err="1">
                <a:latin typeface="Century" panose="02040604050505020304" pitchFamily="18" charset="0"/>
              </a:rPr>
              <a:t>Кудіна</a:t>
            </a:r>
            <a:r>
              <a:rPr lang="uk-UA" sz="1200" dirty="0">
                <a:latin typeface="Century" panose="02040604050505020304" pitchFamily="18" charset="0"/>
              </a:rPr>
              <a:t> Анатолія Олексійовича, 1901року народження.</a:t>
            </a:r>
            <a:endParaRPr lang="ru-RU" sz="1200" dirty="0">
              <a:latin typeface="Century" panose="02040604050505020304" pitchFamily="18" charset="0"/>
            </a:endParaRPr>
          </a:p>
          <a:p>
            <a:pPr algn="l"/>
            <a:r>
              <a:rPr lang="uk-UA" sz="1200" b="1" dirty="0" smtClean="0">
                <a:latin typeface="Century" panose="02040604050505020304" pitchFamily="18" charset="0"/>
              </a:rPr>
              <a:t>     завдання</a:t>
            </a:r>
            <a:r>
              <a:rPr lang="ru-RU" sz="1200" b="1" dirty="0">
                <a:latin typeface="Century" panose="02040604050505020304" pitchFamily="18" charset="0"/>
              </a:rPr>
              <a:t>:</a:t>
            </a:r>
            <a:endParaRPr lang="ru-RU" sz="1200" dirty="0">
              <a:latin typeface="Century" panose="02040604050505020304" pitchFamily="18" charset="0"/>
            </a:endParaRPr>
          </a:p>
          <a:p>
            <a:pPr lvl="0" algn="l"/>
            <a:r>
              <a:rPr lang="uk-UA" sz="1200" dirty="0" smtClean="0">
                <a:latin typeface="Century" panose="02040604050505020304" pitchFamily="18" charset="0"/>
              </a:rPr>
              <a:t>	1.Проаналізувати </a:t>
            </a:r>
            <a:r>
              <a:rPr lang="uk-UA" sz="1200" dirty="0">
                <a:latin typeface="Century" panose="02040604050505020304" pitchFamily="18" charset="0"/>
              </a:rPr>
              <a:t>інформацію щодо військових операцій 1110 та 45 в яких  </a:t>
            </a:r>
            <a:r>
              <a:rPr lang="uk-UA" sz="1200" dirty="0" smtClean="0">
                <a:latin typeface="Century" panose="02040604050505020304" pitchFamily="18" charset="0"/>
              </a:rPr>
              <a:t>служив  </a:t>
            </a:r>
            <a:r>
              <a:rPr lang="uk-UA" sz="1200" dirty="0" err="1">
                <a:latin typeface="Century" panose="02040604050505020304" pitchFamily="18" charset="0"/>
              </a:rPr>
              <a:t>Кудін</a:t>
            </a:r>
            <a:r>
              <a:rPr lang="uk-UA" sz="1200" dirty="0">
                <a:latin typeface="Century" panose="02040604050505020304" pitchFamily="18" charset="0"/>
              </a:rPr>
              <a:t> А.О.;</a:t>
            </a:r>
            <a:endParaRPr lang="ru-RU" sz="1200" dirty="0">
              <a:latin typeface="Century" panose="02040604050505020304" pitchFamily="18" charset="0"/>
            </a:endParaRPr>
          </a:p>
          <a:p>
            <a:pPr lvl="0" algn="l"/>
            <a:r>
              <a:rPr lang="uk-UA" sz="1200" dirty="0" smtClean="0">
                <a:latin typeface="Century" panose="02040604050505020304" pitchFamily="18" charset="0"/>
              </a:rPr>
              <a:t>	2.Створити </a:t>
            </a:r>
            <a:r>
              <a:rPr lang="uk-UA" sz="1200" dirty="0">
                <a:latin typeface="Century" panose="02040604050505020304" pitchFamily="18" charset="0"/>
              </a:rPr>
              <a:t>карту бойового шляху </a:t>
            </a:r>
            <a:r>
              <a:rPr lang="uk-UA" sz="1200" dirty="0" err="1">
                <a:latin typeface="Century" panose="02040604050505020304" pitchFamily="18" charset="0"/>
              </a:rPr>
              <a:t>Кудіна</a:t>
            </a:r>
            <a:r>
              <a:rPr lang="uk-UA" sz="1200" dirty="0">
                <a:latin typeface="Century" panose="02040604050505020304" pitchFamily="18" charset="0"/>
              </a:rPr>
              <a:t> А.О.;</a:t>
            </a:r>
            <a:endParaRPr lang="ru-RU" sz="1200" dirty="0">
              <a:latin typeface="Century" panose="02040604050505020304" pitchFamily="18" charset="0"/>
            </a:endParaRPr>
          </a:p>
          <a:p>
            <a:pPr algn="l"/>
            <a:r>
              <a:rPr lang="uk-UA" sz="1200" dirty="0" smtClean="0">
                <a:latin typeface="Century" panose="02040604050505020304" pitchFamily="18" charset="0"/>
              </a:rPr>
              <a:t>	3.Популяризувати </a:t>
            </a:r>
            <a:r>
              <a:rPr lang="uk-UA" sz="1200" dirty="0">
                <a:latin typeface="Century" panose="02040604050505020304" pitchFamily="18" charset="0"/>
              </a:rPr>
              <a:t>історію </a:t>
            </a:r>
            <a:r>
              <a:rPr lang="uk-UA" sz="1200" dirty="0" err="1">
                <a:latin typeface="Century" panose="02040604050505020304" pitchFamily="18" charset="0"/>
              </a:rPr>
              <a:t>Кудіна</a:t>
            </a:r>
            <a:r>
              <a:rPr lang="uk-UA" sz="1200" dirty="0">
                <a:latin typeface="Century" panose="02040604050505020304" pitchFamily="18" charset="0"/>
              </a:rPr>
              <a:t> А.О.;</a:t>
            </a:r>
            <a:endParaRPr lang="ru-RU" sz="1200" dirty="0">
              <a:latin typeface="Century" panose="02040604050505020304" pitchFamily="18" charset="0"/>
            </a:endParaRPr>
          </a:p>
          <a:p>
            <a:pPr algn="l"/>
            <a:r>
              <a:rPr lang="uk-UA" sz="1200" b="1" dirty="0" smtClean="0">
                <a:latin typeface="Century" panose="02040604050505020304" pitchFamily="18" charset="0"/>
              </a:rPr>
              <a:t>     Об’єктом </a:t>
            </a:r>
            <a:r>
              <a:rPr lang="uk-UA" sz="1200" b="1" dirty="0">
                <a:latin typeface="Century" panose="02040604050505020304" pitchFamily="18" charset="0"/>
              </a:rPr>
              <a:t>дослідження </a:t>
            </a:r>
            <a:r>
              <a:rPr lang="uk-UA" sz="1200" dirty="0">
                <a:latin typeface="Century" panose="02040604050505020304" pitchFamily="18" charset="0"/>
              </a:rPr>
              <a:t>виступає бойовий шлях 1110 та 45 гвардійської артилерійської дивізії </a:t>
            </a:r>
            <a:endParaRPr lang="ru-RU" sz="1200" dirty="0">
              <a:latin typeface="Century" panose="02040604050505020304" pitchFamily="18" charset="0"/>
            </a:endParaRPr>
          </a:p>
          <a:p>
            <a:pPr algn="l"/>
            <a:r>
              <a:rPr lang="uk-UA" sz="1200" b="1" dirty="0" smtClean="0">
                <a:latin typeface="Century" panose="02040604050505020304" pitchFamily="18" charset="0"/>
              </a:rPr>
              <a:t>     Предмет </a:t>
            </a:r>
            <a:r>
              <a:rPr lang="uk-UA" sz="1200" b="1" dirty="0">
                <a:latin typeface="Century" panose="02040604050505020304" pitchFamily="18" charset="0"/>
              </a:rPr>
              <a:t>дослідження</a:t>
            </a:r>
            <a:r>
              <a:rPr lang="uk-UA" sz="1200" dirty="0">
                <a:latin typeface="Century" panose="02040604050505020304" pitchFamily="18" charset="0"/>
              </a:rPr>
              <a:t>: бойовий шлях бійця </a:t>
            </a:r>
            <a:r>
              <a:rPr lang="uk-UA" sz="1200" dirty="0" err="1">
                <a:latin typeface="Century" panose="02040604050505020304" pitchFamily="18" charset="0"/>
              </a:rPr>
              <a:t>Кудіна</a:t>
            </a:r>
            <a:r>
              <a:rPr lang="uk-UA" sz="1200" dirty="0">
                <a:latin typeface="Century" panose="02040604050505020304" pitchFamily="18" charset="0"/>
              </a:rPr>
              <a:t> А.О.</a:t>
            </a:r>
            <a:endParaRPr lang="ru-RU" sz="1200" dirty="0">
              <a:latin typeface="Century" panose="020406040505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754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7721" y="-483918"/>
            <a:ext cx="10894279" cy="2077480"/>
          </a:xfrm>
        </p:spPr>
        <p:txBody>
          <a:bodyPr>
            <a:normAutofit/>
          </a:bodyPr>
          <a:lstStyle/>
          <a:p>
            <a:r>
              <a:rPr lang="uk-UA" b="1" dirty="0" err="1" smtClean="0"/>
              <a:t>Кудін</a:t>
            </a:r>
            <a:r>
              <a:rPr lang="uk-UA" b="1" dirty="0" smtClean="0"/>
              <a:t> Анатолій Олексійович</a:t>
            </a:r>
            <a:r>
              <a:rPr lang="ru-RU" dirty="0"/>
              <a:t/>
            </a:r>
            <a:br>
              <a:rPr lang="ru-RU" dirty="0"/>
            </a:br>
            <a:endParaRPr lang="ru-RU" sz="48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6960" y="921100"/>
            <a:ext cx="7762910" cy="1739752"/>
          </a:xfrm>
        </p:spPr>
        <p:txBody>
          <a:bodyPr/>
          <a:lstStyle/>
          <a:p>
            <a:pPr algn="just"/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 Друга </a:t>
            </a:r>
            <a:r>
              <a:rPr lang="uk-UA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світова війна залишила слід у кожній українській родині. Зазвичай, учасники тих подій, хоч би з якого боку не воювали, й досі не хочуть розповідати подробиці. Правду про війну довіряли лише найближчим родичам.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48111"/>
            <a:ext cx="3568654" cy="24211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9870" y="830963"/>
            <a:ext cx="3814281" cy="25797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3685614" y="3500742"/>
            <a:ext cx="821987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 Гортаючи </a:t>
            </a:r>
            <a:r>
              <a:rPr lang="uk-UA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сторінки сімейного альбому мою увагу привернуло фото чоловіка у військовій формі. Перше, що спало на думку розпитати про нього у бабусі та дідуся. В ході розповіді з’ясувалося, що тему війни в нашій родині не прийнято було обговорювати, так окрім декількох фото та військового квитка жодної інформації не залишилося.</a:t>
            </a:r>
            <a:endParaRPr lang="ru-RU" sz="2000" dirty="0"/>
          </a:p>
        </p:txBody>
      </p:sp>
      <p:cxnSp>
        <p:nvCxnSpPr>
          <p:cNvPr id="8" name="Прямая со стрелкой 7"/>
          <p:cNvCxnSpPr/>
          <p:nvPr/>
        </p:nvCxnSpPr>
        <p:spPr>
          <a:xfrm flipH="1">
            <a:off x="3187765" y="3160364"/>
            <a:ext cx="382236" cy="5006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760677"/>
            <a:ext cx="585216" cy="58526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10159" y="2838157"/>
            <a:ext cx="2481287" cy="76816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478" y="4800564"/>
            <a:ext cx="2481287" cy="768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445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9132" y="0"/>
            <a:ext cx="3483864" cy="1008071"/>
          </a:xfrm>
        </p:spPr>
        <p:txBody>
          <a:bodyPr/>
          <a:lstStyle/>
          <a:p>
            <a:r>
              <a:rPr lang="uk-UA" dirty="0" smtClean="0"/>
              <a:t>біографія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02337" y="1316736"/>
            <a:ext cx="7077455" cy="4065145"/>
          </a:xfrm>
        </p:spPr>
        <p:txBody>
          <a:bodyPr>
            <a:normAutofit/>
          </a:bodyPr>
          <a:lstStyle/>
          <a:p>
            <a:pPr algn="just"/>
            <a:r>
              <a:rPr lang="uk-UA" sz="19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</a:t>
            </a:r>
            <a:r>
              <a:rPr lang="uk-UA" sz="19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Кудін</a:t>
            </a:r>
            <a:r>
              <a:rPr lang="uk-UA" sz="19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uk-UA" sz="1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Анатолій Олексійович народився 20 жовтня 1901 року в селі Велика Кам’янка Новгородського району Кіровоградської області, в селянській родині. В родині дідуся окрім нього було двоє братів і троє  сестер. Закінчив початкову школу, працював ковалем. З 1921  року почав службу в І Кавказькій </a:t>
            </a:r>
            <a:r>
              <a:rPr lang="uk-UA" sz="1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Червонознаменній</a:t>
            </a:r>
            <a:r>
              <a:rPr lang="uk-UA" sz="1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армії. Бойовий досвід Анатолію Олексійовичу знадобився і в 1943 році, коли Анатолія і двох його братів – Ігната та Федора було мобілізовано до лав Червоної армії. Дідусеві вдалося вижити в тій війні, а от братам ні. Ігнат – пропав безвісті, а Федор – помер від  отриманих ран у військовому госпіталі  19 грудня 1943 року. </a:t>
            </a:r>
            <a:endParaRPr lang="ru-RU" sz="19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9517" y="116628"/>
            <a:ext cx="3846909" cy="517595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9516" y="3349308"/>
            <a:ext cx="3846909" cy="487112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9081" y="2598674"/>
            <a:ext cx="2481287" cy="768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036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65133" y="0"/>
            <a:ext cx="10394707" cy="898343"/>
          </a:xfrm>
        </p:spPr>
        <p:txBody>
          <a:bodyPr/>
          <a:lstStyle/>
          <a:p>
            <a:r>
              <a:rPr lang="uk-UA" dirty="0" smtClean="0"/>
              <a:t>Друга Світова війна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94575" y="-732635"/>
            <a:ext cx="6676489" cy="347472"/>
          </a:xfrm>
        </p:spPr>
        <p:txBody>
          <a:bodyPr>
            <a:normAutofit fontScale="77500" lnSpcReduction="20000"/>
          </a:bodyPr>
          <a:lstStyle/>
          <a:p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688" y="128016"/>
            <a:ext cx="4551997" cy="647395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/>
          <a:srcRect l="9640"/>
          <a:stretch/>
        </p:blipFill>
        <p:spPr>
          <a:xfrm>
            <a:off x="5120640" y="898343"/>
            <a:ext cx="6601968" cy="2796949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6794" y="3278731"/>
            <a:ext cx="2345814" cy="332323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46183" y="5833805"/>
            <a:ext cx="2469094" cy="768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752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592338" y="2982595"/>
            <a:ext cx="3599662" cy="4208006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 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5 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января — 16 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января</a:t>
            </a:r>
          </a:p>
          <a:p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1944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uk-UA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Кудін</a:t>
            </a:r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А.О. Воював у складі 5-ої </a:t>
            </a:r>
            <a:r>
              <a:rPr lang="uk-UA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гвардейської</a:t>
            </a:r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армії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34675" t="26410" r="5033" b="16000"/>
          <a:stretch/>
        </p:blipFill>
        <p:spPr>
          <a:xfrm>
            <a:off x="-95002" y="0"/>
            <a:ext cx="8687340" cy="663830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0187" y="542396"/>
            <a:ext cx="4231180" cy="24778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6651" y="465109"/>
            <a:ext cx="11033006" cy="851079"/>
          </a:xfrm>
        </p:spPr>
        <p:txBody>
          <a:bodyPr>
            <a:noAutofit/>
          </a:bodyPr>
          <a:lstStyle/>
          <a:p>
            <a:r>
              <a:rPr lang="ru-RU" sz="4400" b="1" dirty="0" err="1" smtClean="0"/>
              <a:t>Кіровоградска</a:t>
            </a:r>
            <a:r>
              <a:rPr lang="ru-RU" sz="4400" b="1" dirty="0" smtClean="0"/>
              <a:t> </a:t>
            </a:r>
            <a:r>
              <a:rPr lang="ru-RU" sz="4400" dirty="0" err="1"/>
              <a:t>наступальна</a:t>
            </a:r>
            <a:r>
              <a:rPr lang="ru-RU" sz="4400" dirty="0"/>
              <a:t> </a:t>
            </a:r>
            <a:r>
              <a:rPr lang="ru-RU" sz="4400" dirty="0" err="1"/>
              <a:t>операція</a:t>
            </a:r>
            <a:r>
              <a:rPr lang="ru-RU" sz="4000" b="1" dirty="0"/>
              <a:t/>
            </a:r>
            <a:br>
              <a:rPr lang="ru-RU" sz="4000" b="1" dirty="0"/>
            </a:br>
            <a:endParaRPr lang="ru-RU" sz="4000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2081186"/>
              </p:ext>
            </p:extLst>
          </p:nvPr>
        </p:nvGraphicFramePr>
        <p:xfrm>
          <a:off x="-4135582" y="3319153"/>
          <a:ext cx="10396538" cy="365760"/>
        </p:xfrm>
        <a:graphic>
          <a:graphicData uri="http://schemas.openxmlformats.org/drawingml/2006/table">
            <a:tbl>
              <a:tblPr/>
              <a:tblGrid>
                <a:gridCol w="5198269">
                  <a:extLst>
                    <a:ext uri="{9D8B030D-6E8A-4147-A177-3AD203B41FA5}">
                      <a16:colId xmlns:a16="http://schemas.microsoft.com/office/drawing/2014/main" val="2967449395"/>
                    </a:ext>
                  </a:extLst>
                </a:gridCol>
                <a:gridCol w="5198269">
                  <a:extLst>
                    <a:ext uri="{9D8B030D-6E8A-4147-A177-3AD203B41FA5}">
                      <a16:colId xmlns:a16="http://schemas.microsoft.com/office/drawing/2014/main" val="805264461"/>
                    </a:ext>
                  </a:extLst>
                </a:gridCol>
              </a:tblGrid>
              <a:tr h="310973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7842612"/>
                  </a:ext>
                </a:extLst>
              </a:tr>
            </a:tbl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7096" y="4711295"/>
            <a:ext cx="4014271" cy="21467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56989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30779" t="27019" r="5423" b="17462"/>
          <a:stretch/>
        </p:blipFill>
        <p:spPr>
          <a:xfrm>
            <a:off x="0" y="0"/>
            <a:ext cx="9025248" cy="657893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938151"/>
            <a:ext cx="11783290" cy="75607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b="1" dirty="0" err="1" smtClean="0"/>
              <a:t>Корсунь-шевченківська</a:t>
            </a:r>
            <a:r>
              <a:rPr lang="ru-RU" sz="4400" b="1" dirty="0" smtClean="0"/>
              <a:t> </a:t>
            </a:r>
            <a:r>
              <a:rPr lang="ru-RU" sz="4400" b="1" dirty="0" err="1" smtClean="0"/>
              <a:t>наступальна</a:t>
            </a:r>
            <a:r>
              <a:rPr lang="ru-RU" sz="4400" b="1" dirty="0" smtClean="0"/>
              <a:t> </a:t>
            </a:r>
            <a:r>
              <a:rPr lang="ru-RU" sz="4400" b="1" dirty="0" err="1" smtClean="0"/>
              <a:t>операція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025248" y="3182588"/>
            <a:ext cx="2881250" cy="2780005"/>
          </a:xfrm>
        </p:spPr>
        <p:txBody>
          <a:bodyPr>
            <a:normAutofit/>
          </a:bodyPr>
          <a:lstStyle/>
          <a:p>
            <a:r>
              <a:rPr lang="uk-UA" sz="1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З 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01.02.1944 по </a:t>
            </a:r>
            <a:r>
              <a:rPr lang="ru-RU" sz="1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31.03.1944 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г</a:t>
            </a:r>
            <a:r>
              <a:rPr lang="ru-RU" sz="1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r>
              <a:rPr lang="uk-UA" sz="1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Воював у складі </a:t>
            </a:r>
          </a:p>
          <a:p>
            <a:r>
              <a:rPr lang="uk-UA" sz="1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7-ї </a:t>
            </a:r>
            <a:r>
              <a:rPr lang="uk-UA" sz="1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гвардейської</a:t>
            </a:r>
            <a:r>
              <a:rPr lang="uk-UA" sz="1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армії</a:t>
            </a:r>
            <a:endParaRPr lang="ru-RU" sz="1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1260" y="4733899"/>
            <a:ext cx="3078446" cy="19075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91314" y="938151"/>
            <a:ext cx="3191976" cy="20506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89985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40462" t="41730" r="17279" b="15003"/>
          <a:stretch/>
        </p:blipFill>
        <p:spPr>
          <a:xfrm>
            <a:off x="0" y="1402586"/>
            <a:ext cx="6103917" cy="499951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9553" y="-156374"/>
            <a:ext cx="10394707" cy="1231090"/>
          </a:xfrm>
        </p:spPr>
        <p:txBody>
          <a:bodyPr>
            <a:normAutofit/>
          </a:bodyPr>
          <a:lstStyle/>
          <a:p>
            <a:r>
              <a:rPr lang="ru-RU" sz="4400" dirty="0" err="1" smtClean="0"/>
              <a:t>Уманьска</a:t>
            </a:r>
            <a:r>
              <a:rPr lang="ru-RU" sz="4400" dirty="0" smtClean="0"/>
              <a:t> </a:t>
            </a:r>
            <a:r>
              <a:rPr lang="ru-RU" sz="4400" dirty="0" err="1" smtClean="0"/>
              <a:t>наступальна</a:t>
            </a:r>
            <a:r>
              <a:rPr lang="ru-RU" sz="4400" dirty="0" smtClean="0"/>
              <a:t> </a:t>
            </a:r>
            <a:r>
              <a:rPr lang="ru-RU" sz="4400" dirty="0" err="1" smtClean="0"/>
              <a:t>операція</a:t>
            </a:r>
            <a:endParaRPr lang="ru-RU" sz="4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89390" y="1555668"/>
            <a:ext cx="5685625" cy="2567428"/>
          </a:xfrm>
        </p:spPr>
        <p:txBody>
          <a:bodyPr/>
          <a:lstStyle/>
          <a:p>
            <a:r>
              <a:rPr lang="uk-UA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З 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05.03.1944 - 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17.04.1944 </a:t>
            </a:r>
            <a:r>
              <a:rPr lang="uk-UA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Воював </a:t>
            </a:r>
            <a:r>
              <a:rPr lang="uk-UA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у складі </a:t>
            </a:r>
            <a:endParaRPr lang="uk-UA" sz="24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uk-UA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7-ї </a:t>
            </a:r>
            <a:r>
              <a:rPr lang="uk-UA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гвардейської</a:t>
            </a:r>
            <a:r>
              <a:rPr lang="uk-UA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армії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0888" y="3123210"/>
            <a:ext cx="4762631" cy="32788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296820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84910" y="1181595"/>
            <a:ext cx="2678540" cy="2487880"/>
          </a:xfrm>
        </p:spPr>
        <p:txBody>
          <a:bodyPr/>
          <a:lstStyle/>
          <a:p>
            <a:r>
              <a:rPr lang="uk-UA" dirty="0" smtClean="0"/>
              <a:t>З </a:t>
            </a:r>
            <a:r>
              <a:rPr lang="ru-RU" dirty="0"/>
              <a:t>06.10.1944 - </a:t>
            </a:r>
            <a:r>
              <a:rPr lang="ru-RU" dirty="0" smtClean="0"/>
              <a:t>27.10.1944</a:t>
            </a:r>
          </a:p>
          <a:p>
            <a:r>
              <a:rPr lang="uk-UA" dirty="0" smtClean="0"/>
              <a:t>Воював у складі 27-ї армії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32532" t="24584" r="8637" b="21845"/>
          <a:stretch/>
        </p:blipFill>
        <p:spPr>
          <a:xfrm>
            <a:off x="0" y="0"/>
            <a:ext cx="9096283" cy="662643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7037" y="0"/>
            <a:ext cx="10394707" cy="827329"/>
          </a:xfrm>
        </p:spPr>
        <p:txBody>
          <a:bodyPr>
            <a:normAutofit/>
          </a:bodyPr>
          <a:lstStyle/>
          <a:p>
            <a:r>
              <a:rPr lang="ru-RU" sz="4400" dirty="0" err="1" smtClean="0"/>
              <a:t>Дебреценська</a:t>
            </a:r>
            <a:r>
              <a:rPr lang="ru-RU" sz="4400" dirty="0" smtClean="0"/>
              <a:t> </a:t>
            </a:r>
            <a:r>
              <a:rPr lang="ru-RU" sz="4400" dirty="0" err="1"/>
              <a:t>наступальна</a:t>
            </a:r>
            <a:r>
              <a:rPr lang="ru-RU" sz="4400" dirty="0"/>
              <a:t> </a:t>
            </a:r>
            <a:r>
              <a:rPr lang="ru-RU" sz="4400" dirty="0" err="1"/>
              <a:t>операція</a:t>
            </a:r>
            <a:endParaRPr lang="ru-RU" sz="4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2692" y="2997244"/>
            <a:ext cx="4785756" cy="33935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243369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3931" y="-114810"/>
            <a:ext cx="10394707" cy="1017334"/>
          </a:xfrm>
        </p:spPr>
        <p:txBody>
          <a:bodyPr>
            <a:noAutofit/>
          </a:bodyPr>
          <a:lstStyle/>
          <a:p>
            <a:r>
              <a:rPr lang="ru-RU" sz="4000" dirty="0"/>
              <a:t>9 удар </a:t>
            </a:r>
            <a:r>
              <a:rPr lang="ru-RU" sz="4000" dirty="0" err="1" smtClean="0"/>
              <a:t>розгром</a:t>
            </a:r>
            <a:r>
              <a:rPr lang="ru-RU" sz="4000" dirty="0" smtClean="0"/>
              <a:t> </a:t>
            </a:r>
            <a:r>
              <a:rPr lang="ru-RU" sz="4000" dirty="0" err="1" smtClean="0"/>
              <a:t>німецко-угорських</a:t>
            </a:r>
            <a:r>
              <a:rPr lang="ru-RU" sz="4000" dirty="0" smtClean="0"/>
              <a:t> </a:t>
            </a:r>
            <a:r>
              <a:rPr lang="ru-RU" sz="4000" dirty="0" err="1" smtClean="0"/>
              <a:t>війск</a:t>
            </a:r>
            <a:endParaRPr lang="ru-RU" sz="40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754587" y="1033152"/>
            <a:ext cx="3871356" cy="2481943"/>
          </a:xfrm>
        </p:spPr>
        <p:txBody>
          <a:bodyPr/>
          <a:lstStyle/>
          <a:p>
            <a:r>
              <a:rPr lang="uk-UA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З 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01.10.1944 - 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31.12.1944 </a:t>
            </a:r>
            <a:r>
              <a:rPr lang="uk-UA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Воював </a:t>
            </a:r>
            <a:r>
              <a:rPr lang="uk-UA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у складі 27-ї армії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31169" t="25435" r="5227" b="19167"/>
          <a:stretch/>
        </p:blipFill>
        <p:spPr>
          <a:xfrm>
            <a:off x="0" y="1033153"/>
            <a:ext cx="7754587" cy="5403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7351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42068" y="831272"/>
            <a:ext cx="4549079" cy="2541320"/>
          </a:xfrm>
        </p:spPr>
        <p:txBody>
          <a:bodyPr/>
          <a:lstStyle/>
          <a:p>
            <a:r>
              <a:rPr lang="uk-UA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З 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28.10.1944 - 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13.02.1944 </a:t>
            </a:r>
            <a:r>
              <a:rPr lang="uk-UA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Воював </a:t>
            </a:r>
            <a:r>
              <a:rPr lang="uk-UA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у складі 27-ї армії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40258" t="32415" r="12344" b="20187"/>
          <a:stretch/>
        </p:blipFill>
        <p:spPr>
          <a:xfrm>
            <a:off x="0" y="831272"/>
            <a:ext cx="6887688" cy="551015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6440" y="-114810"/>
            <a:ext cx="10394707" cy="946082"/>
          </a:xfrm>
        </p:spPr>
        <p:txBody>
          <a:bodyPr>
            <a:normAutofit/>
          </a:bodyPr>
          <a:lstStyle/>
          <a:p>
            <a:r>
              <a:rPr lang="ru-RU" sz="4400" dirty="0" err="1" smtClean="0"/>
              <a:t>Будапештска</a:t>
            </a:r>
            <a:r>
              <a:rPr lang="ru-RU" sz="4400" dirty="0" smtClean="0"/>
              <a:t> </a:t>
            </a:r>
            <a:r>
              <a:rPr lang="ru-RU" sz="4400" dirty="0" err="1"/>
              <a:t>наступальна</a:t>
            </a:r>
            <a:r>
              <a:rPr lang="ru-RU" sz="4400" dirty="0"/>
              <a:t> </a:t>
            </a:r>
            <a:r>
              <a:rPr lang="ru-RU" sz="4400" dirty="0" err="1"/>
              <a:t>операція</a:t>
            </a:r>
            <a:endParaRPr lang="ru-RU" sz="4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7688" y="2280062"/>
            <a:ext cx="4869546" cy="31932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7892871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0021" y="621461"/>
            <a:ext cx="10367988" cy="839204"/>
          </a:xfrm>
        </p:spPr>
        <p:txBody>
          <a:bodyPr>
            <a:normAutofit fontScale="90000"/>
          </a:bodyPr>
          <a:lstStyle/>
          <a:p>
            <a:r>
              <a:rPr lang="ru-RU" b="1" dirty="0" err="1" smtClean="0"/>
              <a:t>Пражська</a:t>
            </a:r>
            <a:r>
              <a:rPr lang="ru-RU" b="1" dirty="0" smtClean="0"/>
              <a:t> </a:t>
            </a:r>
            <a:r>
              <a:rPr lang="ru-RU" dirty="0" err="1"/>
              <a:t>наступальна</a:t>
            </a:r>
            <a:r>
              <a:rPr lang="ru-RU" dirty="0"/>
              <a:t> </a:t>
            </a:r>
            <a:r>
              <a:rPr lang="ru-RU" dirty="0" err="1"/>
              <a:t>операція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148945" y="1162553"/>
            <a:ext cx="4717472" cy="1639614"/>
          </a:xfrm>
        </p:spPr>
        <p:txBody>
          <a:bodyPr/>
          <a:lstStyle/>
          <a:p>
            <a:r>
              <a:rPr lang="uk-UA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З 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06.05.1945 по 11.05.1945 </a:t>
            </a:r>
            <a:r>
              <a:rPr lang="uk-UA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Воював </a:t>
            </a:r>
            <a:r>
              <a:rPr lang="uk-UA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у складі </a:t>
            </a:r>
            <a:r>
              <a:rPr lang="uk-UA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53-ї </a:t>
            </a:r>
            <a:r>
              <a:rPr lang="uk-UA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армії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36235" t="37003" r="5129" b="11252"/>
          <a:stretch/>
        </p:blipFill>
        <p:spPr>
          <a:xfrm>
            <a:off x="0" y="736270"/>
            <a:ext cx="7148946" cy="504701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8945" y="2496177"/>
            <a:ext cx="4578565" cy="31088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6214599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704613" y="736271"/>
            <a:ext cx="2671948" cy="451262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2880" y="0"/>
            <a:ext cx="6047415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1408" y="0"/>
            <a:ext cx="6420592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06393" y="-201881"/>
            <a:ext cx="5085607" cy="1159838"/>
          </a:xfrm>
        </p:spPr>
        <p:txBody>
          <a:bodyPr/>
          <a:lstStyle/>
          <a:p>
            <a:r>
              <a:rPr lang="ru-RU" dirty="0" err="1" smtClean="0"/>
              <a:t>Бойовий</a:t>
            </a:r>
            <a:r>
              <a:rPr lang="ru-RU" dirty="0" smtClean="0"/>
              <a:t> шлях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2357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ое мероприятие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TM04033927[[fn=Главное мероприятие]]</Template>
  <TotalTime>0</TotalTime>
  <Words>395</Words>
  <Application>Microsoft Office PowerPoint</Application>
  <PresentationFormat>Широкоэкранный</PresentationFormat>
  <Paragraphs>37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Century</vt:lpstr>
      <vt:lpstr>Impact</vt:lpstr>
      <vt:lpstr>Главное мероприятие</vt:lpstr>
      <vt:lpstr>Бойовий шлях Кудіна Анатолія Олексійовича </vt:lpstr>
      <vt:lpstr>Немає тієї сім’ї, якої б не торкнулася Велика Вітчізняна Війна</vt:lpstr>
      <vt:lpstr>Кудін Анатолій Олексійович </vt:lpstr>
      <vt:lpstr>біографія</vt:lpstr>
      <vt:lpstr>Друга Світова війна</vt:lpstr>
      <vt:lpstr>Кіровоградска наступальна операція </vt:lpstr>
      <vt:lpstr>Корсунь-шевченківська наступальна операція </vt:lpstr>
      <vt:lpstr>Уманьска наступальна операція</vt:lpstr>
      <vt:lpstr>Дебреценська наступальна операція</vt:lpstr>
      <vt:lpstr>9 удар розгром німецко-угорських війск</vt:lpstr>
      <vt:lpstr>Будапештска наступальна операція</vt:lpstr>
      <vt:lpstr>Пражська наступальна операція </vt:lpstr>
      <vt:lpstr>Бойовий шлях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Завуч 1</cp:lastModifiedBy>
  <cp:revision>17</cp:revision>
  <dcterms:created xsi:type="dcterms:W3CDTF">2019-04-10T16:35:24Z</dcterms:created>
  <dcterms:modified xsi:type="dcterms:W3CDTF">2019-04-15T13:33:47Z</dcterms:modified>
</cp:coreProperties>
</file>