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56" r:id="rId2"/>
    <p:sldId id="288" r:id="rId3"/>
    <p:sldId id="289" r:id="rId4"/>
    <p:sldId id="286" r:id="rId5"/>
    <p:sldId id="282" r:id="rId6"/>
    <p:sldId id="281" r:id="rId7"/>
    <p:sldId id="295" r:id="rId8"/>
    <p:sldId id="291" r:id="rId9"/>
    <p:sldId id="292" r:id="rId10"/>
    <p:sldId id="293" r:id="rId11"/>
    <p:sldId id="294" r:id="rId12"/>
    <p:sldId id="290" r:id="rId13"/>
    <p:sldId id="296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B43DA-C220-4E16-853E-4C4EEFF517B1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45EE-4494-4005-B76E-DC316CA659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9165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1660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502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4363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0353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246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1688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0670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0999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358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628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956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2DF00-C74B-496A-842C-D93245566D2A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3F8DB-43F2-4726-BABE-EB2533A0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521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980728"/>
            <a:ext cx="7642851" cy="3944729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Комплексна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біоіндикація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екологічного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біоценозу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парку Бородянської СЗОШ І-ІІІ ступенів №1»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Роботу   </a:t>
            </a:r>
            <a:r>
              <a:rPr lang="uk-UA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виконала   Гаєвська Ярослава, 14 років,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гурток 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«МАН (екологія)» Бородянського  районного 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ЦДЮТ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гуртка  </a:t>
            </a:r>
            <a:r>
              <a:rPr lang="uk-UA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Огороднік</a:t>
            </a:r>
            <a:r>
              <a:rPr lang="uk-UA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Н.В.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780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332657"/>
            <a:ext cx="87129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Актуальність теми: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 визначення стану насаджень парку та пошук форм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та методів відновлення штучних екосистем невеликих містечок.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Мета роботи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оцінити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екологічний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біоценозу шкільного парку.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Завдання дослідницької роботи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1.Опрацювати літературу з теми дослідження.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2.Провести польове обстеження, відбір робочого матеріалу та опрацювати результати спостережень.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3.Зробити висновки.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7045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7"/>
            <a:ext cx="87849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Об’єкт дослідження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– лишайники накипні та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листуваті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, липа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серцелиста</a:t>
            </a:r>
            <a:r>
              <a:rPr lang="uk-UA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uk-UA" sz="3600" b="1" i="1" dirty="0">
                <a:latin typeface="Times New Roman" pitchFamily="18" charset="0"/>
                <a:cs typeface="Times New Roman" pitchFamily="18" charset="0"/>
              </a:rPr>
              <a:t>í</a:t>
            </a:r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lia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cord</a:t>
            </a:r>
            <a:r>
              <a:rPr lang="uk-UA" sz="3600" b="1" i="1" dirty="0"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Мет</a:t>
            </a: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а дослідження 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використання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найпростіш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ої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методик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комплексної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біондикації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спостережень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формува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ння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вміння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теоретичного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обґрунтовувати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зібраний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встанов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лення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причини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погіршення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шкільного парку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52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Біоіндикація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Біоїндикація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-спосіб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оцінки антропогенного навантаження по реакції на нього живих 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рганізмів і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співтовариств.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іоіндикація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передбачає виявлення забруднення навколишнього середовища, що вже відбулося або відбувається, по функціональних характеристиках особин і екологічних характеристиках співтовариств організмів.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Поступові ж зміни видового складу формуються в результаті тривалого забруднення повітря та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800" dirty="0" smtClean="0"/>
          </a:p>
          <a:p>
            <a:pPr marL="0" indent="0" algn="just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268985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Объект 1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біоіндикаторів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вибирають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чуттєві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досліджуваних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біологічні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поводженні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тест-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об'єкта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оцінюють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порівнянні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контрольними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ситуаціями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прийнятими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еталон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8" name="Объект 1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ru-RU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6193" y="1628800"/>
            <a:ext cx="366424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8385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3389" y="1772816"/>
            <a:ext cx="428258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іоіндикатори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особин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одного виду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угруповання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інтенсивність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тому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показником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Біологічну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індикацію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широко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яке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усуває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екологічних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нестійкі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нижчих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вищих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404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Лишайники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Lenovo\Desktop\фото телефон\20190224_16131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12060" y="2456892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 descr="C:\Users\Lenovo\Desktop\лишайники\20190224_162713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836712"/>
            <a:ext cx="1728192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Lenovo\Desktop\лишайники\20190224_16275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01755"/>
            <a:ext cx="4176464" cy="30353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466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3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6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</a:t>
            </a:r>
            <a:r>
              <a:rPr lang="ru-RU" sz="3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Ступінь</a:t>
            </a:r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покриття</a:t>
            </a:r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лишайниками за </a:t>
            </a:r>
            <a:r>
              <a:rPr lang="ru-RU" sz="36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умовною</a:t>
            </a:r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п’ятибальною</a:t>
            </a:r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шкалою</a:t>
            </a:r>
            <a:r>
              <a:rPr lang="ru-RU" sz="5400" dirty="0">
                <a:latin typeface="Arial" pitchFamily="34" charset="0"/>
                <a:cs typeface="Arial" pitchFamily="34" charset="0"/>
              </a:rPr>
              <a:t/>
            </a:r>
            <a:br>
              <a:rPr lang="ru-RU" sz="54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3708434"/>
              </p:ext>
            </p:extLst>
          </p:nvPr>
        </p:nvGraphicFramePr>
        <p:xfrm>
          <a:off x="107505" y="1556793"/>
          <a:ext cx="8784974" cy="4968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5555"/>
                <a:gridCol w="2196473"/>
                <a:gridCol w="2196473"/>
                <a:gridCol w="2196473"/>
              </a:tblGrid>
              <a:tr h="8988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Ступінь покриття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Покриття лишайниками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Бал оцінки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Умовна назва зони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88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Дуже низька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Менше 5%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Лишайникова пустеля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94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Низька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5-20%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Зона пригнічення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94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Середня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20-40%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Зона пригнічення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731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Висока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40-60%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Зона відносно нормальної життєдіяльності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88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Дуже висока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60-100%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</a:rPr>
                        <a:t>Зона </a:t>
                      </a:r>
                      <a:r>
                        <a:rPr lang="ru-RU" sz="1400" dirty="0" err="1">
                          <a:effectLst/>
                        </a:rPr>
                        <a:t>нормальної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життєдіяльності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13539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Таблиця 2</a:t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600" b="1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ількість</a:t>
            </a:r>
            <a:r>
              <a:rPr lang="ru-RU" sz="3600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видів</a:t>
            </a:r>
            <a:r>
              <a:rPr lang="ru-RU" sz="3600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3600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деревах, </a:t>
            </a:r>
            <a:r>
              <a:rPr lang="ru-RU" sz="3600" b="1" dirty="0" err="1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ділянка</a:t>
            </a:r>
            <a:r>
              <a:rPr lang="ru-RU" sz="3600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5419141"/>
              </p:ext>
            </p:extLst>
          </p:nvPr>
        </p:nvGraphicFramePr>
        <p:xfrm>
          <a:off x="323528" y="1412774"/>
          <a:ext cx="8424935" cy="51845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0749"/>
                <a:gridCol w="623906"/>
                <a:gridCol w="623027"/>
                <a:gridCol w="623906"/>
                <a:gridCol w="623906"/>
                <a:gridCol w="623906"/>
                <a:gridCol w="623027"/>
                <a:gridCol w="623906"/>
                <a:gridCol w="623906"/>
                <a:gridCol w="501589"/>
                <a:gridCol w="593107"/>
              </a:tblGrid>
              <a:tr h="100697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Ознака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10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Дерева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05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Загальна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кількість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видів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лишайників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9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листуваті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9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накипні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832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Ступінь покриття 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стовбура дерева лишайниками, %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40-60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40-60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60-100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60-100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40-60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60-100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</a:t>
                      </a:r>
                      <a:r>
                        <a:rPr lang="uk-UA" sz="1400">
                          <a:effectLst/>
                        </a:rPr>
                        <a:t>-</a:t>
                      </a: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40-60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40-60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60</a:t>
                      </a:r>
                      <a:r>
                        <a:rPr lang="uk-UA" sz="1400" dirty="0">
                          <a:effectLst/>
                        </a:rPr>
                        <a:t>-</a:t>
                      </a:r>
                      <a:r>
                        <a:rPr lang="ru-RU" sz="14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616" y="1854919"/>
            <a:ext cx="956032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925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Таблиця 3</a:t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4000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видів</a:t>
            </a:r>
            <a:r>
              <a:rPr lang="ru-RU" sz="4000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4000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деревах, </a:t>
            </a:r>
            <a:r>
              <a:rPr lang="ru-RU" sz="4000" b="1" dirty="0" err="1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ділянка</a:t>
            </a:r>
            <a:r>
              <a:rPr lang="ru-RU" sz="4000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</a:t>
            </a:r>
            <a:r>
              <a:rPr lang="ru-RU" sz="5400" dirty="0">
                <a:latin typeface="Arial" pitchFamily="34" charset="0"/>
                <a:cs typeface="Arial" pitchFamily="34" charset="0"/>
              </a:rPr>
              <a:t/>
            </a:r>
            <a:br>
              <a:rPr lang="ru-RU" sz="54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3862234"/>
              </p:ext>
            </p:extLst>
          </p:nvPr>
        </p:nvGraphicFramePr>
        <p:xfrm>
          <a:off x="539554" y="1700810"/>
          <a:ext cx="8208909" cy="48965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1787"/>
                <a:gridCol w="506034"/>
                <a:gridCol w="545488"/>
                <a:gridCol w="506034"/>
                <a:gridCol w="558353"/>
                <a:gridCol w="545488"/>
                <a:gridCol w="557496"/>
                <a:gridCol w="506034"/>
                <a:gridCol w="571219"/>
                <a:gridCol w="545488"/>
                <a:gridCol w="545488"/>
              </a:tblGrid>
              <a:tr h="5759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Ознака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10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Дерева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093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Загальна кількість видів лишайників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59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листуваті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59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накипні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476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Ступінь покриття 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стовбура дерева лишайниками, %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40-60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60-100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40-60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60-100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60-100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40-60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40-60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60-100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60-100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60-100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68631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Таблиця4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ількість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на деревах,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ділянка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 №3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4716650"/>
              </p:ext>
            </p:extLst>
          </p:nvPr>
        </p:nvGraphicFramePr>
        <p:xfrm>
          <a:off x="683568" y="1772816"/>
          <a:ext cx="8064896" cy="4464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3388"/>
                <a:gridCol w="480304"/>
                <a:gridCol w="527491"/>
                <a:gridCol w="456711"/>
                <a:gridCol w="551086"/>
                <a:gridCol w="449127"/>
                <a:gridCol w="559512"/>
                <a:gridCol w="441543"/>
                <a:gridCol w="567096"/>
                <a:gridCol w="472720"/>
                <a:gridCol w="535918"/>
              </a:tblGrid>
              <a:tr h="5340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Ознака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10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Дерева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321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Загальна кількість видів лишайників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40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листуваті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40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накипні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301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Ступінь покриття 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стовбура дерева лишайниками, %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5-20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34477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Ступінь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забрудненості</a:t>
            </a: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повітря</a:t>
            </a: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досліджуваних</a:t>
            </a: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територіях</a:t>
            </a:r>
            <a:r>
              <a:rPr lang="ru-RU" sz="5400" dirty="0">
                <a:latin typeface="Arial" pitchFamily="34" charset="0"/>
                <a:cs typeface="Arial" pitchFamily="34" charset="0"/>
              </a:rPr>
              <a:t/>
            </a:r>
            <a:br>
              <a:rPr lang="ru-RU" sz="54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9350874"/>
              </p:ext>
            </p:extLst>
          </p:nvPr>
        </p:nvGraphicFramePr>
        <p:xfrm>
          <a:off x="0" y="1700808"/>
          <a:ext cx="8964488" cy="47951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9993"/>
                <a:gridCol w="3205435"/>
                <a:gridCol w="2128712"/>
                <a:gridCol w="1350348"/>
              </a:tblGrid>
              <a:tr h="1531337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Зона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Ступінь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забрудненості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повітря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Наявність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(+) </a:t>
                      </a:r>
                      <a:r>
                        <a:rPr lang="ru-RU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або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відсутність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(–) </a:t>
                      </a:r>
                      <a:r>
                        <a:rPr lang="ru-RU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лишайників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листуваті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накипні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08922">
                <a:tc>
                  <a:txBody>
                    <a:bodyPr/>
                    <a:lstStyle/>
                    <a:p>
                      <a:pPr indent="1803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Забруднення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немає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08922">
                <a:tc>
                  <a:txBody>
                    <a:bodyPr/>
                    <a:lstStyle/>
                    <a:p>
                      <a:pPr indent="1803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Слабке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забруднення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08922">
                <a:tc>
                  <a:txBody>
                    <a:bodyPr/>
                    <a:lstStyle/>
                    <a:p>
                      <a:pPr indent="1803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Середнє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забруднення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17426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Висновки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ході виконання дослідження були вирішені наступні завдання: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1.Розглянуто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біоіндикацію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як метод екологічного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2.Розкрито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біомоніторинга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довклілля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на основі спостережень за біологічним об'єктами.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3.Встановлено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біоіндикація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- це система оцінки стану навколишнього середовища за фізіологічними, морфологічними, екологічними змінами в ряді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рослин-біоіндикаторів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які чутливо реагують на зміни факторів навколишнього середовища.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4.Визначено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липа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серцелиста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слугує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фітоіндикаторм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анатомо-морфологічними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змінами листків.</a:t>
            </a:r>
            <a:r>
              <a:rPr lang="uk-UA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9229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>
          <a:xfrm>
            <a:off x="468313" y="404813"/>
            <a:ext cx="6562725" cy="465137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Висновки: </a:t>
            </a:r>
            <a:endParaRPr lang="ru-RU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250825" y="3409950"/>
            <a:ext cx="864235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342900" indent="-342900" algn="just" eaLnBrk="0" hangingPunct="0">
              <a:tabLst>
                <a:tab pos="571500" algn="l"/>
                <a:tab pos="630238" algn="l"/>
              </a:tabLst>
            </a:pPr>
            <a:r>
              <a:rPr lang="uk-UA" sz="1600" b="1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tabLst>
                <a:tab pos="571500" algn="l"/>
                <a:tab pos="630238" algn="l"/>
              </a:tabLst>
            </a:pPr>
            <a:endParaRPr lang="uk-UA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684213" y="1422481"/>
            <a:ext cx="7848227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tabLst>
                <a:tab pos="428625" algn="l"/>
              </a:tabLst>
              <a:defRPr/>
            </a:pPr>
            <a:r>
              <a:rPr lang="uk-U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5.Антропогенне </a:t>
            </a: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навантаження </a:t>
            </a:r>
            <a:r>
              <a:rPr lang="uk-U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парку </a:t>
            </a: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походженням </a:t>
            </a:r>
            <a:r>
              <a:rPr lang="uk-U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техногенне.</a:t>
            </a:r>
          </a:p>
          <a:p>
            <a:pPr eaLnBrk="0" hangingPunct="0">
              <a:tabLst>
                <a:tab pos="428625" algn="l"/>
              </a:tabLst>
              <a:defRPr/>
            </a:pPr>
            <a:r>
              <a:rPr lang="uk-U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підтверджені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відомі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закономірності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а) Чим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брудніше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менша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лишайниками кори дерев 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б)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підвищенні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першими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зникають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кущисті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листуваті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накипні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лишайник.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Виявлені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місцеві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атмосферного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tabLst>
                <a:tab pos="428625" algn="l"/>
              </a:tabLs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5.Опрацьована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література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росли до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428625" algn="l"/>
              </a:tabLst>
              <a:defRPr/>
            </a:pPr>
            <a:endParaRPr lang="uk-UA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967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11B2E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1039</TotalTime>
  <Words>623</Words>
  <Application>Microsoft Office PowerPoint</Application>
  <PresentationFormat>Экран (4:3)</PresentationFormat>
  <Paragraphs>221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Комплексна біоіндикація екологічного стану біоценозупарку Бородянської СЗОШ І-ІІІ ступенів №1» </vt:lpstr>
      <vt:lpstr>Слайд 2</vt:lpstr>
      <vt:lpstr>Слайд 3</vt:lpstr>
      <vt:lpstr>Біоіндикація </vt:lpstr>
      <vt:lpstr>Слайд 5</vt:lpstr>
      <vt:lpstr>Слайд 6</vt:lpstr>
      <vt:lpstr>Лишайники </vt:lpstr>
      <vt:lpstr> Таблиця 1 Ступінь покриття лишайниками за умовною п’ятибальною шкалою </vt:lpstr>
      <vt:lpstr>Таблиця 2 Кількість видів лишайників на деревах, ділянка №1 </vt:lpstr>
      <vt:lpstr> Таблиця 3 Кількість видів лишайників на деревах, ділянка №2 </vt:lpstr>
      <vt:lpstr> Таблиця4 Кількість видів лишайників на деревах, ділянка  №3 </vt:lpstr>
      <vt:lpstr> Ступінь забрудненості повітря на досліджуваних територіях </vt:lpstr>
      <vt:lpstr>Висновки </vt:lpstr>
      <vt:lpstr>Висновки: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Комплексна біоіндикація екологічного стану окремого біоценозу</dc:title>
  <dc:creator>Lenovo</dc:creator>
  <cp:lastModifiedBy>Admin</cp:lastModifiedBy>
  <cp:revision>26</cp:revision>
  <dcterms:created xsi:type="dcterms:W3CDTF">2019-04-11T19:27:50Z</dcterms:created>
  <dcterms:modified xsi:type="dcterms:W3CDTF">2019-04-14T15:51:35Z</dcterms:modified>
</cp:coreProperties>
</file>