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17"/>
  </p:notesMasterIdLst>
  <p:sldIdLst>
    <p:sldId id="536" r:id="rId2"/>
    <p:sldId id="511" r:id="rId3"/>
    <p:sldId id="542" r:id="rId4"/>
    <p:sldId id="543" r:id="rId5"/>
    <p:sldId id="534" r:id="rId6"/>
    <p:sldId id="541" r:id="rId7"/>
    <p:sldId id="556" r:id="rId8"/>
    <p:sldId id="554" r:id="rId9"/>
    <p:sldId id="555" r:id="rId10"/>
    <p:sldId id="567" r:id="rId11"/>
    <p:sldId id="566" r:id="rId12"/>
    <p:sldId id="564" r:id="rId13"/>
    <p:sldId id="569" r:id="rId14"/>
    <p:sldId id="568" r:id="rId15"/>
    <p:sldId id="563" r:id="rId16"/>
  </p:sldIdLst>
  <p:sldSz cx="9144000" cy="6858000" type="screen4x3"/>
  <p:notesSz cx="6858000" cy="9144000"/>
  <p:defaultTextStyle>
    <a:defPPr>
      <a:defRPr lang="en-US"/>
    </a:defPPr>
    <a:lvl1pPr algn="ctr" rtl="0" fontAlgn="base">
      <a:spcBef>
        <a:spcPct val="0"/>
      </a:spcBef>
      <a:spcAft>
        <a:spcPct val="0"/>
      </a:spcAft>
      <a:defRPr sz="1600" kern="1200">
        <a:solidFill>
          <a:schemeClr val="tx1"/>
        </a:solidFill>
        <a:latin typeface="Tahoma" pitchFamily="34" charset="0"/>
        <a:ea typeface="+mn-ea"/>
        <a:cs typeface="+mn-cs"/>
      </a:defRPr>
    </a:lvl1pPr>
    <a:lvl2pPr marL="457200" algn="ctr" rtl="0" fontAlgn="base">
      <a:spcBef>
        <a:spcPct val="0"/>
      </a:spcBef>
      <a:spcAft>
        <a:spcPct val="0"/>
      </a:spcAft>
      <a:defRPr sz="1600" kern="1200">
        <a:solidFill>
          <a:schemeClr val="tx1"/>
        </a:solidFill>
        <a:latin typeface="Tahoma" pitchFamily="34" charset="0"/>
        <a:ea typeface="+mn-ea"/>
        <a:cs typeface="+mn-cs"/>
      </a:defRPr>
    </a:lvl2pPr>
    <a:lvl3pPr marL="914400" algn="ctr" rtl="0" fontAlgn="base">
      <a:spcBef>
        <a:spcPct val="0"/>
      </a:spcBef>
      <a:spcAft>
        <a:spcPct val="0"/>
      </a:spcAft>
      <a:defRPr sz="1600" kern="1200">
        <a:solidFill>
          <a:schemeClr val="tx1"/>
        </a:solidFill>
        <a:latin typeface="Tahoma" pitchFamily="34" charset="0"/>
        <a:ea typeface="+mn-ea"/>
        <a:cs typeface="+mn-cs"/>
      </a:defRPr>
    </a:lvl3pPr>
    <a:lvl4pPr marL="1371600" algn="ctr" rtl="0" fontAlgn="base">
      <a:spcBef>
        <a:spcPct val="0"/>
      </a:spcBef>
      <a:spcAft>
        <a:spcPct val="0"/>
      </a:spcAft>
      <a:defRPr sz="1600" kern="1200">
        <a:solidFill>
          <a:schemeClr val="tx1"/>
        </a:solidFill>
        <a:latin typeface="Tahoma" pitchFamily="34" charset="0"/>
        <a:ea typeface="+mn-ea"/>
        <a:cs typeface="+mn-cs"/>
      </a:defRPr>
    </a:lvl4pPr>
    <a:lvl5pPr marL="1828800" algn="ctr" rtl="0" fontAlgn="base">
      <a:spcBef>
        <a:spcPct val="0"/>
      </a:spcBef>
      <a:spcAft>
        <a:spcPct val="0"/>
      </a:spcAft>
      <a:defRPr sz="1600" kern="1200">
        <a:solidFill>
          <a:schemeClr val="tx1"/>
        </a:solidFill>
        <a:latin typeface="Tahoma" pitchFamily="34" charset="0"/>
        <a:ea typeface="+mn-ea"/>
        <a:cs typeface="+mn-cs"/>
      </a:defRPr>
    </a:lvl5pPr>
    <a:lvl6pPr marL="2286000" algn="l" defTabSz="914400" rtl="0" eaLnBrk="1" latinLnBrk="0" hangingPunct="1">
      <a:defRPr sz="1600" kern="1200">
        <a:solidFill>
          <a:schemeClr val="tx1"/>
        </a:solidFill>
        <a:latin typeface="Tahoma" pitchFamily="34" charset="0"/>
        <a:ea typeface="+mn-ea"/>
        <a:cs typeface="+mn-cs"/>
      </a:defRPr>
    </a:lvl6pPr>
    <a:lvl7pPr marL="2743200" algn="l" defTabSz="914400" rtl="0" eaLnBrk="1" latinLnBrk="0" hangingPunct="1">
      <a:defRPr sz="1600" kern="1200">
        <a:solidFill>
          <a:schemeClr val="tx1"/>
        </a:solidFill>
        <a:latin typeface="Tahoma" pitchFamily="34" charset="0"/>
        <a:ea typeface="+mn-ea"/>
        <a:cs typeface="+mn-cs"/>
      </a:defRPr>
    </a:lvl7pPr>
    <a:lvl8pPr marL="3200400" algn="l" defTabSz="914400" rtl="0" eaLnBrk="1" latinLnBrk="0" hangingPunct="1">
      <a:defRPr sz="1600" kern="1200">
        <a:solidFill>
          <a:schemeClr val="tx1"/>
        </a:solidFill>
        <a:latin typeface="Tahoma" pitchFamily="34" charset="0"/>
        <a:ea typeface="+mn-ea"/>
        <a:cs typeface="+mn-cs"/>
      </a:defRPr>
    </a:lvl8pPr>
    <a:lvl9pPr marL="3657600" algn="l" defTabSz="914400" rtl="0" eaLnBrk="1" latinLnBrk="0" hangingPunct="1">
      <a:defRPr sz="16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63300"/>
    <a:srgbClr val="FF7C80"/>
    <a:srgbClr val="FF00FF"/>
    <a:srgbClr val="FF6600"/>
    <a:srgbClr val="FF5050"/>
    <a:srgbClr val="FF0000"/>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504" autoAdjust="0"/>
    <p:restoredTop sz="94241" autoAdjust="0"/>
  </p:normalViewPr>
  <p:slideViewPr>
    <p:cSldViewPr>
      <p:cViewPr>
        <p:scale>
          <a:sx n="69" d="100"/>
          <a:sy n="69" d="100"/>
        </p:scale>
        <p:origin x="-672"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8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GB" altLang="ru-RU"/>
          </a:p>
        </p:txBody>
      </p:sp>
      <p:sp>
        <p:nvSpPr>
          <p:cNvPr id="2887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ltLang="ru-RU"/>
          </a:p>
        </p:txBody>
      </p:sp>
      <p:sp>
        <p:nvSpPr>
          <p:cNvPr id="2867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887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ru-RU" noProof="0" smtClean="0"/>
              <a:t>Click to edit Master text styles</a:t>
            </a:r>
          </a:p>
          <a:p>
            <a:pPr lvl="1"/>
            <a:r>
              <a:rPr lang="en-GB" altLang="ru-RU" noProof="0" smtClean="0"/>
              <a:t>Second level</a:t>
            </a:r>
          </a:p>
          <a:p>
            <a:pPr lvl="2"/>
            <a:r>
              <a:rPr lang="en-GB" altLang="ru-RU" noProof="0" smtClean="0"/>
              <a:t>Third level</a:t>
            </a:r>
          </a:p>
          <a:p>
            <a:pPr lvl="3"/>
            <a:r>
              <a:rPr lang="en-GB" altLang="ru-RU" noProof="0" smtClean="0"/>
              <a:t>Fourth level</a:t>
            </a:r>
          </a:p>
          <a:p>
            <a:pPr lvl="4"/>
            <a:r>
              <a:rPr lang="en-GB" altLang="ru-RU" noProof="0" smtClean="0"/>
              <a:t>Fifth level</a:t>
            </a:r>
          </a:p>
        </p:txBody>
      </p:sp>
      <p:sp>
        <p:nvSpPr>
          <p:cNvPr id="2887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GB" altLang="ru-RU"/>
          </a:p>
        </p:txBody>
      </p:sp>
      <p:sp>
        <p:nvSpPr>
          <p:cNvPr id="2887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C013C22-BCA1-434B-9D09-AA4387B1515F}" type="slidenum">
              <a:rPr lang="en-GB" altLang="ru-RU"/>
              <a:pPr>
                <a:defRPr/>
              </a:pPr>
              <a:t>‹#›</a:t>
            </a:fld>
            <a:endParaRPr lang="en-GB"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a:ln/>
        </p:spPr>
      </p:sp>
      <p:sp>
        <p:nvSpPr>
          <p:cNvPr id="29699" name="Заметки 2"/>
          <p:cNvSpPr>
            <a:spLocks noGrp="1"/>
          </p:cNvSpPr>
          <p:nvPr>
            <p:ph type="body" idx="1"/>
          </p:nvPr>
        </p:nvSpPr>
        <p:spPr>
          <a:noFill/>
        </p:spPr>
        <p:txBody>
          <a:bodyPr/>
          <a:lstStyle/>
          <a:p>
            <a:endParaRPr lang="ru-RU" altLang="ru-RU" smtClean="0"/>
          </a:p>
        </p:txBody>
      </p:sp>
      <p:sp>
        <p:nvSpPr>
          <p:cNvPr id="29700" name="Номер слайда 3"/>
          <p:cNvSpPr>
            <a:spLocks noGrp="1"/>
          </p:cNvSpPr>
          <p:nvPr>
            <p:ph type="sldNum" sz="quarter" idx="5"/>
          </p:nvPr>
        </p:nvSpPr>
        <p:spPr>
          <a:noFill/>
          <a:ln>
            <a:miter lim="800000"/>
            <a:headEnd/>
            <a:tailEnd/>
          </a:ln>
        </p:spPr>
        <p:txBody>
          <a:bodyPr/>
          <a:lstStyle/>
          <a:p>
            <a:fld id="{987ED5A8-BC20-40F0-977D-6FC306641D91}" type="slidenum">
              <a:rPr lang="en-GB" altLang="ru-RU" smtClean="0"/>
              <a:pPr/>
              <a:t>7</a:t>
            </a:fld>
            <a:endParaRPr lang="en-GB"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1"/>
        </a:solidFill>
        <a:effectLst/>
      </p:bgPr>
    </p:bg>
    <p:spTree>
      <p:nvGrpSpPr>
        <p:cNvPr id="1" name=""/>
        <p:cNvGrpSpPr/>
        <p:nvPr/>
      </p:nvGrpSpPr>
      <p:grpSpPr>
        <a:xfrm>
          <a:off x="0" y="0"/>
          <a:ext cx="0" cy="0"/>
          <a:chOff x="0" y="0"/>
          <a:chExt cx="0" cy="0"/>
        </a:xfrm>
      </p:grpSpPr>
      <p:grpSp>
        <p:nvGrpSpPr>
          <p:cNvPr id="4" name="Group 168"/>
          <p:cNvGrpSpPr>
            <a:grpSpLocks/>
          </p:cNvGrpSpPr>
          <p:nvPr/>
        </p:nvGrpSpPr>
        <p:grpSpPr bwMode="auto">
          <a:xfrm>
            <a:off x="0" y="-19050"/>
            <a:ext cx="9144000" cy="6877050"/>
            <a:chOff x="0" y="-12"/>
            <a:chExt cx="5760" cy="4332"/>
          </a:xfrm>
        </p:grpSpPr>
        <p:sp>
          <p:nvSpPr>
            <p:cNvPr id="5" name="Rectangle 163"/>
            <p:cNvSpPr>
              <a:spLocks noChangeArrowheads="1"/>
            </p:cNvSpPr>
            <p:nvPr userDrawn="1"/>
          </p:nvSpPr>
          <p:spPr bwMode="hidden">
            <a:xfrm>
              <a:off x="1104" y="1008"/>
              <a:ext cx="4656" cy="3312"/>
            </a:xfrm>
            <a:prstGeom prst="rect">
              <a:avLst/>
            </a:prstGeom>
            <a:gradFill rotWithShape="0">
              <a:gsLst>
                <a:gs pos="0">
                  <a:schemeClr val="bg2"/>
                </a:gs>
                <a:gs pos="50000">
                  <a:schemeClr val="bg1"/>
                </a:gs>
                <a:gs pos="100000">
                  <a:schemeClr val="bg2"/>
                </a:gs>
              </a:gsLst>
              <a:lin ang="27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defRPr/>
              </a:pPr>
              <a:endParaRPr lang="ru-RU"/>
            </a:p>
          </p:txBody>
        </p:sp>
        <p:grpSp>
          <p:nvGrpSpPr>
            <p:cNvPr id="6" name="Group 166"/>
            <p:cNvGrpSpPr>
              <a:grpSpLocks/>
            </p:cNvGrpSpPr>
            <p:nvPr userDrawn="1"/>
          </p:nvGrpSpPr>
          <p:grpSpPr bwMode="auto">
            <a:xfrm>
              <a:off x="-1261" y="-157"/>
              <a:ext cx="7021" cy="1190"/>
              <a:chOff x="-1261" y="-154"/>
              <a:chExt cx="7021" cy="1190"/>
            </a:xfrm>
          </p:grpSpPr>
          <p:sp>
            <p:nvSpPr>
              <p:cNvPr id="8" name="Freeform 7"/>
              <p:cNvSpPr>
                <a:spLocks/>
              </p:cNvSpPr>
              <p:nvPr userDrawn="1"/>
            </p:nvSpPr>
            <p:spPr bwMode="ltGray">
              <a:xfrm>
                <a:off x="0" y="4"/>
                <a:ext cx="5760" cy="1032"/>
              </a:xfrm>
              <a:custGeom>
                <a:avLst/>
                <a:gdLst>
                  <a:gd name="T0" fmla="*/ 16202 w 4848"/>
                  <a:gd name="T1" fmla="*/ 191787 h 432"/>
                  <a:gd name="T2" fmla="*/ 0 w 4848"/>
                  <a:gd name="T3" fmla="*/ 191787 h 432"/>
                  <a:gd name="T4" fmla="*/ 0 w 4848"/>
                  <a:gd name="T5" fmla="*/ 0 h 432"/>
                  <a:gd name="T6" fmla="*/ 16202 w 4848"/>
                  <a:gd name="T7" fmla="*/ 0 h 432"/>
                  <a:gd name="T8" fmla="*/ 16202 w 4848"/>
                  <a:gd name="T9" fmla="*/ 191787 h 4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48" h="432">
                    <a:moveTo>
                      <a:pt x="4848" y="432"/>
                    </a:moveTo>
                    <a:lnTo>
                      <a:pt x="0" y="432"/>
                    </a:lnTo>
                    <a:lnTo>
                      <a:pt x="0" y="0"/>
                    </a:lnTo>
                    <a:lnTo>
                      <a:pt x="4848" y="0"/>
                    </a:lnTo>
                    <a:lnTo>
                      <a:pt x="4848" y="432"/>
                    </a:lnTo>
                    <a:close/>
                  </a:path>
                </a:pathLst>
              </a:custGeom>
              <a:solidFill>
                <a:schemeClr val="hlink"/>
              </a:solidFill>
              <a:ln w="9525">
                <a:noFill/>
                <a:round/>
                <a:headEnd/>
                <a:tailEnd/>
              </a:ln>
              <a:effectLst/>
            </p:spPr>
            <p:txBody>
              <a:bodyPr wrap="none" anchor="ctr"/>
              <a:lstStyle/>
              <a:p>
                <a:endParaRPr lang="ru-RU"/>
              </a:p>
            </p:txBody>
          </p:sp>
          <p:grpSp>
            <p:nvGrpSpPr>
              <p:cNvPr id="9" name="Group 165"/>
              <p:cNvGrpSpPr>
                <a:grpSpLocks/>
              </p:cNvGrpSpPr>
              <p:nvPr userDrawn="1"/>
            </p:nvGrpSpPr>
            <p:grpSpPr bwMode="auto">
              <a:xfrm>
                <a:off x="333" y="-9"/>
                <a:ext cx="5176" cy="1044"/>
                <a:chOff x="333" y="-9"/>
                <a:chExt cx="5176" cy="1044"/>
              </a:xfrm>
            </p:grpSpPr>
            <p:sp>
              <p:nvSpPr>
                <p:cNvPr id="38" name="Freeform 10"/>
                <p:cNvSpPr>
                  <a:spLocks/>
                </p:cNvSpPr>
                <p:nvPr userDrawn="1"/>
              </p:nvSpPr>
              <p:spPr bwMode="ltGray">
                <a:xfrm>
                  <a:off x="3230" y="949"/>
                  <a:ext cx="17" cy="20"/>
                </a:xfrm>
                <a:custGeom>
                  <a:avLst/>
                  <a:gdLst>
                    <a:gd name="T0" fmla="*/ 12 w 15"/>
                    <a:gd name="T1" fmla="*/ 4 h 23"/>
                    <a:gd name="T2" fmla="*/ 36 w 15"/>
                    <a:gd name="T3" fmla="*/ 3 h 23"/>
                    <a:gd name="T4" fmla="*/ 32 w 15"/>
                    <a:gd name="T5" fmla="*/ 7 h 23"/>
                    <a:gd name="T6" fmla="*/ 12 w 15"/>
                    <a:gd name="T7" fmla="*/ 4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w="9525">
                  <a:noFill/>
                  <a:round/>
                  <a:headEnd/>
                  <a:tailEnd/>
                </a:ln>
                <a:effectLst/>
              </p:spPr>
              <p:txBody>
                <a:bodyPr wrap="none" anchor="ctr"/>
                <a:lstStyle/>
                <a:p>
                  <a:endParaRPr lang="ru-RU"/>
                </a:p>
              </p:txBody>
            </p:sp>
            <p:sp>
              <p:nvSpPr>
                <p:cNvPr id="39" name="Freeform 11"/>
                <p:cNvSpPr>
                  <a:spLocks/>
                </p:cNvSpPr>
                <p:nvPr userDrawn="1"/>
              </p:nvSpPr>
              <p:spPr bwMode="ltGray">
                <a:xfrm>
                  <a:off x="3406" y="1015"/>
                  <a:ext cx="21" cy="20"/>
                </a:xfrm>
                <a:custGeom>
                  <a:avLst/>
                  <a:gdLst>
                    <a:gd name="T0" fmla="*/ 3 w 20"/>
                    <a:gd name="T1" fmla="*/ 5 h 23"/>
                    <a:gd name="T2" fmla="*/ 18 w 20"/>
                    <a:gd name="T3" fmla="*/ 3 h 23"/>
                    <a:gd name="T4" fmla="*/ 7 w 20"/>
                    <a:gd name="T5" fmla="*/ 8 h 23"/>
                    <a:gd name="T6" fmla="*/ 3 w 20"/>
                    <a:gd name="T7" fmla="*/ 5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w="9525">
                  <a:noFill/>
                  <a:round/>
                  <a:headEnd/>
                  <a:tailEnd/>
                </a:ln>
                <a:effectLst/>
              </p:spPr>
              <p:txBody>
                <a:bodyPr wrap="none" anchor="ctr"/>
                <a:lstStyle/>
                <a:p>
                  <a:endParaRPr lang="ru-RU"/>
                </a:p>
              </p:txBody>
            </p:sp>
            <p:sp>
              <p:nvSpPr>
                <p:cNvPr id="40" name="Freeform 12"/>
                <p:cNvSpPr>
                  <a:spLocks/>
                </p:cNvSpPr>
                <p:nvPr userDrawn="1"/>
              </p:nvSpPr>
              <p:spPr bwMode="ltGray">
                <a:xfrm>
                  <a:off x="2909" y="908"/>
                  <a:ext cx="31" cy="34"/>
                </a:xfrm>
                <a:custGeom>
                  <a:avLst/>
                  <a:gdLst>
                    <a:gd name="T0" fmla="*/ 23 w 30"/>
                    <a:gd name="T1" fmla="*/ 8 h 42"/>
                    <a:gd name="T2" fmla="*/ 8 w 30"/>
                    <a:gd name="T3" fmla="*/ 5 h 42"/>
                    <a:gd name="T4" fmla="*/ 0 w 30"/>
                    <a:gd name="T5" fmla="*/ 2 h 42"/>
                    <a:gd name="T6" fmla="*/ 23 w 30"/>
                    <a:gd name="T7" fmla="*/ 2 h 42"/>
                    <a:gd name="T8" fmla="*/ 37 w 30"/>
                    <a:gd name="T9" fmla="*/ 5 h 42"/>
                    <a:gd name="T10" fmla="*/ 35 w 30"/>
                    <a:gd name="T11" fmla="*/ 7 h 42"/>
                    <a:gd name="T12" fmla="*/ 23 w 30"/>
                    <a:gd name="T13" fmla="*/ 8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endParaRPr lang="ru-RU"/>
                </a:p>
              </p:txBody>
            </p:sp>
            <p:sp>
              <p:nvSpPr>
                <p:cNvPr id="41" name="Freeform 13"/>
                <p:cNvSpPr>
                  <a:spLocks/>
                </p:cNvSpPr>
                <p:nvPr userDrawn="1"/>
              </p:nvSpPr>
              <p:spPr bwMode="ltGray">
                <a:xfrm>
                  <a:off x="2551" y="940"/>
                  <a:ext cx="25" cy="12"/>
                </a:xfrm>
                <a:custGeom>
                  <a:avLst/>
                  <a:gdLst>
                    <a:gd name="T0" fmla="*/ 15 w 25"/>
                    <a:gd name="T1" fmla="*/ 2 h 16"/>
                    <a:gd name="T2" fmla="*/ 3 w 25"/>
                    <a:gd name="T3" fmla="*/ 2 h 16"/>
                    <a:gd name="T4" fmla="*/ 15 w 25"/>
                    <a:gd name="T5" fmla="*/ 0 h 16"/>
                    <a:gd name="T6" fmla="*/ 15 w 25"/>
                    <a:gd name="T7" fmla="*/ 2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endParaRPr lang="ru-RU"/>
                </a:p>
              </p:txBody>
            </p:sp>
            <p:sp>
              <p:nvSpPr>
                <p:cNvPr id="42" name="Freeform 14"/>
                <p:cNvSpPr>
                  <a:spLocks/>
                </p:cNvSpPr>
                <p:nvPr userDrawn="1"/>
              </p:nvSpPr>
              <p:spPr bwMode="ltGray">
                <a:xfrm>
                  <a:off x="2443" y="954"/>
                  <a:ext cx="65" cy="39"/>
                </a:xfrm>
                <a:custGeom>
                  <a:avLst/>
                  <a:gdLst>
                    <a:gd name="T0" fmla="*/ 14 w 65"/>
                    <a:gd name="T1" fmla="*/ 7 h 46"/>
                    <a:gd name="T2" fmla="*/ 30 w 65"/>
                    <a:gd name="T3" fmla="*/ 3 h 46"/>
                    <a:gd name="T4" fmla="*/ 42 w 65"/>
                    <a:gd name="T5" fmla="*/ 0 h 46"/>
                    <a:gd name="T6" fmla="*/ 58 w 65"/>
                    <a:gd name="T7" fmla="*/ 3 h 46"/>
                    <a:gd name="T8" fmla="*/ 32 w 65"/>
                    <a:gd name="T9" fmla="*/ 8 h 46"/>
                    <a:gd name="T10" fmla="*/ 12 w 65"/>
                    <a:gd name="T11" fmla="*/ 14 h 46"/>
                    <a:gd name="T12" fmla="*/ 8 w 65"/>
                    <a:gd name="T13" fmla="*/ 6 h 46"/>
                    <a:gd name="T14" fmla="*/ 12 w 65"/>
                    <a:gd name="T15" fmla="*/ 4 h 46"/>
                    <a:gd name="T16" fmla="*/ 14 w 65"/>
                    <a:gd name="T17" fmla="*/ 7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endParaRPr lang="ru-RU"/>
                </a:p>
              </p:txBody>
            </p:sp>
            <p:sp>
              <p:nvSpPr>
                <p:cNvPr id="43" name="Freeform 15"/>
                <p:cNvSpPr>
                  <a:spLocks/>
                </p:cNvSpPr>
                <p:nvPr userDrawn="1"/>
              </p:nvSpPr>
              <p:spPr bwMode="ltGray">
                <a:xfrm>
                  <a:off x="2375" y="952"/>
                  <a:ext cx="68" cy="39"/>
                </a:xfrm>
                <a:custGeom>
                  <a:avLst/>
                  <a:gdLst>
                    <a:gd name="T0" fmla="*/ 0 w 69"/>
                    <a:gd name="T1" fmla="*/ 8 h 47"/>
                    <a:gd name="T2" fmla="*/ 18 w 69"/>
                    <a:gd name="T3" fmla="*/ 7 h 47"/>
                    <a:gd name="T4" fmla="*/ 45 w 69"/>
                    <a:gd name="T5" fmla="*/ 1 h 47"/>
                    <a:gd name="T6" fmla="*/ 57 w 69"/>
                    <a:gd name="T7" fmla="*/ 2 h 47"/>
                    <a:gd name="T8" fmla="*/ 43 w 69"/>
                    <a:gd name="T9" fmla="*/ 5 h 47"/>
                    <a:gd name="T10" fmla="*/ 28 w 69"/>
                    <a:gd name="T11" fmla="*/ 8 h 47"/>
                    <a:gd name="T12" fmla="*/ 22 w 69"/>
                    <a:gd name="T13" fmla="*/ 12 h 47"/>
                    <a:gd name="T14" fmla="*/ 16 w 69"/>
                    <a:gd name="T15" fmla="*/ 12 h 47"/>
                    <a:gd name="T16" fmla="*/ 12 w 69"/>
                    <a:gd name="T17" fmla="*/ 10 h 47"/>
                    <a:gd name="T18" fmla="*/ 0 w 69"/>
                    <a:gd name="T19" fmla="*/ 10 h 47"/>
                    <a:gd name="T20" fmla="*/ 0 w 69"/>
                    <a:gd name="T21" fmla="*/ 8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endParaRPr lang="ru-RU"/>
                </a:p>
              </p:txBody>
            </p:sp>
            <p:sp>
              <p:nvSpPr>
                <p:cNvPr id="44" name="Freeform 16"/>
                <p:cNvSpPr>
                  <a:spLocks/>
                </p:cNvSpPr>
                <p:nvPr userDrawn="1"/>
              </p:nvSpPr>
              <p:spPr bwMode="ltGray">
                <a:xfrm>
                  <a:off x="2007" y="739"/>
                  <a:ext cx="354" cy="228"/>
                </a:xfrm>
                <a:custGeom>
                  <a:avLst/>
                  <a:gdLst>
                    <a:gd name="T0" fmla="*/ 10 w 355"/>
                    <a:gd name="T1" fmla="*/ 2 h 277"/>
                    <a:gd name="T2" fmla="*/ 36 w 355"/>
                    <a:gd name="T3" fmla="*/ 5 h 277"/>
                    <a:gd name="T4" fmla="*/ 46 w 355"/>
                    <a:gd name="T5" fmla="*/ 8 h 277"/>
                    <a:gd name="T6" fmla="*/ 76 w 355"/>
                    <a:gd name="T7" fmla="*/ 13 h 277"/>
                    <a:gd name="T8" fmla="*/ 92 w 355"/>
                    <a:gd name="T9" fmla="*/ 17 h 277"/>
                    <a:gd name="T10" fmla="*/ 122 w 355"/>
                    <a:gd name="T11" fmla="*/ 25 h 277"/>
                    <a:gd name="T12" fmla="*/ 136 w 355"/>
                    <a:gd name="T13" fmla="*/ 33 h 277"/>
                    <a:gd name="T14" fmla="*/ 148 w 355"/>
                    <a:gd name="T15" fmla="*/ 34 h 277"/>
                    <a:gd name="T16" fmla="*/ 154 w 355"/>
                    <a:gd name="T17" fmla="*/ 38 h 277"/>
                    <a:gd name="T18" fmla="*/ 176 w 355"/>
                    <a:gd name="T19" fmla="*/ 40 h 277"/>
                    <a:gd name="T20" fmla="*/ 170 w 355"/>
                    <a:gd name="T21" fmla="*/ 50 h 277"/>
                    <a:gd name="T22" fmla="*/ 177 w 355"/>
                    <a:gd name="T23" fmla="*/ 57 h 277"/>
                    <a:gd name="T24" fmla="*/ 191 w 355"/>
                    <a:gd name="T25" fmla="*/ 59 h 277"/>
                    <a:gd name="T26" fmla="*/ 209 w 355"/>
                    <a:gd name="T27" fmla="*/ 60 h 277"/>
                    <a:gd name="T28" fmla="*/ 229 w 355"/>
                    <a:gd name="T29" fmla="*/ 62 h 277"/>
                    <a:gd name="T30" fmla="*/ 247 w 355"/>
                    <a:gd name="T31" fmla="*/ 61 h 277"/>
                    <a:gd name="T32" fmla="*/ 265 w 355"/>
                    <a:gd name="T33" fmla="*/ 63 h 277"/>
                    <a:gd name="T34" fmla="*/ 289 w 355"/>
                    <a:gd name="T35" fmla="*/ 66 h 277"/>
                    <a:gd name="T36" fmla="*/ 307 w 355"/>
                    <a:gd name="T37" fmla="*/ 67 h 277"/>
                    <a:gd name="T38" fmla="*/ 345 w 355"/>
                    <a:gd name="T39" fmla="*/ 67 h 277"/>
                    <a:gd name="T40" fmla="*/ 335 w 355"/>
                    <a:gd name="T41" fmla="*/ 71 h 277"/>
                    <a:gd name="T42" fmla="*/ 315 w 355"/>
                    <a:gd name="T43" fmla="*/ 69 h 277"/>
                    <a:gd name="T44" fmla="*/ 293 w 355"/>
                    <a:gd name="T45" fmla="*/ 69 h 277"/>
                    <a:gd name="T46" fmla="*/ 281 w 355"/>
                    <a:gd name="T47" fmla="*/ 67 h 277"/>
                    <a:gd name="T48" fmla="*/ 245 w 355"/>
                    <a:gd name="T49" fmla="*/ 67 h 277"/>
                    <a:gd name="T50" fmla="*/ 227 w 355"/>
                    <a:gd name="T51" fmla="*/ 67 h 277"/>
                    <a:gd name="T52" fmla="*/ 172 w 355"/>
                    <a:gd name="T53" fmla="*/ 62 h 277"/>
                    <a:gd name="T54" fmla="*/ 160 w 355"/>
                    <a:gd name="T55" fmla="*/ 55 h 277"/>
                    <a:gd name="T56" fmla="*/ 126 w 355"/>
                    <a:gd name="T57" fmla="*/ 52 h 277"/>
                    <a:gd name="T58" fmla="*/ 108 w 355"/>
                    <a:gd name="T59" fmla="*/ 48 h 277"/>
                    <a:gd name="T60" fmla="*/ 94 w 355"/>
                    <a:gd name="T61" fmla="*/ 40 h 277"/>
                    <a:gd name="T62" fmla="*/ 68 w 355"/>
                    <a:gd name="T63" fmla="*/ 27 h 277"/>
                    <a:gd name="T64" fmla="*/ 64 w 355"/>
                    <a:gd name="T65" fmla="*/ 26 h 277"/>
                    <a:gd name="T66" fmla="*/ 58 w 355"/>
                    <a:gd name="T67" fmla="*/ 25 h 277"/>
                    <a:gd name="T68" fmla="*/ 54 w 355"/>
                    <a:gd name="T69" fmla="*/ 22 h 277"/>
                    <a:gd name="T70" fmla="*/ 38 w 355"/>
                    <a:gd name="T71" fmla="*/ 15 h 277"/>
                    <a:gd name="T72" fmla="*/ 20 w 355"/>
                    <a:gd name="T73" fmla="*/ 10 h 277"/>
                    <a:gd name="T74" fmla="*/ 4 w 355"/>
                    <a:gd name="T75" fmla="*/ 6 h 277"/>
                    <a:gd name="T76" fmla="*/ 10 w 355"/>
                    <a:gd name="T77" fmla="*/ 2 h 277"/>
                    <a:gd name="T78" fmla="*/ 10 w 355"/>
                    <a:gd name="T79" fmla="*/ 2 h 2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endParaRPr lang="ru-RU"/>
                </a:p>
              </p:txBody>
            </p:sp>
            <p:sp>
              <p:nvSpPr>
                <p:cNvPr id="45" name="Freeform 17"/>
                <p:cNvSpPr>
                  <a:spLocks/>
                </p:cNvSpPr>
                <p:nvPr userDrawn="1"/>
              </p:nvSpPr>
              <p:spPr bwMode="ltGray">
                <a:xfrm>
                  <a:off x="2222" y="724"/>
                  <a:ext cx="157" cy="167"/>
                </a:xfrm>
                <a:custGeom>
                  <a:avLst/>
                  <a:gdLst>
                    <a:gd name="T0" fmla="*/ 54 w 156"/>
                    <a:gd name="T1" fmla="*/ 15 h 206"/>
                    <a:gd name="T2" fmla="*/ 66 w 156"/>
                    <a:gd name="T3" fmla="*/ 13 h 206"/>
                    <a:gd name="T4" fmla="*/ 68 w 156"/>
                    <a:gd name="T5" fmla="*/ 12 h 206"/>
                    <a:gd name="T6" fmla="*/ 87 w 156"/>
                    <a:gd name="T7" fmla="*/ 10 h 206"/>
                    <a:gd name="T8" fmla="*/ 113 w 156"/>
                    <a:gd name="T9" fmla="*/ 5 h 206"/>
                    <a:gd name="T10" fmla="*/ 119 w 156"/>
                    <a:gd name="T11" fmla="*/ 2 h 206"/>
                    <a:gd name="T12" fmla="*/ 131 w 156"/>
                    <a:gd name="T13" fmla="*/ 0 h 206"/>
                    <a:gd name="T14" fmla="*/ 157 w 156"/>
                    <a:gd name="T15" fmla="*/ 6 h 206"/>
                    <a:gd name="T16" fmla="*/ 153 w 156"/>
                    <a:gd name="T17" fmla="*/ 10 h 206"/>
                    <a:gd name="T18" fmla="*/ 133 w 156"/>
                    <a:gd name="T19" fmla="*/ 15 h 206"/>
                    <a:gd name="T20" fmla="*/ 139 w 156"/>
                    <a:gd name="T21" fmla="*/ 22 h 206"/>
                    <a:gd name="T22" fmla="*/ 149 w 156"/>
                    <a:gd name="T23" fmla="*/ 25 h 206"/>
                    <a:gd name="T24" fmla="*/ 153 w 156"/>
                    <a:gd name="T25" fmla="*/ 29 h 206"/>
                    <a:gd name="T26" fmla="*/ 135 w 156"/>
                    <a:gd name="T27" fmla="*/ 29 h 206"/>
                    <a:gd name="T28" fmla="*/ 123 w 156"/>
                    <a:gd name="T29" fmla="*/ 33 h 206"/>
                    <a:gd name="T30" fmla="*/ 111 w 156"/>
                    <a:gd name="T31" fmla="*/ 36 h 206"/>
                    <a:gd name="T32" fmla="*/ 107 w 156"/>
                    <a:gd name="T33" fmla="*/ 46 h 206"/>
                    <a:gd name="T34" fmla="*/ 95 w 156"/>
                    <a:gd name="T35" fmla="*/ 47 h 206"/>
                    <a:gd name="T36" fmla="*/ 89 w 156"/>
                    <a:gd name="T37" fmla="*/ 47 h 206"/>
                    <a:gd name="T38" fmla="*/ 76 w 156"/>
                    <a:gd name="T39" fmla="*/ 47 h 206"/>
                    <a:gd name="T40" fmla="*/ 72 w 156"/>
                    <a:gd name="T41" fmla="*/ 44 h 206"/>
                    <a:gd name="T42" fmla="*/ 60 w 156"/>
                    <a:gd name="T43" fmla="*/ 43 h 206"/>
                    <a:gd name="T44" fmla="*/ 42 w 156"/>
                    <a:gd name="T45" fmla="*/ 45 h 206"/>
                    <a:gd name="T46" fmla="*/ 28 w 156"/>
                    <a:gd name="T47" fmla="*/ 43 h 206"/>
                    <a:gd name="T48" fmla="*/ 10 w 156"/>
                    <a:gd name="T49" fmla="*/ 34 h 206"/>
                    <a:gd name="T50" fmla="*/ 4 w 156"/>
                    <a:gd name="T51" fmla="*/ 29 h 206"/>
                    <a:gd name="T52" fmla="*/ 0 w 156"/>
                    <a:gd name="T53" fmla="*/ 27 h 206"/>
                    <a:gd name="T54" fmla="*/ 20 w 156"/>
                    <a:gd name="T55" fmla="*/ 22 h 206"/>
                    <a:gd name="T56" fmla="*/ 32 w 156"/>
                    <a:gd name="T57" fmla="*/ 24 h 206"/>
                    <a:gd name="T58" fmla="*/ 34 w 156"/>
                    <a:gd name="T59" fmla="*/ 19 h 206"/>
                    <a:gd name="T60" fmla="*/ 52 w 156"/>
                    <a:gd name="T61" fmla="*/ 15 h 206"/>
                    <a:gd name="T62" fmla="*/ 54 w 156"/>
                    <a:gd name="T63" fmla="*/ 15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endParaRPr lang="ru-RU"/>
                </a:p>
              </p:txBody>
            </p:sp>
            <p:sp>
              <p:nvSpPr>
                <p:cNvPr id="46" name="Freeform 18"/>
                <p:cNvSpPr>
                  <a:spLocks/>
                </p:cNvSpPr>
                <p:nvPr userDrawn="1"/>
              </p:nvSpPr>
              <p:spPr bwMode="ltGray">
                <a:xfrm>
                  <a:off x="2375" y="800"/>
                  <a:ext cx="110" cy="32"/>
                </a:xfrm>
                <a:custGeom>
                  <a:avLst/>
                  <a:gdLst>
                    <a:gd name="T0" fmla="*/ 4 w 109"/>
                    <a:gd name="T1" fmla="*/ 9 h 38"/>
                    <a:gd name="T2" fmla="*/ 18 w 109"/>
                    <a:gd name="T3" fmla="*/ 3 h 38"/>
                    <a:gd name="T4" fmla="*/ 46 w 109"/>
                    <a:gd name="T5" fmla="*/ 6 h 38"/>
                    <a:gd name="T6" fmla="*/ 79 w 109"/>
                    <a:gd name="T7" fmla="*/ 4 h 38"/>
                    <a:gd name="T8" fmla="*/ 97 w 109"/>
                    <a:gd name="T9" fmla="*/ 0 h 38"/>
                    <a:gd name="T10" fmla="*/ 83 w 109"/>
                    <a:gd name="T11" fmla="*/ 8 h 38"/>
                    <a:gd name="T12" fmla="*/ 67 w 109"/>
                    <a:gd name="T13" fmla="*/ 11 h 38"/>
                    <a:gd name="T14" fmla="*/ 42 w 109"/>
                    <a:gd name="T15" fmla="*/ 9 h 38"/>
                    <a:gd name="T16" fmla="*/ 14 w 109"/>
                    <a:gd name="T17" fmla="*/ 9 h 38"/>
                    <a:gd name="T18" fmla="*/ 4 w 109"/>
                    <a:gd name="T19" fmla="*/ 9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endParaRPr lang="ru-RU"/>
                </a:p>
              </p:txBody>
            </p:sp>
            <p:sp>
              <p:nvSpPr>
                <p:cNvPr id="47" name="Freeform 19"/>
                <p:cNvSpPr>
                  <a:spLocks/>
                </p:cNvSpPr>
                <p:nvPr userDrawn="1"/>
              </p:nvSpPr>
              <p:spPr bwMode="ltGray">
                <a:xfrm>
                  <a:off x="2370" y="839"/>
                  <a:ext cx="75" cy="84"/>
                </a:xfrm>
                <a:custGeom>
                  <a:avLst/>
                  <a:gdLst>
                    <a:gd name="T0" fmla="*/ 8 w 76"/>
                    <a:gd name="T1" fmla="*/ 4 h 104"/>
                    <a:gd name="T2" fmla="*/ 18 w 76"/>
                    <a:gd name="T3" fmla="*/ 0 h 104"/>
                    <a:gd name="T4" fmla="*/ 34 w 76"/>
                    <a:gd name="T5" fmla="*/ 4 h 104"/>
                    <a:gd name="T6" fmla="*/ 55 w 76"/>
                    <a:gd name="T7" fmla="*/ 2 h 104"/>
                    <a:gd name="T8" fmla="*/ 39 w 76"/>
                    <a:gd name="T9" fmla="*/ 8 h 104"/>
                    <a:gd name="T10" fmla="*/ 47 w 76"/>
                    <a:gd name="T11" fmla="*/ 11 h 104"/>
                    <a:gd name="T12" fmla="*/ 51 w 76"/>
                    <a:gd name="T13" fmla="*/ 14 h 104"/>
                    <a:gd name="T14" fmla="*/ 39 w 76"/>
                    <a:gd name="T15" fmla="*/ 17 h 104"/>
                    <a:gd name="T16" fmla="*/ 34 w 76"/>
                    <a:gd name="T17" fmla="*/ 14 h 104"/>
                    <a:gd name="T18" fmla="*/ 22 w 76"/>
                    <a:gd name="T19" fmla="*/ 11 h 104"/>
                    <a:gd name="T20" fmla="*/ 28 w 76"/>
                    <a:gd name="T21" fmla="*/ 15 h 104"/>
                    <a:gd name="T22" fmla="*/ 30 w 76"/>
                    <a:gd name="T23" fmla="*/ 17 h 104"/>
                    <a:gd name="T24" fmla="*/ 20 w 76"/>
                    <a:gd name="T25" fmla="*/ 23 h 104"/>
                    <a:gd name="T26" fmla="*/ 12 w 76"/>
                    <a:gd name="T27" fmla="*/ 23 h 104"/>
                    <a:gd name="T28" fmla="*/ 8 w 76"/>
                    <a:gd name="T29" fmla="*/ 21 h 104"/>
                    <a:gd name="T30" fmla="*/ 0 w 76"/>
                    <a:gd name="T31" fmla="*/ 12 h 104"/>
                    <a:gd name="T32" fmla="*/ 2 w 76"/>
                    <a:gd name="T33" fmla="*/ 6 h 104"/>
                    <a:gd name="T34" fmla="*/ 8 w 76"/>
                    <a:gd name="T35" fmla="*/ 4 h 1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endParaRPr lang="ru-RU"/>
                </a:p>
              </p:txBody>
            </p:sp>
            <p:sp>
              <p:nvSpPr>
                <p:cNvPr id="48" name="Freeform 20"/>
                <p:cNvSpPr>
                  <a:spLocks/>
                </p:cNvSpPr>
                <p:nvPr userDrawn="1"/>
              </p:nvSpPr>
              <p:spPr bwMode="ltGray">
                <a:xfrm>
                  <a:off x="2497" y="793"/>
                  <a:ext cx="37" cy="49"/>
                </a:xfrm>
                <a:custGeom>
                  <a:avLst/>
                  <a:gdLst>
                    <a:gd name="T0" fmla="*/ 3 w 37"/>
                    <a:gd name="T1" fmla="*/ 6 h 61"/>
                    <a:gd name="T2" fmla="*/ 13 w 37"/>
                    <a:gd name="T3" fmla="*/ 0 h 61"/>
                    <a:gd name="T4" fmla="*/ 15 w 37"/>
                    <a:gd name="T5" fmla="*/ 6 h 61"/>
                    <a:gd name="T6" fmla="*/ 37 w 37"/>
                    <a:gd name="T7" fmla="*/ 8 h 61"/>
                    <a:gd name="T8" fmla="*/ 19 w 37"/>
                    <a:gd name="T9" fmla="*/ 9 h 61"/>
                    <a:gd name="T10" fmla="*/ 5 w 37"/>
                    <a:gd name="T11" fmla="*/ 13 h 61"/>
                    <a:gd name="T12" fmla="*/ 1 w 37"/>
                    <a:gd name="T13" fmla="*/ 7 h 61"/>
                    <a:gd name="T14" fmla="*/ 3 w 37"/>
                    <a:gd name="T15" fmla="*/ 6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endParaRPr lang="ru-RU"/>
                </a:p>
              </p:txBody>
            </p:sp>
            <p:sp>
              <p:nvSpPr>
                <p:cNvPr id="49" name="Freeform 21"/>
                <p:cNvSpPr>
                  <a:spLocks/>
                </p:cNvSpPr>
                <p:nvPr userDrawn="1"/>
              </p:nvSpPr>
              <p:spPr bwMode="ltGray">
                <a:xfrm>
                  <a:off x="2506" y="869"/>
                  <a:ext cx="47" cy="24"/>
                </a:xfrm>
                <a:custGeom>
                  <a:avLst/>
                  <a:gdLst>
                    <a:gd name="T0" fmla="*/ 7 w 49"/>
                    <a:gd name="T1" fmla="*/ 0 h 29"/>
                    <a:gd name="T2" fmla="*/ 22 w 49"/>
                    <a:gd name="T3" fmla="*/ 0 h 29"/>
                    <a:gd name="T4" fmla="*/ 35 w 49"/>
                    <a:gd name="T5" fmla="*/ 4 h 29"/>
                    <a:gd name="T6" fmla="*/ 28 w 49"/>
                    <a:gd name="T7" fmla="*/ 4 h 29"/>
                    <a:gd name="T8" fmla="*/ 3 w 49"/>
                    <a:gd name="T9" fmla="*/ 4 h 29"/>
                    <a:gd name="T10" fmla="*/ 7 w 49"/>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endParaRPr lang="ru-RU"/>
                </a:p>
              </p:txBody>
            </p:sp>
            <p:sp>
              <p:nvSpPr>
                <p:cNvPr id="50" name="Freeform 22"/>
                <p:cNvSpPr>
                  <a:spLocks/>
                </p:cNvSpPr>
                <p:nvPr userDrawn="1"/>
              </p:nvSpPr>
              <p:spPr bwMode="ltGray">
                <a:xfrm>
                  <a:off x="2555" y="832"/>
                  <a:ext cx="61" cy="42"/>
                </a:xfrm>
                <a:custGeom>
                  <a:avLst/>
                  <a:gdLst>
                    <a:gd name="T0" fmla="*/ 21 w 61"/>
                    <a:gd name="T1" fmla="*/ 15 h 48"/>
                    <a:gd name="T2" fmla="*/ 15 w 61"/>
                    <a:gd name="T3" fmla="*/ 11 h 48"/>
                    <a:gd name="T4" fmla="*/ 3 w 61"/>
                    <a:gd name="T5" fmla="*/ 9 h 48"/>
                    <a:gd name="T6" fmla="*/ 13 w 61"/>
                    <a:gd name="T7" fmla="*/ 4 h 48"/>
                    <a:gd name="T8" fmla="*/ 25 w 61"/>
                    <a:gd name="T9" fmla="*/ 0 h 48"/>
                    <a:gd name="T10" fmla="*/ 49 w 61"/>
                    <a:gd name="T11" fmla="*/ 4 h 48"/>
                    <a:gd name="T12" fmla="*/ 53 w 61"/>
                    <a:gd name="T13" fmla="*/ 9 h 48"/>
                    <a:gd name="T14" fmla="*/ 61 w 61"/>
                    <a:gd name="T15" fmla="*/ 13 h 48"/>
                    <a:gd name="T16" fmla="*/ 41 w 61"/>
                    <a:gd name="T17" fmla="*/ 15 h 48"/>
                    <a:gd name="T18" fmla="*/ 23 w 61"/>
                    <a:gd name="T19" fmla="*/ 18 h 48"/>
                    <a:gd name="T20" fmla="*/ 21 w 61"/>
                    <a:gd name="T21" fmla="*/ 1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endParaRPr lang="ru-RU"/>
                </a:p>
              </p:txBody>
            </p:sp>
            <p:sp>
              <p:nvSpPr>
                <p:cNvPr id="51" name="Freeform 23"/>
                <p:cNvSpPr>
                  <a:spLocks/>
                </p:cNvSpPr>
                <p:nvPr userDrawn="1"/>
              </p:nvSpPr>
              <p:spPr bwMode="ltGray">
                <a:xfrm>
                  <a:off x="2572" y="852"/>
                  <a:ext cx="286" cy="149"/>
                </a:xfrm>
                <a:custGeom>
                  <a:avLst/>
                  <a:gdLst>
                    <a:gd name="T0" fmla="*/ 46 w 286"/>
                    <a:gd name="T1" fmla="*/ 7 h 182"/>
                    <a:gd name="T2" fmla="*/ 36 w 286"/>
                    <a:gd name="T3" fmla="*/ 3 h 182"/>
                    <a:gd name="T4" fmla="*/ 26 w 286"/>
                    <a:gd name="T5" fmla="*/ 7 h 182"/>
                    <a:gd name="T6" fmla="*/ 0 w 286"/>
                    <a:gd name="T7" fmla="*/ 6 h 182"/>
                    <a:gd name="T8" fmla="*/ 10 w 286"/>
                    <a:gd name="T9" fmla="*/ 11 h 182"/>
                    <a:gd name="T10" fmla="*/ 16 w 286"/>
                    <a:gd name="T11" fmla="*/ 16 h 182"/>
                    <a:gd name="T12" fmla="*/ 24 w 286"/>
                    <a:gd name="T13" fmla="*/ 11 h 182"/>
                    <a:gd name="T14" fmla="*/ 30 w 286"/>
                    <a:gd name="T15" fmla="*/ 11 h 182"/>
                    <a:gd name="T16" fmla="*/ 48 w 286"/>
                    <a:gd name="T17" fmla="*/ 13 h 182"/>
                    <a:gd name="T18" fmla="*/ 70 w 286"/>
                    <a:gd name="T19" fmla="*/ 16 h 182"/>
                    <a:gd name="T20" fmla="*/ 88 w 286"/>
                    <a:gd name="T21" fmla="*/ 17 h 182"/>
                    <a:gd name="T22" fmla="*/ 106 w 286"/>
                    <a:gd name="T23" fmla="*/ 25 h 182"/>
                    <a:gd name="T24" fmla="*/ 104 w 286"/>
                    <a:gd name="T25" fmla="*/ 30 h 182"/>
                    <a:gd name="T26" fmla="*/ 98 w 286"/>
                    <a:gd name="T27" fmla="*/ 34 h 182"/>
                    <a:gd name="T28" fmla="*/ 122 w 286"/>
                    <a:gd name="T29" fmla="*/ 31 h 182"/>
                    <a:gd name="T30" fmla="*/ 140 w 286"/>
                    <a:gd name="T31" fmla="*/ 35 h 182"/>
                    <a:gd name="T32" fmla="*/ 168 w 286"/>
                    <a:gd name="T33" fmla="*/ 36 h 182"/>
                    <a:gd name="T34" fmla="*/ 174 w 286"/>
                    <a:gd name="T35" fmla="*/ 35 h 182"/>
                    <a:gd name="T36" fmla="*/ 168 w 286"/>
                    <a:gd name="T37" fmla="*/ 34 h 182"/>
                    <a:gd name="T38" fmla="*/ 178 w 286"/>
                    <a:gd name="T39" fmla="*/ 34 h 182"/>
                    <a:gd name="T40" fmla="*/ 186 w 286"/>
                    <a:gd name="T41" fmla="*/ 29 h 182"/>
                    <a:gd name="T42" fmla="*/ 202 w 286"/>
                    <a:gd name="T43" fmla="*/ 30 h 182"/>
                    <a:gd name="T44" fmla="*/ 214 w 286"/>
                    <a:gd name="T45" fmla="*/ 31 h 182"/>
                    <a:gd name="T46" fmla="*/ 244 w 286"/>
                    <a:gd name="T47" fmla="*/ 42 h 182"/>
                    <a:gd name="T48" fmla="*/ 262 w 286"/>
                    <a:gd name="T49" fmla="*/ 43 h 182"/>
                    <a:gd name="T50" fmla="*/ 284 w 286"/>
                    <a:gd name="T51" fmla="*/ 42 h 182"/>
                    <a:gd name="T52" fmla="*/ 268 w 286"/>
                    <a:gd name="T53" fmla="*/ 39 h 182"/>
                    <a:gd name="T54" fmla="*/ 256 w 286"/>
                    <a:gd name="T55" fmla="*/ 34 h 182"/>
                    <a:gd name="T56" fmla="*/ 250 w 286"/>
                    <a:gd name="T57" fmla="*/ 32 h 182"/>
                    <a:gd name="T58" fmla="*/ 248 w 286"/>
                    <a:gd name="T59" fmla="*/ 30 h 182"/>
                    <a:gd name="T60" fmla="*/ 236 w 286"/>
                    <a:gd name="T61" fmla="*/ 29 h 182"/>
                    <a:gd name="T62" fmla="*/ 240 w 286"/>
                    <a:gd name="T63" fmla="*/ 24 h 182"/>
                    <a:gd name="T64" fmla="*/ 220 w 286"/>
                    <a:gd name="T65" fmla="*/ 20 h 182"/>
                    <a:gd name="T66" fmla="*/ 210 w 286"/>
                    <a:gd name="T67" fmla="*/ 16 h 182"/>
                    <a:gd name="T68" fmla="*/ 190 w 286"/>
                    <a:gd name="T69" fmla="*/ 13 h 182"/>
                    <a:gd name="T70" fmla="*/ 168 w 286"/>
                    <a:gd name="T71" fmla="*/ 9 h 182"/>
                    <a:gd name="T72" fmla="*/ 156 w 286"/>
                    <a:gd name="T73" fmla="*/ 9 h 182"/>
                    <a:gd name="T74" fmla="*/ 120 w 286"/>
                    <a:gd name="T75" fmla="*/ 4 h 182"/>
                    <a:gd name="T76" fmla="*/ 102 w 286"/>
                    <a:gd name="T77" fmla="*/ 2 h 182"/>
                    <a:gd name="T78" fmla="*/ 96 w 286"/>
                    <a:gd name="T79" fmla="*/ 0 h 182"/>
                    <a:gd name="T80" fmla="*/ 70 w 286"/>
                    <a:gd name="T81" fmla="*/ 2 h 182"/>
                    <a:gd name="T82" fmla="*/ 56 w 286"/>
                    <a:gd name="T83" fmla="*/ 7 h 182"/>
                    <a:gd name="T84" fmla="*/ 46 w 286"/>
                    <a:gd name="T85" fmla="*/ 7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endParaRPr lang="ru-RU"/>
                </a:p>
              </p:txBody>
            </p:sp>
            <p:sp>
              <p:nvSpPr>
                <p:cNvPr id="52" name="Freeform 24"/>
                <p:cNvSpPr>
                  <a:spLocks/>
                </p:cNvSpPr>
                <p:nvPr userDrawn="1"/>
              </p:nvSpPr>
              <p:spPr bwMode="ltGray">
                <a:xfrm>
                  <a:off x="2820" y="866"/>
                  <a:ext cx="78" cy="64"/>
                </a:xfrm>
                <a:custGeom>
                  <a:avLst/>
                  <a:gdLst>
                    <a:gd name="T0" fmla="*/ 1 w 78"/>
                    <a:gd name="T1" fmla="*/ 14 h 78"/>
                    <a:gd name="T2" fmla="*/ 27 w 78"/>
                    <a:gd name="T3" fmla="*/ 15 h 78"/>
                    <a:gd name="T4" fmla="*/ 45 w 78"/>
                    <a:gd name="T5" fmla="*/ 11 h 78"/>
                    <a:gd name="T6" fmla="*/ 57 w 78"/>
                    <a:gd name="T7" fmla="*/ 7 h 78"/>
                    <a:gd name="T8" fmla="*/ 43 w 78"/>
                    <a:gd name="T9" fmla="*/ 3 h 78"/>
                    <a:gd name="T10" fmla="*/ 43 w 78"/>
                    <a:gd name="T11" fmla="*/ 2 h 78"/>
                    <a:gd name="T12" fmla="*/ 71 w 78"/>
                    <a:gd name="T13" fmla="*/ 6 h 78"/>
                    <a:gd name="T14" fmla="*/ 67 w 78"/>
                    <a:gd name="T15" fmla="*/ 14 h 78"/>
                    <a:gd name="T16" fmla="*/ 33 w 78"/>
                    <a:gd name="T17" fmla="*/ 20 h 78"/>
                    <a:gd name="T18" fmla="*/ 9 w 78"/>
                    <a:gd name="T19" fmla="*/ 17 h 78"/>
                    <a:gd name="T20" fmla="*/ 3 w 78"/>
                    <a:gd name="T21" fmla="*/ 16 h 78"/>
                    <a:gd name="T22" fmla="*/ 1 w 78"/>
                    <a:gd name="T23" fmla="*/ 14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endParaRPr lang="ru-RU"/>
                </a:p>
              </p:txBody>
            </p:sp>
            <p:sp>
              <p:nvSpPr>
                <p:cNvPr id="53" name="Freeform 25"/>
                <p:cNvSpPr>
                  <a:spLocks/>
                </p:cNvSpPr>
                <p:nvPr userDrawn="1"/>
              </p:nvSpPr>
              <p:spPr bwMode="ltGray">
                <a:xfrm>
                  <a:off x="2984" y="732"/>
                  <a:ext cx="19" cy="14"/>
                </a:xfrm>
                <a:custGeom>
                  <a:avLst/>
                  <a:gdLst>
                    <a:gd name="T0" fmla="*/ 3 w 17"/>
                    <a:gd name="T1" fmla="*/ 2 h 18"/>
                    <a:gd name="T2" fmla="*/ 3 w 17"/>
                    <a:gd name="T3" fmla="*/ 2 h 18"/>
                    <a:gd name="T4" fmla="*/ 3 w 17"/>
                    <a:gd name="T5" fmla="*/ 2 h 18"/>
                    <a:gd name="T6" fmla="*/ 0 60000 65536"/>
                    <a:gd name="T7" fmla="*/ 0 60000 65536"/>
                    <a:gd name="T8" fmla="*/ 0 60000 65536"/>
                  </a:gdLst>
                  <a:ahLst/>
                  <a:cxnLst>
                    <a:cxn ang="T6">
                      <a:pos x="T0" y="T1"/>
                    </a:cxn>
                    <a:cxn ang="T7">
                      <a:pos x="T2" y="T3"/>
                    </a:cxn>
                    <a:cxn ang="T8">
                      <a:pos x="T4" y="T5"/>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endParaRPr lang="ru-RU"/>
                </a:p>
              </p:txBody>
            </p:sp>
            <p:sp>
              <p:nvSpPr>
                <p:cNvPr id="54" name="Freeform 26"/>
                <p:cNvSpPr>
                  <a:spLocks/>
                </p:cNvSpPr>
                <p:nvPr userDrawn="1"/>
              </p:nvSpPr>
              <p:spPr bwMode="ltGray">
                <a:xfrm>
                  <a:off x="3083" y="830"/>
                  <a:ext cx="26" cy="19"/>
                </a:xfrm>
                <a:custGeom>
                  <a:avLst/>
                  <a:gdLst>
                    <a:gd name="T0" fmla="*/ 8 w 26"/>
                    <a:gd name="T1" fmla="*/ 5 h 22"/>
                    <a:gd name="T2" fmla="*/ 14 w 26"/>
                    <a:gd name="T3" fmla="*/ 0 h 22"/>
                    <a:gd name="T4" fmla="*/ 14 w 26"/>
                    <a:gd name="T5" fmla="*/ 8 h 22"/>
                    <a:gd name="T6" fmla="*/ 8 w 26"/>
                    <a:gd name="T7" fmla="*/ 5 h 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w="9525">
                  <a:noFill/>
                  <a:round/>
                  <a:headEnd/>
                  <a:tailEnd/>
                </a:ln>
                <a:effectLst/>
              </p:spPr>
              <p:txBody>
                <a:bodyPr wrap="none" anchor="ctr"/>
                <a:lstStyle/>
                <a:p>
                  <a:endParaRPr lang="ru-RU"/>
                </a:p>
              </p:txBody>
            </p:sp>
            <p:sp>
              <p:nvSpPr>
                <p:cNvPr id="55" name="Freeform 27"/>
                <p:cNvSpPr>
                  <a:spLocks/>
                </p:cNvSpPr>
                <p:nvPr userDrawn="1"/>
              </p:nvSpPr>
              <p:spPr bwMode="ltGray">
                <a:xfrm>
                  <a:off x="2766" y="610"/>
                  <a:ext cx="19" cy="12"/>
                </a:xfrm>
                <a:custGeom>
                  <a:avLst/>
                  <a:gdLst>
                    <a:gd name="T0" fmla="*/ 7 w 20"/>
                    <a:gd name="T1" fmla="*/ 2 h 15"/>
                    <a:gd name="T2" fmla="*/ 10 w 20"/>
                    <a:gd name="T3" fmla="*/ 2 h 15"/>
                    <a:gd name="T4" fmla="*/ 9 w 20"/>
                    <a:gd name="T5" fmla="*/ 2 h 15"/>
                    <a:gd name="T6" fmla="*/ 7 w 20"/>
                    <a:gd name="T7" fmla="*/ 2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endParaRPr lang="ru-RU"/>
                </a:p>
              </p:txBody>
            </p:sp>
            <p:sp>
              <p:nvSpPr>
                <p:cNvPr id="56" name="Freeform 28"/>
                <p:cNvSpPr>
                  <a:spLocks/>
                </p:cNvSpPr>
                <p:nvPr userDrawn="1"/>
              </p:nvSpPr>
              <p:spPr bwMode="ltGray">
                <a:xfrm>
                  <a:off x="2600" y="712"/>
                  <a:ext cx="19" cy="12"/>
                </a:xfrm>
                <a:custGeom>
                  <a:avLst/>
                  <a:gdLst>
                    <a:gd name="T0" fmla="*/ 7 w 20"/>
                    <a:gd name="T1" fmla="*/ 2 h 15"/>
                    <a:gd name="T2" fmla="*/ 10 w 20"/>
                    <a:gd name="T3" fmla="*/ 2 h 15"/>
                    <a:gd name="T4" fmla="*/ 10 w 20"/>
                    <a:gd name="T5" fmla="*/ 3 h 15"/>
                    <a:gd name="T6" fmla="*/ 7 w 20"/>
                    <a:gd name="T7" fmla="*/ 2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endParaRPr lang="ru-RU"/>
                </a:p>
              </p:txBody>
            </p:sp>
            <p:sp>
              <p:nvSpPr>
                <p:cNvPr id="57" name="Freeform 29"/>
                <p:cNvSpPr>
                  <a:spLocks/>
                </p:cNvSpPr>
                <p:nvPr userDrawn="1"/>
              </p:nvSpPr>
              <p:spPr bwMode="ltGray">
                <a:xfrm>
                  <a:off x="2417" y="680"/>
                  <a:ext cx="80" cy="66"/>
                </a:xfrm>
                <a:custGeom>
                  <a:avLst/>
                  <a:gdLst>
                    <a:gd name="T0" fmla="*/ 0 w 80"/>
                    <a:gd name="T1" fmla="*/ 13 h 80"/>
                    <a:gd name="T2" fmla="*/ 14 w 80"/>
                    <a:gd name="T3" fmla="*/ 7 h 80"/>
                    <a:gd name="T4" fmla="*/ 26 w 80"/>
                    <a:gd name="T5" fmla="*/ 6 h 80"/>
                    <a:gd name="T6" fmla="*/ 48 w 80"/>
                    <a:gd name="T7" fmla="*/ 5 h 80"/>
                    <a:gd name="T8" fmla="*/ 58 w 80"/>
                    <a:gd name="T9" fmla="*/ 0 h 80"/>
                    <a:gd name="T10" fmla="*/ 80 w 80"/>
                    <a:gd name="T11" fmla="*/ 10 h 80"/>
                    <a:gd name="T12" fmla="*/ 70 w 80"/>
                    <a:gd name="T13" fmla="*/ 14 h 80"/>
                    <a:gd name="T14" fmla="*/ 54 w 80"/>
                    <a:gd name="T15" fmla="*/ 17 h 80"/>
                    <a:gd name="T16" fmla="*/ 48 w 80"/>
                    <a:gd name="T17" fmla="*/ 21 h 80"/>
                    <a:gd name="T18" fmla="*/ 32 w 80"/>
                    <a:gd name="T19" fmla="*/ 17 h 80"/>
                    <a:gd name="T20" fmla="*/ 38 w 80"/>
                    <a:gd name="T21" fmla="*/ 14 h 80"/>
                    <a:gd name="T22" fmla="*/ 30 w 80"/>
                    <a:gd name="T23" fmla="*/ 7 h 80"/>
                    <a:gd name="T24" fmla="*/ 20 w 80"/>
                    <a:gd name="T25" fmla="*/ 12 h 80"/>
                    <a:gd name="T26" fmla="*/ 8 w 80"/>
                    <a:gd name="T27" fmla="*/ 14 h 80"/>
                    <a:gd name="T28" fmla="*/ 0 w 80"/>
                    <a:gd name="T29" fmla="*/ 13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endParaRPr lang="ru-RU"/>
                </a:p>
              </p:txBody>
            </p:sp>
            <p:sp>
              <p:nvSpPr>
                <p:cNvPr id="58" name="Freeform 30"/>
                <p:cNvSpPr>
                  <a:spLocks/>
                </p:cNvSpPr>
                <p:nvPr userDrawn="1"/>
              </p:nvSpPr>
              <p:spPr bwMode="ltGray">
                <a:xfrm>
                  <a:off x="2391" y="541"/>
                  <a:ext cx="94" cy="142"/>
                </a:xfrm>
                <a:custGeom>
                  <a:avLst/>
                  <a:gdLst>
                    <a:gd name="T0" fmla="*/ 14 w 94"/>
                    <a:gd name="T1" fmla="*/ 23 h 174"/>
                    <a:gd name="T2" fmla="*/ 26 w 94"/>
                    <a:gd name="T3" fmla="*/ 31 h 174"/>
                    <a:gd name="T4" fmla="*/ 32 w 94"/>
                    <a:gd name="T5" fmla="*/ 26 h 174"/>
                    <a:gd name="T6" fmla="*/ 52 w 94"/>
                    <a:gd name="T7" fmla="*/ 24 h 174"/>
                    <a:gd name="T8" fmla="*/ 46 w 94"/>
                    <a:gd name="T9" fmla="*/ 30 h 174"/>
                    <a:gd name="T10" fmla="*/ 66 w 94"/>
                    <a:gd name="T11" fmla="*/ 31 h 174"/>
                    <a:gd name="T12" fmla="*/ 76 w 94"/>
                    <a:gd name="T13" fmla="*/ 34 h 174"/>
                    <a:gd name="T14" fmla="*/ 58 w 94"/>
                    <a:gd name="T15" fmla="*/ 36 h 174"/>
                    <a:gd name="T16" fmla="*/ 74 w 94"/>
                    <a:gd name="T17" fmla="*/ 42 h 174"/>
                    <a:gd name="T18" fmla="*/ 84 w 94"/>
                    <a:gd name="T19" fmla="*/ 38 h 174"/>
                    <a:gd name="T20" fmla="*/ 82 w 94"/>
                    <a:gd name="T21" fmla="*/ 27 h 174"/>
                    <a:gd name="T22" fmla="*/ 60 w 94"/>
                    <a:gd name="T23" fmla="*/ 25 h 174"/>
                    <a:gd name="T24" fmla="*/ 50 w 94"/>
                    <a:gd name="T25" fmla="*/ 20 h 174"/>
                    <a:gd name="T26" fmla="*/ 34 w 94"/>
                    <a:gd name="T27" fmla="*/ 20 h 174"/>
                    <a:gd name="T28" fmla="*/ 30 w 94"/>
                    <a:gd name="T29" fmla="*/ 16 h 174"/>
                    <a:gd name="T30" fmla="*/ 42 w 94"/>
                    <a:gd name="T31" fmla="*/ 11 h 174"/>
                    <a:gd name="T32" fmla="*/ 30 w 94"/>
                    <a:gd name="T33" fmla="*/ 0 h 174"/>
                    <a:gd name="T34" fmla="*/ 18 w 94"/>
                    <a:gd name="T35" fmla="*/ 6 h 174"/>
                    <a:gd name="T36" fmla="*/ 4 w 94"/>
                    <a:gd name="T37" fmla="*/ 11 h 174"/>
                    <a:gd name="T38" fmla="*/ 14 w 94"/>
                    <a:gd name="T39" fmla="*/ 19 h 174"/>
                    <a:gd name="T40" fmla="*/ 14 w 94"/>
                    <a:gd name="T41" fmla="*/ 23 h 1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endParaRPr lang="ru-RU"/>
                </a:p>
              </p:txBody>
            </p:sp>
            <p:sp>
              <p:nvSpPr>
                <p:cNvPr id="59" name="Freeform 31"/>
                <p:cNvSpPr>
                  <a:spLocks/>
                </p:cNvSpPr>
                <p:nvPr userDrawn="1"/>
              </p:nvSpPr>
              <p:spPr bwMode="ltGray">
                <a:xfrm>
                  <a:off x="2415" y="644"/>
                  <a:ext cx="32" cy="41"/>
                </a:xfrm>
                <a:custGeom>
                  <a:avLst/>
                  <a:gdLst>
                    <a:gd name="T0" fmla="*/ 6 w 32"/>
                    <a:gd name="T1" fmla="*/ 6 h 50"/>
                    <a:gd name="T2" fmla="*/ 12 w 32"/>
                    <a:gd name="T3" fmla="*/ 0 h 50"/>
                    <a:gd name="T4" fmla="*/ 20 w 32"/>
                    <a:gd name="T5" fmla="*/ 4 h 50"/>
                    <a:gd name="T6" fmla="*/ 22 w 32"/>
                    <a:gd name="T7" fmla="*/ 6 h 50"/>
                    <a:gd name="T8" fmla="*/ 28 w 32"/>
                    <a:gd name="T9" fmla="*/ 6 h 50"/>
                    <a:gd name="T10" fmla="*/ 32 w 32"/>
                    <a:gd name="T11" fmla="*/ 9 h 50"/>
                    <a:gd name="T12" fmla="*/ 18 w 32"/>
                    <a:gd name="T13" fmla="*/ 13 h 50"/>
                    <a:gd name="T14" fmla="*/ 6 w 32"/>
                    <a:gd name="T15" fmla="*/ 6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endParaRPr lang="ru-RU"/>
                </a:p>
              </p:txBody>
            </p:sp>
            <p:sp>
              <p:nvSpPr>
                <p:cNvPr id="60" name="Freeform 32"/>
                <p:cNvSpPr>
                  <a:spLocks/>
                </p:cNvSpPr>
                <p:nvPr userDrawn="1"/>
              </p:nvSpPr>
              <p:spPr bwMode="ltGray">
                <a:xfrm>
                  <a:off x="2349" y="654"/>
                  <a:ext cx="45" cy="41"/>
                </a:xfrm>
                <a:custGeom>
                  <a:avLst/>
                  <a:gdLst>
                    <a:gd name="T0" fmla="*/ 0 w 43"/>
                    <a:gd name="T1" fmla="*/ 11 h 50"/>
                    <a:gd name="T2" fmla="*/ 29 w 43"/>
                    <a:gd name="T3" fmla="*/ 5 h 50"/>
                    <a:gd name="T4" fmla="*/ 50 w 43"/>
                    <a:gd name="T5" fmla="*/ 0 h 50"/>
                    <a:gd name="T6" fmla="*/ 31 w 43"/>
                    <a:gd name="T7" fmla="*/ 7 h 50"/>
                    <a:gd name="T8" fmla="*/ 2 w 43"/>
                    <a:gd name="T9" fmla="*/ 13 h 50"/>
                    <a:gd name="T10" fmla="*/ 0 w 43"/>
                    <a:gd name="T11" fmla="*/ 11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endParaRPr lang="ru-RU"/>
                </a:p>
              </p:txBody>
            </p:sp>
            <p:sp>
              <p:nvSpPr>
                <p:cNvPr id="61" name="Freeform 33"/>
                <p:cNvSpPr>
                  <a:spLocks/>
                </p:cNvSpPr>
                <p:nvPr userDrawn="1"/>
              </p:nvSpPr>
              <p:spPr bwMode="ltGray">
                <a:xfrm>
                  <a:off x="4808" y="597"/>
                  <a:ext cx="701" cy="438"/>
                </a:xfrm>
                <a:custGeom>
                  <a:avLst/>
                  <a:gdLst>
                    <a:gd name="T0" fmla="*/ 332 w 471"/>
                    <a:gd name="T1" fmla="*/ 6257 h 281"/>
                    <a:gd name="T2" fmla="*/ 391 w 471"/>
                    <a:gd name="T3" fmla="*/ 5597 h 281"/>
                    <a:gd name="T4" fmla="*/ 359 w 471"/>
                    <a:gd name="T5" fmla="*/ 5471 h 281"/>
                    <a:gd name="T6" fmla="*/ 263 w 471"/>
                    <a:gd name="T7" fmla="*/ 4879 h 281"/>
                    <a:gd name="T8" fmla="*/ 63 w 471"/>
                    <a:gd name="T9" fmla="*/ 4806 h 281"/>
                    <a:gd name="T10" fmla="*/ 0 w 471"/>
                    <a:gd name="T11" fmla="*/ 4269 h 281"/>
                    <a:gd name="T12" fmla="*/ 196 w 471"/>
                    <a:gd name="T13" fmla="*/ 4032 h 281"/>
                    <a:gd name="T14" fmla="*/ 94 w 471"/>
                    <a:gd name="T15" fmla="*/ 3688 h 281"/>
                    <a:gd name="T16" fmla="*/ 28 w 471"/>
                    <a:gd name="T17" fmla="*/ 3571 h 281"/>
                    <a:gd name="T18" fmla="*/ 461 w 471"/>
                    <a:gd name="T19" fmla="*/ 2683 h 281"/>
                    <a:gd name="T20" fmla="*/ 707 w 471"/>
                    <a:gd name="T21" fmla="*/ 2156 h 281"/>
                    <a:gd name="T22" fmla="*/ 686 w 471"/>
                    <a:gd name="T23" fmla="*/ 1565 h 281"/>
                    <a:gd name="T24" fmla="*/ 391 w 471"/>
                    <a:gd name="T25" fmla="*/ 957 h 281"/>
                    <a:gd name="T26" fmla="*/ 330 w 471"/>
                    <a:gd name="T27" fmla="*/ 719 h 281"/>
                    <a:gd name="T28" fmla="*/ 423 w 471"/>
                    <a:gd name="T29" fmla="*/ 801 h 281"/>
                    <a:gd name="T30" fmla="*/ 775 w 471"/>
                    <a:gd name="T31" fmla="*/ 792 h 281"/>
                    <a:gd name="T32" fmla="*/ 1033 w 471"/>
                    <a:gd name="T33" fmla="*/ 243 h 281"/>
                    <a:gd name="T34" fmla="*/ 1329 w 471"/>
                    <a:gd name="T35" fmla="*/ 0 h 281"/>
                    <a:gd name="T36" fmla="*/ 1424 w 471"/>
                    <a:gd name="T37" fmla="*/ 47 h 281"/>
                    <a:gd name="T38" fmla="*/ 1491 w 471"/>
                    <a:gd name="T39" fmla="*/ 201 h 281"/>
                    <a:gd name="T40" fmla="*/ 1587 w 471"/>
                    <a:gd name="T41" fmla="*/ 114 h 281"/>
                    <a:gd name="T42" fmla="*/ 1782 w 471"/>
                    <a:gd name="T43" fmla="*/ 178 h 281"/>
                    <a:gd name="T44" fmla="*/ 1877 w 471"/>
                    <a:gd name="T45" fmla="*/ 201 h 281"/>
                    <a:gd name="T46" fmla="*/ 2288 w 471"/>
                    <a:gd name="T47" fmla="*/ 313 h 281"/>
                    <a:gd name="T48" fmla="*/ 2512 w 471"/>
                    <a:gd name="T49" fmla="*/ 530 h 281"/>
                    <a:gd name="T50" fmla="*/ 2709 w 471"/>
                    <a:gd name="T51" fmla="*/ 379 h 281"/>
                    <a:gd name="T52" fmla="*/ 2794 w 471"/>
                    <a:gd name="T53" fmla="*/ 313 h 281"/>
                    <a:gd name="T54" fmla="*/ 3154 w 471"/>
                    <a:gd name="T55" fmla="*/ 313 h 281"/>
                    <a:gd name="T56" fmla="*/ 3410 w 471"/>
                    <a:gd name="T57" fmla="*/ 719 h 281"/>
                    <a:gd name="T58" fmla="*/ 3739 w 471"/>
                    <a:gd name="T59" fmla="*/ 1317 h 281"/>
                    <a:gd name="T60" fmla="*/ 3965 w 471"/>
                    <a:gd name="T61" fmla="*/ 1565 h 281"/>
                    <a:gd name="T62" fmla="*/ 4158 w 471"/>
                    <a:gd name="T63" fmla="*/ 1518 h 281"/>
                    <a:gd name="T64" fmla="*/ 4368 w 471"/>
                    <a:gd name="T65" fmla="*/ 1445 h 281"/>
                    <a:gd name="T66" fmla="*/ 4694 w 471"/>
                    <a:gd name="T67" fmla="*/ 1595 h 281"/>
                    <a:gd name="T68" fmla="*/ 4846 w 471"/>
                    <a:gd name="T69" fmla="*/ 1808 h 281"/>
                    <a:gd name="T70" fmla="*/ 4981 w 471"/>
                    <a:gd name="T71" fmla="*/ 2008 h 281"/>
                    <a:gd name="T72" fmla="*/ 5144 w 471"/>
                    <a:gd name="T73" fmla="*/ 2486 h 281"/>
                    <a:gd name="T74" fmla="*/ 5206 w 471"/>
                    <a:gd name="T75" fmla="*/ 2683 h 281"/>
                    <a:gd name="T76" fmla="*/ 5234 w 471"/>
                    <a:gd name="T77" fmla="*/ 2799 h 281"/>
                    <a:gd name="T78" fmla="*/ 5011 w 471"/>
                    <a:gd name="T79" fmla="*/ 3163 h 281"/>
                    <a:gd name="T80" fmla="*/ 5206 w 471"/>
                    <a:gd name="T81" fmla="*/ 3158 h 281"/>
                    <a:gd name="T82" fmla="*/ 5535 w 471"/>
                    <a:gd name="T83" fmla="*/ 3471 h 281"/>
                    <a:gd name="T84" fmla="*/ 5892 w 471"/>
                    <a:gd name="T85" fmla="*/ 3510 h 281"/>
                    <a:gd name="T86" fmla="*/ 6150 w 471"/>
                    <a:gd name="T87" fmla="*/ 3753 h 281"/>
                    <a:gd name="T88" fmla="*/ 6188 w 471"/>
                    <a:gd name="T89" fmla="*/ 3848 h 281"/>
                    <a:gd name="T90" fmla="*/ 6188 w 471"/>
                    <a:gd name="T91" fmla="*/ 3931 h 281"/>
                    <a:gd name="T92" fmla="*/ 6369 w 471"/>
                    <a:gd name="T93" fmla="*/ 3848 h 281"/>
                    <a:gd name="T94" fmla="*/ 6473 w 471"/>
                    <a:gd name="T95" fmla="*/ 3824 h 281"/>
                    <a:gd name="T96" fmla="*/ 7102 w 471"/>
                    <a:gd name="T97" fmla="*/ 4132 h 281"/>
                    <a:gd name="T98" fmla="*/ 7226 w 471"/>
                    <a:gd name="T99" fmla="*/ 4445 h 281"/>
                    <a:gd name="T100" fmla="*/ 7522 w 471"/>
                    <a:gd name="T101" fmla="*/ 4492 h 281"/>
                    <a:gd name="T102" fmla="*/ 7616 w 471"/>
                    <a:gd name="T103" fmla="*/ 4806 h 281"/>
                    <a:gd name="T104" fmla="*/ 7297 w 471"/>
                    <a:gd name="T105" fmla="*/ 5767 h 281"/>
                    <a:gd name="T106" fmla="*/ 7032 w 471"/>
                    <a:gd name="T107" fmla="*/ 6285 h 2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w="9525">
                  <a:noFill/>
                  <a:round/>
                  <a:headEnd/>
                  <a:tailEnd/>
                </a:ln>
                <a:effectLst/>
              </p:spPr>
              <p:txBody>
                <a:bodyPr wrap="none" anchor="ctr"/>
                <a:lstStyle/>
                <a:p>
                  <a:endParaRPr lang="ru-RU"/>
                </a:p>
              </p:txBody>
            </p:sp>
            <p:sp>
              <p:nvSpPr>
                <p:cNvPr id="62" name="Freeform 34"/>
                <p:cNvSpPr>
                  <a:spLocks/>
                </p:cNvSpPr>
                <p:nvPr userDrawn="1"/>
              </p:nvSpPr>
              <p:spPr bwMode="ltGray">
                <a:xfrm>
                  <a:off x="3880" y="-7"/>
                  <a:ext cx="984" cy="692"/>
                </a:xfrm>
                <a:custGeom>
                  <a:avLst/>
                  <a:gdLst>
                    <a:gd name="T0" fmla="*/ 406 w 984"/>
                    <a:gd name="T1" fmla="*/ 2 h 844"/>
                    <a:gd name="T2" fmla="*/ 502 w 984"/>
                    <a:gd name="T3" fmla="*/ 9 h 844"/>
                    <a:gd name="T4" fmla="*/ 550 w 984"/>
                    <a:gd name="T5" fmla="*/ 9 h 844"/>
                    <a:gd name="T6" fmla="*/ 578 w 984"/>
                    <a:gd name="T7" fmla="*/ 32 h 844"/>
                    <a:gd name="T8" fmla="*/ 586 w 984"/>
                    <a:gd name="T9" fmla="*/ 23 h 844"/>
                    <a:gd name="T10" fmla="*/ 606 w 984"/>
                    <a:gd name="T11" fmla="*/ 17 h 844"/>
                    <a:gd name="T12" fmla="*/ 642 w 984"/>
                    <a:gd name="T13" fmla="*/ 32 h 844"/>
                    <a:gd name="T14" fmla="*/ 682 w 984"/>
                    <a:gd name="T15" fmla="*/ 25 h 844"/>
                    <a:gd name="T16" fmla="*/ 706 w 984"/>
                    <a:gd name="T17" fmla="*/ 21 h 844"/>
                    <a:gd name="T18" fmla="*/ 762 w 984"/>
                    <a:gd name="T19" fmla="*/ 2 h 844"/>
                    <a:gd name="T20" fmla="*/ 798 w 984"/>
                    <a:gd name="T21" fmla="*/ 17 h 844"/>
                    <a:gd name="T22" fmla="*/ 798 w 984"/>
                    <a:gd name="T23" fmla="*/ 32 h 844"/>
                    <a:gd name="T24" fmla="*/ 790 w 984"/>
                    <a:gd name="T25" fmla="*/ 39 h 844"/>
                    <a:gd name="T26" fmla="*/ 766 w 984"/>
                    <a:gd name="T27" fmla="*/ 40 h 844"/>
                    <a:gd name="T28" fmla="*/ 762 w 984"/>
                    <a:gd name="T29" fmla="*/ 47 h 844"/>
                    <a:gd name="T30" fmla="*/ 802 w 984"/>
                    <a:gd name="T31" fmla="*/ 57 h 844"/>
                    <a:gd name="T32" fmla="*/ 786 w 984"/>
                    <a:gd name="T33" fmla="*/ 80 h 844"/>
                    <a:gd name="T34" fmla="*/ 830 w 984"/>
                    <a:gd name="T35" fmla="*/ 102 h 844"/>
                    <a:gd name="T36" fmla="*/ 854 w 984"/>
                    <a:gd name="T37" fmla="*/ 112 h 844"/>
                    <a:gd name="T38" fmla="*/ 830 w 984"/>
                    <a:gd name="T39" fmla="*/ 112 h 844"/>
                    <a:gd name="T40" fmla="*/ 746 w 984"/>
                    <a:gd name="T41" fmla="*/ 94 h 844"/>
                    <a:gd name="T42" fmla="*/ 678 w 984"/>
                    <a:gd name="T43" fmla="*/ 100 h 844"/>
                    <a:gd name="T44" fmla="*/ 590 w 984"/>
                    <a:gd name="T45" fmla="*/ 110 h 844"/>
                    <a:gd name="T46" fmla="*/ 642 w 984"/>
                    <a:gd name="T47" fmla="*/ 144 h 844"/>
                    <a:gd name="T48" fmla="*/ 710 w 984"/>
                    <a:gd name="T49" fmla="*/ 151 h 844"/>
                    <a:gd name="T50" fmla="*/ 738 w 984"/>
                    <a:gd name="T51" fmla="*/ 136 h 844"/>
                    <a:gd name="T52" fmla="*/ 774 w 984"/>
                    <a:gd name="T53" fmla="*/ 142 h 844"/>
                    <a:gd name="T54" fmla="*/ 766 w 984"/>
                    <a:gd name="T55" fmla="*/ 157 h 844"/>
                    <a:gd name="T56" fmla="*/ 802 w 984"/>
                    <a:gd name="T57" fmla="*/ 166 h 844"/>
                    <a:gd name="T58" fmla="*/ 838 w 984"/>
                    <a:gd name="T59" fmla="*/ 164 h 844"/>
                    <a:gd name="T60" fmla="*/ 922 w 984"/>
                    <a:gd name="T61" fmla="*/ 200 h 844"/>
                    <a:gd name="T62" fmla="*/ 942 w 984"/>
                    <a:gd name="T63" fmla="*/ 206 h 844"/>
                    <a:gd name="T64" fmla="*/ 874 w 984"/>
                    <a:gd name="T65" fmla="*/ 202 h 844"/>
                    <a:gd name="T66" fmla="*/ 830 w 984"/>
                    <a:gd name="T67" fmla="*/ 189 h 844"/>
                    <a:gd name="T68" fmla="*/ 778 w 984"/>
                    <a:gd name="T69" fmla="*/ 177 h 844"/>
                    <a:gd name="T70" fmla="*/ 702 w 984"/>
                    <a:gd name="T71" fmla="*/ 165 h 844"/>
                    <a:gd name="T72" fmla="*/ 614 w 984"/>
                    <a:gd name="T73" fmla="*/ 162 h 844"/>
                    <a:gd name="T74" fmla="*/ 506 w 984"/>
                    <a:gd name="T75" fmla="*/ 148 h 844"/>
                    <a:gd name="T76" fmla="*/ 462 w 984"/>
                    <a:gd name="T77" fmla="*/ 126 h 844"/>
                    <a:gd name="T78" fmla="*/ 430 w 984"/>
                    <a:gd name="T79" fmla="*/ 115 h 844"/>
                    <a:gd name="T80" fmla="*/ 382 w 984"/>
                    <a:gd name="T81" fmla="*/ 107 h 844"/>
                    <a:gd name="T82" fmla="*/ 342 w 984"/>
                    <a:gd name="T83" fmla="*/ 92 h 844"/>
                    <a:gd name="T84" fmla="*/ 354 w 984"/>
                    <a:gd name="T85" fmla="*/ 102 h 844"/>
                    <a:gd name="T86" fmla="*/ 418 w 984"/>
                    <a:gd name="T87" fmla="*/ 123 h 844"/>
                    <a:gd name="T88" fmla="*/ 422 w 984"/>
                    <a:gd name="T89" fmla="*/ 130 h 844"/>
                    <a:gd name="T90" fmla="*/ 394 w 984"/>
                    <a:gd name="T91" fmla="*/ 124 h 844"/>
                    <a:gd name="T92" fmla="*/ 354 w 984"/>
                    <a:gd name="T93" fmla="*/ 116 h 844"/>
                    <a:gd name="T94" fmla="*/ 314 w 984"/>
                    <a:gd name="T95" fmla="*/ 100 h 844"/>
                    <a:gd name="T96" fmla="*/ 266 w 984"/>
                    <a:gd name="T97" fmla="*/ 87 h 844"/>
                    <a:gd name="T98" fmla="*/ 210 w 984"/>
                    <a:gd name="T99" fmla="*/ 78 h 844"/>
                    <a:gd name="T100" fmla="*/ 154 w 984"/>
                    <a:gd name="T101" fmla="*/ 59 h 844"/>
                    <a:gd name="T102" fmla="*/ 66 w 984"/>
                    <a:gd name="T103" fmla="*/ 16 h 844"/>
                    <a:gd name="T104" fmla="*/ 34 w 984"/>
                    <a:gd name="T105" fmla="*/ 9 h 844"/>
                    <a:gd name="T106" fmla="*/ 46 w 984"/>
                    <a:gd name="T107" fmla="*/ 6 h 844"/>
                    <a:gd name="T108" fmla="*/ 102 w 984"/>
                    <a:gd name="T109" fmla="*/ 17 h 8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w="9525">
                  <a:noFill/>
                  <a:round/>
                  <a:headEnd/>
                  <a:tailEnd/>
                </a:ln>
                <a:effectLst/>
              </p:spPr>
              <p:txBody>
                <a:bodyPr wrap="none" anchor="ctr"/>
                <a:lstStyle/>
                <a:p>
                  <a:endParaRPr lang="ru-RU"/>
                </a:p>
              </p:txBody>
            </p:sp>
            <p:sp>
              <p:nvSpPr>
                <p:cNvPr id="63" name="Freeform 35"/>
                <p:cNvSpPr>
                  <a:spLocks/>
                </p:cNvSpPr>
                <p:nvPr userDrawn="1"/>
              </p:nvSpPr>
              <p:spPr bwMode="ltGray">
                <a:xfrm>
                  <a:off x="3577" y="490"/>
                  <a:ext cx="36" cy="39"/>
                </a:xfrm>
                <a:custGeom>
                  <a:avLst/>
                  <a:gdLst>
                    <a:gd name="T0" fmla="*/ 6 w 36"/>
                    <a:gd name="T1" fmla="*/ 7 h 48"/>
                    <a:gd name="T2" fmla="*/ 10 w 36"/>
                    <a:gd name="T3" fmla="*/ 11 h 48"/>
                    <a:gd name="T4" fmla="*/ 6 w 36"/>
                    <a:gd name="T5" fmla="*/ 7 h 48"/>
                    <a:gd name="T6" fmla="*/ 0 60000 65536"/>
                    <a:gd name="T7" fmla="*/ 0 60000 65536"/>
                    <a:gd name="T8" fmla="*/ 0 60000 65536"/>
                  </a:gdLst>
                  <a:ahLst/>
                  <a:cxnLst>
                    <a:cxn ang="T6">
                      <a:pos x="T0" y="T1"/>
                    </a:cxn>
                    <a:cxn ang="T7">
                      <a:pos x="T2" y="T3"/>
                    </a:cxn>
                    <a:cxn ang="T8">
                      <a:pos x="T4" y="T5"/>
                    </a:cxn>
                  </a:cxnLst>
                  <a:rect l="0" t="0" r="r" b="b"/>
                  <a:pathLst>
                    <a:path w="36" h="48">
                      <a:moveTo>
                        <a:pt x="6" y="28"/>
                      </a:moveTo>
                      <a:cubicBezTo>
                        <a:pt x="25" y="0"/>
                        <a:pt x="36" y="31"/>
                        <a:pt x="10" y="48"/>
                      </a:cubicBezTo>
                      <a:cubicBezTo>
                        <a:pt x="0" y="34"/>
                        <a:pt x="0" y="40"/>
                        <a:pt x="6" y="28"/>
                      </a:cubicBezTo>
                      <a:close/>
                    </a:path>
                  </a:pathLst>
                </a:custGeom>
                <a:solidFill>
                  <a:schemeClr val="folHlink"/>
                </a:solidFill>
                <a:ln w="9525">
                  <a:noFill/>
                  <a:round/>
                  <a:headEnd/>
                  <a:tailEnd/>
                </a:ln>
                <a:effectLst/>
              </p:spPr>
              <p:txBody>
                <a:bodyPr wrap="none" anchor="ctr"/>
                <a:lstStyle/>
                <a:p>
                  <a:endParaRPr lang="ru-RU"/>
                </a:p>
              </p:txBody>
            </p:sp>
            <p:sp>
              <p:nvSpPr>
                <p:cNvPr id="64" name="Freeform 36"/>
                <p:cNvSpPr>
                  <a:spLocks/>
                </p:cNvSpPr>
                <p:nvPr userDrawn="1"/>
              </p:nvSpPr>
              <p:spPr bwMode="ltGray">
                <a:xfrm>
                  <a:off x="3549" y="475"/>
                  <a:ext cx="38" cy="29"/>
                </a:xfrm>
                <a:custGeom>
                  <a:avLst/>
                  <a:gdLst>
                    <a:gd name="T0" fmla="*/ 0 w 36"/>
                    <a:gd name="T1" fmla="*/ 2 h 37"/>
                    <a:gd name="T2" fmla="*/ 19 w 36"/>
                    <a:gd name="T3" fmla="*/ 1 h 37"/>
                    <a:gd name="T4" fmla="*/ 52 w 36"/>
                    <a:gd name="T5" fmla="*/ 3 h 37"/>
                    <a:gd name="T6" fmla="*/ 8 w 36"/>
                    <a:gd name="T7" fmla="*/ 3 h 37"/>
                    <a:gd name="T8" fmla="*/ 0 w 36"/>
                    <a:gd name="T9" fmla="*/ 2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w="9525">
                  <a:noFill/>
                  <a:round/>
                  <a:headEnd/>
                  <a:tailEnd/>
                </a:ln>
                <a:effectLst/>
              </p:spPr>
              <p:txBody>
                <a:bodyPr wrap="none" anchor="ctr"/>
                <a:lstStyle/>
                <a:p>
                  <a:endParaRPr lang="ru-RU"/>
                </a:p>
              </p:txBody>
            </p:sp>
            <p:sp>
              <p:nvSpPr>
                <p:cNvPr id="65" name="Freeform 37"/>
                <p:cNvSpPr>
                  <a:spLocks/>
                </p:cNvSpPr>
                <p:nvPr userDrawn="1"/>
              </p:nvSpPr>
              <p:spPr bwMode="ltGray">
                <a:xfrm>
                  <a:off x="4686" y="394"/>
                  <a:ext cx="171" cy="81"/>
                </a:xfrm>
                <a:custGeom>
                  <a:avLst/>
                  <a:gdLst>
                    <a:gd name="T0" fmla="*/ 0 w 170"/>
                    <a:gd name="T1" fmla="*/ 15 h 96"/>
                    <a:gd name="T2" fmla="*/ 28 w 170"/>
                    <a:gd name="T3" fmla="*/ 8 h 96"/>
                    <a:gd name="T4" fmla="*/ 56 w 170"/>
                    <a:gd name="T5" fmla="*/ 7 h 96"/>
                    <a:gd name="T6" fmla="*/ 80 w 170"/>
                    <a:gd name="T7" fmla="*/ 3 h 96"/>
                    <a:gd name="T8" fmla="*/ 64 w 170"/>
                    <a:gd name="T9" fmla="*/ 8 h 96"/>
                    <a:gd name="T10" fmla="*/ 131 w 170"/>
                    <a:gd name="T11" fmla="*/ 15 h 96"/>
                    <a:gd name="T12" fmla="*/ 167 w 170"/>
                    <a:gd name="T13" fmla="*/ 20 h 96"/>
                    <a:gd name="T14" fmla="*/ 123 w 170"/>
                    <a:gd name="T15" fmla="*/ 24 h 96"/>
                    <a:gd name="T16" fmla="*/ 95 w 170"/>
                    <a:gd name="T17" fmla="*/ 18 h 96"/>
                    <a:gd name="T18" fmla="*/ 76 w 170"/>
                    <a:gd name="T19" fmla="*/ 16 h 96"/>
                    <a:gd name="T20" fmla="*/ 24 w 170"/>
                    <a:gd name="T21" fmla="*/ 13 h 96"/>
                    <a:gd name="T22" fmla="*/ 0 w 170"/>
                    <a:gd name="T23" fmla="*/ 15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w="9525">
                  <a:noFill/>
                  <a:round/>
                  <a:headEnd/>
                  <a:tailEnd/>
                </a:ln>
                <a:effectLst/>
              </p:spPr>
              <p:txBody>
                <a:bodyPr wrap="none" anchor="ctr"/>
                <a:lstStyle/>
                <a:p>
                  <a:endParaRPr lang="ru-RU"/>
                </a:p>
              </p:txBody>
            </p:sp>
            <p:sp>
              <p:nvSpPr>
                <p:cNvPr id="66" name="Freeform 38"/>
                <p:cNvSpPr>
                  <a:spLocks/>
                </p:cNvSpPr>
                <p:nvPr userDrawn="1"/>
              </p:nvSpPr>
              <p:spPr bwMode="ltGray">
                <a:xfrm>
                  <a:off x="4867" y="460"/>
                  <a:ext cx="138" cy="37"/>
                </a:xfrm>
                <a:custGeom>
                  <a:avLst/>
                  <a:gdLst>
                    <a:gd name="T0" fmla="*/ 0 w 138"/>
                    <a:gd name="T1" fmla="*/ 0 h 44"/>
                    <a:gd name="T2" fmla="*/ 52 w 138"/>
                    <a:gd name="T3" fmla="*/ 3 h 44"/>
                    <a:gd name="T4" fmla="*/ 88 w 138"/>
                    <a:gd name="T5" fmla="*/ 7 h 44"/>
                    <a:gd name="T6" fmla="*/ 112 w 138"/>
                    <a:gd name="T7" fmla="*/ 6 h 44"/>
                    <a:gd name="T8" fmla="*/ 108 w 138"/>
                    <a:gd name="T9" fmla="*/ 13 h 44"/>
                    <a:gd name="T10" fmla="*/ 64 w 138"/>
                    <a:gd name="T11" fmla="*/ 12 h 44"/>
                    <a:gd name="T12" fmla="*/ 0 w 138"/>
                    <a:gd name="T13" fmla="*/ 11 h 44"/>
                    <a:gd name="T14" fmla="*/ 28 w 138"/>
                    <a:gd name="T15" fmla="*/ 6 h 44"/>
                    <a:gd name="T16" fmla="*/ 0 w 138"/>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w="9525">
                  <a:noFill/>
                  <a:round/>
                  <a:headEnd/>
                  <a:tailEnd/>
                </a:ln>
                <a:effectLst/>
              </p:spPr>
              <p:txBody>
                <a:bodyPr wrap="none" anchor="ctr"/>
                <a:lstStyle/>
                <a:p>
                  <a:endParaRPr lang="ru-RU"/>
                </a:p>
              </p:txBody>
            </p:sp>
            <p:sp>
              <p:nvSpPr>
                <p:cNvPr id="67" name="Freeform 39"/>
                <p:cNvSpPr>
                  <a:spLocks/>
                </p:cNvSpPr>
                <p:nvPr userDrawn="1"/>
              </p:nvSpPr>
              <p:spPr bwMode="ltGray">
                <a:xfrm>
                  <a:off x="4794" y="480"/>
                  <a:ext cx="56" cy="34"/>
                </a:xfrm>
                <a:custGeom>
                  <a:avLst/>
                  <a:gdLst>
                    <a:gd name="T0" fmla="*/ 17 w 57"/>
                    <a:gd name="T1" fmla="*/ 6 h 42"/>
                    <a:gd name="T2" fmla="*/ 30 w 57"/>
                    <a:gd name="T3" fmla="*/ 3 h 42"/>
                    <a:gd name="T4" fmla="*/ 17 w 57"/>
                    <a:gd name="T5" fmla="*/ 6 h 42"/>
                    <a:gd name="T6" fmla="*/ 0 60000 65536"/>
                    <a:gd name="T7" fmla="*/ 0 60000 65536"/>
                    <a:gd name="T8" fmla="*/ 0 60000 65536"/>
                  </a:gdLst>
                  <a:ahLst/>
                  <a:cxnLst>
                    <a:cxn ang="T6">
                      <a:pos x="T0" y="T1"/>
                    </a:cxn>
                    <a:cxn ang="T7">
                      <a:pos x="T2" y="T3"/>
                    </a:cxn>
                    <a:cxn ang="T8">
                      <a:pos x="T4" y="T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w="9525">
                  <a:noFill/>
                  <a:round/>
                  <a:headEnd/>
                  <a:tailEnd/>
                </a:ln>
                <a:effectLst/>
              </p:spPr>
              <p:txBody>
                <a:bodyPr wrap="none" anchor="ctr"/>
                <a:lstStyle/>
                <a:p>
                  <a:endParaRPr lang="ru-RU"/>
                </a:p>
              </p:txBody>
            </p:sp>
            <p:sp>
              <p:nvSpPr>
                <p:cNvPr id="68" name="Freeform 40"/>
                <p:cNvSpPr>
                  <a:spLocks/>
                </p:cNvSpPr>
                <p:nvPr userDrawn="1"/>
              </p:nvSpPr>
              <p:spPr bwMode="ltGray">
                <a:xfrm>
                  <a:off x="4757" y="375"/>
                  <a:ext cx="37" cy="44"/>
                </a:xfrm>
                <a:custGeom>
                  <a:avLst/>
                  <a:gdLst>
                    <a:gd name="T0" fmla="*/ 12 w 39"/>
                    <a:gd name="T1" fmla="*/ 10 h 52"/>
                    <a:gd name="T2" fmla="*/ 12 w 39"/>
                    <a:gd name="T3" fmla="*/ 0 h 52"/>
                    <a:gd name="T4" fmla="*/ 12 w 39"/>
                    <a:gd name="T5" fmla="*/ 10 h 52"/>
                    <a:gd name="T6" fmla="*/ 0 60000 65536"/>
                    <a:gd name="T7" fmla="*/ 0 60000 65536"/>
                    <a:gd name="T8" fmla="*/ 0 60000 65536"/>
                  </a:gdLst>
                  <a:ahLst/>
                  <a:cxnLst>
                    <a:cxn ang="T6">
                      <a:pos x="T0" y="T1"/>
                    </a:cxn>
                    <a:cxn ang="T7">
                      <a:pos x="T2" y="T3"/>
                    </a:cxn>
                    <a:cxn ang="T8">
                      <a:pos x="T4" y="T5"/>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w="9525">
                  <a:noFill/>
                  <a:round/>
                  <a:headEnd/>
                  <a:tailEnd/>
                </a:ln>
                <a:effectLst/>
              </p:spPr>
              <p:txBody>
                <a:bodyPr wrap="none" anchor="ctr"/>
                <a:lstStyle/>
                <a:p>
                  <a:endParaRPr lang="ru-RU"/>
                </a:p>
              </p:txBody>
            </p:sp>
            <p:sp>
              <p:nvSpPr>
                <p:cNvPr id="69" name="Freeform 41"/>
                <p:cNvSpPr>
                  <a:spLocks/>
                </p:cNvSpPr>
                <p:nvPr userDrawn="1"/>
              </p:nvSpPr>
              <p:spPr bwMode="ltGray">
                <a:xfrm>
                  <a:off x="5054" y="507"/>
                  <a:ext cx="45" cy="66"/>
                </a:xfrm>
                <a:custGeom>
                  <a:avLst/>
                  <a:gdLst>
                    <a:gd name="T0" fmla="*/ 4 w 44"/>
                    <a:gd name="T1" fmla="*/ 2 h 80"/>
                    <a:gd name="T2" fmla="*/ 20 w 44"/>
                    <a:gd name="T3" fmla="*/ 8 h 80"/>
                    <a:gd name="T4" fmla="*/ 31 w 44"/>
                    <a:gd name="T5" fmla="*/ 12 h 80"/>
                    <a:gd name="T6" fmla="*/ 43 w 44"/>
                    <a:gd name="T7" fmla="*/ 14 h 80"/>
                    <a:gd name="T8" fmla="*/ 31 w 44"/>
                    <a:gd name="T9" fmla="*/ 19 h 80"/>
                    <a:gd name="T10" fmla="*/ 0 w 44"/>
                    <a:gd name="T11" fmla="*/ 6 h 80"/>
                    <a:gd name="T12" fmla="*/ 4 w 44"/>
                    <a:gd name="T13" fmla="*/ 2 h 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w="9525">
                  <a:noFill/>
                  <a:round/>
                  <a:headEnd/>
                  <a:tailEnd/>
                </a:ln>
                <a:effectLst/>
              </p:spPr>
              <p:txBody>
                <a:bodyPr wrap="none" anchor="ctr"/>
                <a:lstStyle/>
                <a:p>
                  <a:endParaRPr lang="ru-RU"/>
                </a:p>
              </p:txBody>
            </p:sp>
            <p:sp>
              <p:nvSpPr>
                <p:cNvPr id="70" name="Freeform 42"/>
                <p:cNvSpPr>
                  <a:spLocks/>
                </p:cNvSpPr>
                <p:nvPr userDrawn="1"/>
              </p:nvSpPr>
              <p:spPr bwMode="ltGray">
                <a:xfrm>
                  <a:off x="4260" y="6"/>
                  <a:ext cx="480" cy="100"/>
                </a:xfrm>
                <a:custGeom>
                  <a:avLst/>
                  <a:gdLst>
                    <a:gd name="T0" fmla="*/ 3522 w 323"/>
                    <a:gd name="T1" fmla="*/ 31 h 64"/>
                    <a:gd name="T2" fmla="*/ 3694 w 323"/>
                    <a:gd name="T3" fmla="*/ 183 h 64"/>
                    <a:gd name="T4" fmla="*/ 3761 w 323"/>
                    <a:gd name="T5" fmla="*/ 0 h 64"/>
                    <a:gd name="T6" fmla="*/ 4247 w 323"/>
                    <a:gd name="T7" fmla="*/ 0 h 64"/>
                    <a:gd name="T8" fmla="*/ 4604 w 323"/>
                    <a:gd name="T9" fmla="*/ 394 h 64"/>
                    <a:gd name="T10" fmla="*/ 5099 w 323"/>
                    <a:gd name="T11" fmla="*/ 231 h 64"/>
                    <a:gd name="T12" fmla="*/ 5029 w 323"/>
                    <a:gd name="T13" fmla="*/ 650 h 64"/>
                    <a:gd name="T14" fmla="*/ 4767 w 323"/>
                    <a:gd name="T15" fmla="*/ 1058 h 64"/>
                    <a:gd name="T16" fmla="*/ 4715 w 323"/>
                    <a:gd name="T17" fmla="*/ 650 h 64"/>
                    <a:gd name="T18" fmla="*/ 4604 w 323"/>
                    <a:gd name="T19" fmla="*/ 698 h 64"/>
                    <a:gd name="T20" fmla="*/ 4475 w 323"/>
                    <a:gd name="T21" fmla="*/ 650 h 64"/>
                    <a:gd name="T22" fmla="*/ 4207 w 323"/>
                    <a:gd name="T23" fmla="*/ 483 h 64"/>
                    <a:gd name="T24" fmla="*/ 3653 w 323"/>
                    <a:gd name="T25" fmla="*/ 859 h 64"/>
                    <a:gd name="T26" fmla="*/ 3220 w 323"/>
                    <a:gd name="T27" fmla="*/ 1008 h 64"/>
                    <a:gd name="T28" fmla="*/ 3390 w 323"/>
                    <a:gd name="T29" fmla="*/ 1294 h 64"/>
                    <a:gd name="T30" fmla="*/ 3011 w 323"/>
                    <a:gd name="T31" fmla="*/ 1423 h 64"/>
                    <a:gd name="T32" fmla="*/ 2700 w 323"/>
                    <a:gd name="T33" fmla="*/ 1377 h 64"/>
                    <a:gd name="T34" fmla="*/ 2831 w 323"/>
                    <a:gd name="T35" fmla="*/ 1294 h 64"/>
                    <a:gd name="T36" fmla="*/ 2730 w 323"/>
                    <a:gd name="T37" fmla="*/ 911 h 64"/>
                    <a:gd name="T38" fmla="*/ 2700 w 323"/>
                    <a:gd name="T39" fmla="*/ 698 h 64"/>
                    <a:gd name="T40" fmla="*/ 2531 w 323"/>
                    <a:gd name="T41" fmla="*/ 528 h 64"/>
                    <a:gd name="T42" fmla="*/ 2277 w 323"/>
                    <a:gd name="T43" fmla="*/ 616 h 64"/>
                    <a:gd name="T44" fmla="*/ 2146 w 323"/>
                    <a:gd name="T45" fmla="*/ 616 h 64"/>
                    <a:gd name="T46" fmla="*/ 1971 w 323"/>
                    <a:gd name="T47" fmla="*/ 564 h 64"/>
                    <a:gd name="T48" fmla="*/ 1326 w 323"/>
                    <a:gd name="T49" fmla="*/ 48 h 64"/>
                    <a:gd name="T50" fmla="*/ 951 w 323"/>
                    <a:gd name="T51" fmla="*/ 317 h 64"/>
                    <a:gd name="T52" fmla="*/ 1 w 323"/>
                    <a:gd name="T53" fmla="*/ 0 h 64"/>
                    <a:gd name="T54" fmla="*/ 3522 w 323"/>
                    <a:gd name="T55" fmla="*/ 31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w="9525">
                  <a:noFill/>
                  <a:round/>
                  <a:headEnd/>
                  <a:tailEnd/>
                </a:ln>
                <a:effectLst/>
              </p:spPr>
              <p:txBody>
                <a:bodyPr wrap="none" anchor="ctr"/>
                <a:lstStyle/>
                <a:p>
                  <a:endParaRPr lang="ru-RU"/>
                </a:p>
              </p:txBody>
            </p:sp>
            <p:sp>
              <p:nvSpPr>
                <p:cNvPr id="71" name="Freeform 43"/>
                <p:cNvSpPr>
                  <a:spLocks/>
                </p:cNvSpPr>
                <p:nvPr userDrawn="1"/>
              </p:nvSpPr>
              <p:spPr bwMode="ltGray">
                <a:xfrm>
                  <a:off x="3835" y="3"/>
                  <a:ext cx="446" cy="49"/>
                </a:xfrm>
                <a:custGeom>
                  <a:avLst/>
                  <a:gdLst>
                    <a:gd name="T0" fmla="*/ 1686 w 300"/>
                    <a:gd name="T1" fmla="*/ 762 h 31"/>
                    <a:gd name="T2" fmla="*/ 491 w 300"/>
                    <a:gd name="T3" fmla="*/ 33 h 31"/>
                    <a:gd name="T4" fmla="*/ 4577 w 300"/>
                    <a:gd name="T5" fmla="*/ 0 h 31"/>
                    <a:gd name="T6" fmla="*/ 4747 w 300"/>
                    <a:gd name="T7" fmla="*/ 345 h 31"/>
                    <a:gd name="T8" fmla="*/ 4234 w 300"/>
                    <a:gd name="T9" fmla="*/ 395 h 31"/>
                    <a:gd name="T10" fmla="*/ 1686 w 300"/>
                    <a:gd name="T11" fmla="*/ 762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w="9525">
                  <a:noFill/>
                  <a:round/>
                  <a:headEnd/>
                  <a:tailEnd/>
                </a:ln>
                <a:effectLst/>
              </p:spPr>
              <p:txBody>
                <a:bodyPr wrap="none" anchor="ctr"/>
                <a:lstStyle/>
                <a:p>
                  <a:endParaRPr lang="ru-RU"/>
                </a:p>
              </p:txBody>
            </p:sp>
            <p:sp>
              <p:nvSpPr>
                <p:cNvPr id="72" name="Freeform 44"/>
                <p:cNvSpPr>
                  <a:spLocks/>
                </p:cNvSpPr>
                <p:nvPr userDrawn="1"/>
              </p:nvSpPr>
              <p:spPr bwMode="ltGray">
                <a:xfrm>
                  <a:off x="2853" y="74"/>
                  <a:ext cx="42" cy="25"/>
                </a:xfrm>
                <a:custGeom>
                  <a:avLst/>
                  <a:gdLst>
                    <a:gd name="T0" fmla="*/ 0 w 41"/>
                    <a:gd name="T1" fmla="*/ 9 h 29"/>
                    <a:gd name="T2" fmla="*/ 12 w 41"/>
                    <a:gd name="T3" fmla="*/ 10 h 29"/>
                    <a:gd name="T4" fmla="*/ 0 w 41"/>
                    <a:gd name="T5" fmla="*/ 9 h 29"/>
                    <a:gd name="T6" fmla="*/ 0 60000 65536"/>
                    <a:gd name="T7" fmla="*/ 0 60000 65536"/>
                    <a:gd name="T8" fmla="*/ 0 60000 65536"/>
                  </a:gdLst>
                  <a:ahLst/>
                  <a:cxnLst>
                    <a:cxn ang="T6">
                      <a:pos x="T0" y="T1"/>
                    </a:cxn>
                    <a:cxn ang="T7">
                      <a:pos x="T2" y="T3"/>
                    </a:cxn>
                    <a:cxn ang="T8">
                      <a:pos x="T4" y="T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endParaRPr lang="ru-RU"/>
                </a:p>
              </p:txBody>
            </p:sp>
            <p:sp>
              <p:nvSpPr>
                <p:cNvPr id="73" name="Freeform 45"/>
                <p:cNvSpPr>
                  <a:spLocks/>
                </p:cNvSpPr>
                <p:nvPr userDrawn="1"/>
              </p:nvSpPr>
              <p:spPr bwMode="ltGray">
                <a:xfrm>
                  <a:off x="1704" y="3"/>
                  <a:ext cx="1022" cy="372"/>
                </a:xfrm>
                <a:custGeom>
                  <a:avLst/>
                  <a:gdLst>
                    <a:gd name="T0" fmla="*/ 28375 w 436"/>
                    <a:gd name="T1" fmla="*/ 426 h 152"/>
                    <a:gd name="T2" fmla="*/ 169544 w 436"/>
                    <a:gd name="T3" fmla="*/ 0 h 152"/>
                    <a:gd name="T4" fmla="*/ 161699 w 436"/>
                    <a:gd name="T5" fmla="*/ 28380 h 152"/>
                    <a:gd name="T6" fmla="*/ 154423 w 436"/>
                    <a:gd name="T7" fmla="*/ 35663 h 152"/>
                    <a:gd name="T8" fmla="*/ 152428 w 436"/>
                    <a:gd name="T9" fmla="*/ 36777 h 152"/>
                    <a:gd name="T10" fmla="*/ 145780 w 436"/>
                    <a:gd name="T11" fmla="*/ 38465 h 152"/>
                    <a:gd name="T12" fmla="*/ 140319 w 436"/>
                    <a:gd name="T13" fmla="*/ 46175 h 152"/>
                    <a:gd name="T14" fmla="*/ 140834 w 436"/>
                    <a:gd name="T15" fmla="*/ 51977 h 152"/>
                    <a:gd name="T16" fmla="*/ 141467 w 436"/>
                    <a:gd name="T17" fmla="*/ 56289 h 152"/>
                    <a:gd name="T18" fmla="*/ 142318 w 436"/>
                    <a:gd name="T19" fmla="*/ 59513 h 152"/>
                    <a:gd name="T20" fmla="*/ 140834 w 436"/>
                    <a:gd name="T21" fmla="*/ 64251 h 152"/>
                    <a:gd name="T22" fmla="*/ 136521 w 436"/>
                    <a:gd name="T23" fmla="*/ 63208 h 152"/>
                    <a:gd name="T24" fmla="*/ 133045 w 436"/>
                    <a:gd name="T25" fmla="*/ 67868 h 152"/>
                    <a:gd name="T26" fmla="*/ 134885 w 436"/>
                    <a:gd name="T27" fmla="*/ 55205 h 152"/>
                    <a:gd name="T28" fmla="*/ 131357 w 436"/>
                    <a:gd name="T29" fmla="*/ 52667 h 152"/>
                    <a:gd name="T30" fmla="*/ 133676 w 436"/>
                    <a:gd name="T31" fmla="*/ 49006 h 152"/>
                    <a:gd name="T32" fmla="*/ 133045 w 436"/>
                    <a:gd name="T33" fmla="*/ 46892 h 152"/>
                    <a:gd name="T34" fmla="*/ 124412 w 436"/>
                    <a:gd name="T35" fmla="*/ 49432 h 152"/>
                    <a:gd name="T36" fmla="*/ 123268 w 436"/>
                    <a:gd name="T37" fmla="*/ 44694 h 152"/>
                    <a:gd name="T38" fmla="*/ 115411 w 436"/>
                    <a:gd name="T39" fmla="*/ 49432 h 152"/>
                    <a:gd name="T40" fmla="*/ 124412 w 436"/>
                    <a:gd name="T41" fmla="*/ 54175 h 152"/>
                    <a:gd name="T42" fmla="*/ 118620 w 436"/>
                    <a:gd name="T43" fmla="*/ 61449 h 152"/>
                    <a:gd name="T44" fmla="*/ 120941 w 436"/>
                    <a:gd name="T45" fmla="*/ 66184 h 152"/>
                    <a:gd name="T46" fmla="*/ 122417 w 436"/>
                    <a:gd name="T47" fmla="*/ 72606 h 152"/>
                    <a:gd name="T48" fmla="*/ 120099 w 436"/>
                    <a:gd name="T49" fmla="*/ 73044 h 152"/>
                    <a:gd name="T50" fmla="*/ 122054 w 436"/>
                    <a:gd name="T51" fmla="*/ 75594 h 152"/>
                    <a:gd name="T52" fmla="*/ 119457 w 436"/>
                    <a:gd name="T53" fmla="*/ 79889 h 152"/>
                    <a:gd name="T54" fmla="*/ 0 w 436"/>
                    <a:gd name="T55" fmla="*/ 78421 h 152"/>
                    <a:gd name="T56" fmla="*/ 28375 w 436"/>
                    <a:gd name="T57" fmla="*/ 426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endParaRPr lang="ru-RU"/>
                </a:p>
              </p:txBody>
            </p:sp>
            <p:sp>
              <p:nvSpPr>
                <p:cNvPr id="74" name="Freeform 46"/>
                <p:cNvSpPr>
                  <a:spLocks/>
                </p:cNvSpPr>
                <p:nvPr userDrawn="1"/>
              </p:nvSpPr>
              <p:spPr bwMode="ltGray">
                <a:xfrm>
                  <a:off x="2729" y="-9"/>
                  <a:ext cx="47" cy="134"/>
                </a:xfrm>
                <a:custGeom>
                  <a:avLst/>
                  <a:gdLst>
                    <a:gd name="T0" fmla="*/ 5 w 47"/>
                    <a:gd name="T1" fmla="*/ 37 h 165"/>
                    <a:gd name="T2" fmla="*/ 15 w 47"/>
                    <a:gd name="T3" fmla="*/ 25 h 165"/>
                    <a:gd name="T4" fmla="*/ 17 w 47"/>
                    <a:gd name="T5" fmla="*/ 15 h 165"/>
                    <a:gd name="T6" fmla="*/ 11 w 47"/>
                    <a:gd name="T7" fmla="*/ 9 h 165"/>
                    <a:gd name="T8" fmla="*/ 17 w 47"/>
                    <a:gd name="T9" fmla="*/ 2 h 165"/>
                    <a:gd name="T10" fmla="*/ 21 w 47"/>
                    <a:gd name="T11" fmla="*/ 0 h 165"/>
                    <a:gd name="T12" fmla="*/ 31 w 47"/>
                    <a:gd name="T13" fmla="*/ 6 h 165"/>
                    <a:gd name="T14" fmla="*/ 47 w 47"/>
                    <a:gd name="T15" fmla="*/ 23 h 165"/>
                    <a:gd name="T16" fmla="*/ 31 w 47"/>
                    <a:gd name="T17" fmla="*/ 25 h 165"/>
                    <a:gd name="T18" fmla="*/ 23 w 47"/>
                    <a:gd name="T19" fmla="*/ 29 h 165"/>
                    <a:gd name="T20" fmla="*/ 21 w 47"/>
                    <a:gd name="T21" fmla="*/ 31 h 165"/>
                    <a:gd name="T22" fmla="*/ 27 w 47"/>
                    <a:gd name="T23" fmla="*/ 31 h 165"/>
                    <a:gd name="T24" fmla="*/ 31 w 47"/>
                    <a:gd name="T25" fmla="*/ 34 h 165"/>
                    <a:gd name="T26" fmla="*/ 13 w 47"/>
                    <a:gd name="T27" fmla="*/ 34 h 165"/>
                    <a:gd name="T28" fmla="*/ 7 w 47"/>
                    <a:gd name="T29" fmla="*/ 37 h 165"/>
                    <a:gd name="T30" fmla="*/ 3 w 47"/>
                    <a:gd name="T31" fmla="*/ 36 h 165"/>
                    <a:gd name="T32" fmla="*/ 5 w 47"/>
                    <a:gd name="T33" fmla="*/ 3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endParaRPr lang="ru-RU"/>
                </a:p>
              </p:txBody>
            </p:sp>
            <p:sp>
              <p:nvSpPr>
                <p:cNvPr id="75" name="Freeform 47"/>
                <p:cNvSpPr>
                  <a:spLocks/>
                </p:cNvSpPr>
                <p:nvPr userDrawn="1"/>
              </p:nvSpPr>
              <p:spPr bwMode="ltGray">
                <a:xfrm>
                  <a:off x="2701" y="103"/>
                  <a:ext cx="138" cy="84"/>
                </a:xfrm>
                <a:custGeom>
                  <a:avLst/>
                  <a:gdLst>
                    <a:gd name="T0" fmla="*/ 26 w 138"/>
                    <a:gd name="T1" fmla="*/ 15 h 103"/>
                    <a:gd name="T2" fmla="*/ 30 w 138"/>
                    <a:gd name="T3" fmla="*/ 11 h 103"/>
                    <a:gd name="T4" fmla="*/ 50 w 138"/>
                    <a:gd name="T5" fmla="*/ 8 h 103"/>
                    <a:gd name="T6" fmla="*/ 54 w 138"/>
                    <a:gd name="T7" fmla="*/ 11 h 103"/>
                    <a:gd name="T8" fmla="*/ 66 w 138"/>
                    <a:gd name="T9" fmla="*/ 12 h 103"/>
                    <a:gd name="T10" fmla="*/ 80 w 138"/>
                    <a:gd name="T11" fmla="*/ 13 h 103"/>
                    <a:gd name="T12" fmla="*/ 116 w 138"/>
                    <a:gd name="T13" fmla="*/ 8 h 103"/>
                    <a:gd name="T14" fmla="*/ 130 w 138"/>
                    <a:gd name="T15" fmla="*/ 4 h 103"/>
                    <a:gd name="T16" fmla="*/ 138 w 138"/>
                    <a:gd name="T17" fmla="*/ 2 h 103"/>
                    <a:gd name="T18" fmla="*/ 106 w 138"/>
                    <a:gd name="T19" fmla="*/ 12 h 103"/>
                    <a:gd name="T20" fmla="*/ 84 w 138"/>
                    <a:gd name="T21" fmla="*/ 16 h 103"/>
                    <a:gd name="T22" fmla="*/ 66 w 138"/>
                    <a:gd name="T23" fmla="*/ 20 h 103"/>
                    <a:gd name="T24" fmla="*/ 48 w 138"/>
                    <a:gd name="T25" fmla="*/ 25 h 103"/>
                    <a:gd name="T26" fmla="*/ 26 w 138"/>
                    <a:gd name="T27" fmla="*/ 22 h 103"/>
                    <a:gd name="T28" fmla="*/ 20 w 138"/>
                    <a:gd name="T29" fmla="*/ 20 h 103"/>
                    <a:gd name="T30" fmla="*/ 22 w 138"/>
                    <a:gd name="T31" fmla="*/ 23 h 103"/>
                    <a:gd name="T32" fmla="*/ 0 w 138"/>
                    <a:gd name="T33" fmla="*/ 23 h 103"/>
                    <a:gd name="T34" fmla="*/ 10 w 138"/>
                    <a:gd name="T35" fmla="*/ 19 h 103"/>
                    <a:gd name="T36" fmla="*/ 26 w 138"/>
                    <a:gd name="T37" fmla="*/ 15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endParaRPr lang="ru-RU"/>
                </a:p>
              </p:txBody>
            </p:sp>
            <p:sp>
              <p:nvSpPr>
                <p:cNvPr id="76" name="Freeform 48"/>
                <p:cNvSpPr>
                  <a:spLocks/>
                </p:cNvSpPr>
                <p:nvPr userDrawn="1"/>
              </p:nvSpPr>
              <p:spPr bwMode="ltGray">
                <a:xfrm>
                  <a:off x="2553" y="182"/>
                  <a:ext cx="187" cy="176"/>
                </a:xfrm>
                <a:custGeom>
                  <a:avLst/>
                  <a:gdLst>
                    <a:gd name="T0" fmla="*/ 151 w 188"/>
                    <a:gd name="T1" fmla="*/ 6 h 214"/>
                    <a:gd name="T2" fmla="*/ 153 w 188"/>
                    <a:gd name="T3" fmla="*/ 2 h 214"/>
                    <a:gd name="T4" fmla="*/ 163 w 188"/>
                    <a:gd name="T5" fmla="*/ 0 h 214"/>
                    <a:gd name="T6" fmla="*/ 175 w 188"/>
                    <a:gd name="T7" fmla="*/ 6 h 214"/>
                    <a:gd name="T8" fmla="*/ 181 w 188"/>
                    <a:gd name="T9" fmla="*/ 11 h 214"/>
                    <a:gd name="T10" fmla="*/ 171 w 188"/>
                    <a:gd name="T11" fmla="*/ 14 h 214"/>
                    <a:gd name="T12" fmla="*/ 163 w 188"/>
                    <a:gd name="T13" fmla="*/ 20 h 214"/>
                    <a:gd name="T14" fmla="*/ 155 w 188"/>
                    <a:gd name="T15" fmla="*/ 32 h 214"/>
                    <a:gd name="T16" fmla="*/ 137 w 188"/>
                    <a:gd name="T17" fmla="*/ 35 h 214"/>
                    <a:gd name="T18" fmla="*/ 113 w 188"/>
                    <a:gd name="T19" fmla="*/ 35 h 214"/>
                    <a:gd name="T20" fmla="*/ 105 w 188"/>
                    <a:gd name="T21" fmla="*/ 32 h 214"/>
                    <a:gd name="T22" fmla="*/ 95 w 188"/>
                    <a:gd name="T23" fmla="*/ 37 h 214"/>
                    <a:gd name="T24" fmla="*/ 90 w 188"/>
                    <a:gd name="T25" fmla="*/ 38 h 214"/>
                    <a:gd name="T26" fmla="*/ 80 w 188"/>
                    <a:gd name="T27" fmla="*/ 34 h 214"/>
                    <a:gd name="T28" fmla="*/ 58 w 188"/>
                    <a:gd name="T29" fmla="*/ 36 h 214"/>
                    <a:gd name="T30" fmla="*/ 76 w 188"/>
                    <a:gd name="T31" fmla="*/ 36 h 214"/>
                    <a:gd name="T32" fmla="*/ 78 w 188"/>
                    <a:gd name="T33" fmla="*/ 41 h 214"/>
                    <a:gd name="T34" fmla="*/ 58 w 188"/>
                    <a:gd name="T35" fmla="*/ 43 h 214"/>
                    <a:gd name="T36" fmla="*/ 34 w 188"/>
                    <a:gd name="T37" fmla="*/ 43 h 214"/>
                    <a:gd name="T38" fmla="*/ 36 w 188"/>
                    <a:gd name="T39" fmla="*/ 39 h 214"/>
                    <a:gd name="T40" fmla="*/ 46 w 188"/>
                    <a:gd name="T41" fmla="*/ 36 h 214"/>
                    <a:gd name="T42" fmla="*/ 34 w 188"/>
                    <a:gd name="T43" fmla="*/ 37 h 214"/>
                    <a:gd name="T44" fmla="*/ 26 w 188"/>
                    <a:gd name="T45" fmla="*/ 43 h 214"/>
                    <a:gd name="T46" fmla="*/ 30 w 188"/>
                    <a:gd name="T47" fmla="*/ 48 h 214"/>
                    <a:gd name="T48" fmla="*/ 14 w 188"/>
                    <a:gd name="T49" fmla="*/ 51 h 214"/>
                    <a:gd name="T50" fmla="*/ 0 w 188"/>
                    <a:gd name="T51" fmla="*/ 55 h 214"/>
                    <a:gd name="T52" fmla="*/ 8 w 188"/>
                    <a:gd name="T53" fmla="*/ 48 h 214"/>
                    <a:gd name="T54" fmla="*/ 0 w 188"/>
                    <a:gd name="T55" fmla="*/ 42 h 214"/>
                    <a:gd name="T56" fmla="*/ 14 w 188"/>
                    <a:gd name="T57" fmla="*/ 39 h 214"/>
                    <a:gd name="T58" fmla="*/ 32 w 188"/>
                    <a:gd name="T59" fmla="*/ 34 h 214"/>
                    <a:gd name="T60" fmla="*/ 44 w 188"/>
                    <a:gd name="T61" fmla="*/ 30 h 214"/>
                    <a:gd name="T62" fmla="*/ 72 w 188"/>
                    <a:gd name="T63" fmla="*/ 30 h 214"/>
                    <a:gd name="T64" fmla="*/ 84 w 188"/>
                    <a:gd name="T65" fmla="*/ 29 h 214"/>
                    <a:gd name="T66" fmla="*/ 107 w 188"/>
                    <a:gd name="T67" fmla="*/ 21 h 214"/>
                    <a:gd name="T68" fmla="*/ 113 w 188"/>
                    <a:gd name="T69" fmla="*/ 24 h 214"/>
                    <a:gd name="T70" fmla="*/ 125 w 188"/>
                    <a:gd name="T71" fmla="*/ 20 h 214"/>
                    <a:gd name="T72" fmla="*/ 143 w 188"/>
                    <a:gd name="T73" fmla="*/ 14 h 214"/>
                    <a:gd name="T74" fmla="*/ 147 w 188"/>
                    <a:gd name="T75" fmla="*/ 11 h 214"/>
                    <a:gd name="T76" fmla="*/ 141 w 188"/>
                    <a:gd name="T77" fmla="*/ 10 h 214"/>
                    <a:gd name="T78" fmla="*/ 145 w 188"/>
                    <a:gd name="T79" fmla="*/ 8 h 214"/>
                    <a:gd name="T80" fmla="*/ 151 w 188"/>
                    <a:gd name="T81" fmla="*/ 6 h 2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endParaRPr lang="ru-RU"/>
                </a:p>
              </p:txBody>
            </p:sp>
            <p:sp>
              <p:nvSpPr>
                <p:cNvPr id="77" name="Freeform 49"/>
                <p:cNvSpPr>
                  <a:spLocks/>
                </p:cNvSpPr>
                <p:nvPr userDrawn="1"/>
              </p:nvSpPr>
              <p:spPr bwMode="ltGray">
                <a:xfrm>
                  <a:off x="2677" y="233"/>
                  <a:ext cx="14" cy="10"/>
                </a:xfrm>
                <a:custGeom>
                  <a:avLst/>
                  <a:gdLst>
                    <a:gd name="T0" fmla="*/ 0 w 13"/>
                    <a:gd name="T1" fmla="*/ 2 h 13"/>
                    <a:gd name="T2" fmla="*/ 4 w 13"/>
                    <a:gd name="T3" fmla="*/ 2 h 13"/>
                    <a:gd name="T4" fmla="*/ 0 w 13"/>
                    <a:gd name="T5" fmla="*/ 2 h 13"/>
                    <a:gd name="T6" fmla="*/ 0 60000 65536"/>
                    <a:gd name="T7" fmla="*/ 0 60000 65536"/>
                    <a:gd name="T8" fmla="*/ 0 60000 65536"/>
                  </a:gdLst>
                  <a:ahLst/>
                  <a:cxnLst>
                    <a:cxn ang="T6">
                      <a:pos x="T0" y="T1"/>
                    </a:cxn>
                    <a:cxn ang="T7">
                      <a:pos x="T2" y="T3"/>
                    </a:cxn>
                    <a:cxn ang="T8">
                      <a:pos x="T4" y="T5"/>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endParaRPr lang="ru-RU"/>
                </a:p>
              </p:txBody>
            </p:sp>
            <p:sp>
              <p:nvSpPr>
                <p:cNvPr id="78" name="Freeform 50"/>
                <p:cNvSpPr>
                  <a:spLocks/>
                </p:cNvSpPr>
                <p:nvPr userDrawn="1"/>
              </p:nvSpPr>
              <p:spPr bwMode="ltGray">
                <a:xfrm>
                  <a:off x="1627" y="353"/>
                  <a:ext cx="813" cy="462"/>
                </a:xfrm>
                <a:custGeom>
                  <a:avLst/>
                  <a:gdLst>
                    <a:gd name="T0" fmla="*/ 819 w 812"/>
                    <a:gd name="T1" fmla="*/ 6 h 564"/>
                    <a:gd name="T2" fmla="*/ 785 w 812"/>
                    <a:gd name="T3" fmla="*/ 20 h 564"/>
                    <a:gd name="T4" fmla="*/ 755 w 812"/>
                    <a:gd name="T5" fmla="*/ 30 h 564"/>
                    <a:gd name="T6" fmla="*/ 729 w 812"/>
                    <a:gd name="T7" fmla="*/ 35 h 564"/>
                    <a:gd name="T8" fmla="*/ 641 w 812"/>
                    <a:gd name="T9" fmla="*/ 44 h 564"/>
                    <a:gd name="T10" fmla="*/ 639 w 812"/>
                    <a:gd name="T11" fmla="*/ 52 h 564"/>
                    <a:gd name="T12" fmla="*/ 611 w 812"/>
                    <a:gd name="T13" fmla="*/ 57 h 564"/>
                    <a:gd name="T14" fmla="*/ 627 w 812"/>
                    <a:gd name="T15" fmla="*/ 44 h 564"/>
                    <a:gd name="T16" fmla="*/ 583 w 812"/>
                    <a:gd name="T17" fmla="*/ 47 h 564"/>
                    <a:gd name="T18" fmla="*/ 563 w 812"/>
                    <a:gd name="T19" fmla="*/ 54 h 564"/>
                    <a:gd name="T20" fmla="*/ 603 w 812"/>
                    <a:gd name="T21" fmla="*/ 69 h 564"/>
                    <a:gd name="T22" fmla="*/ 601 w 812"/>
                    <a:gd name="T23" fmla="*/ 91 h 564"/>
                    <a:gd name="T24" fmla="*/ 549 w 812"/>
                    <a:gd name="T25" fmla="*/ 101 h 564"/>
                    <a:gd name="T26" fmla="*/ 529 w 812"/>
                    <a:gd name="T27" fmla="*/ 96 h 564"/>
                    <a:gd name="T28" fmla="*/ 489 w 812"/>
                    <a:gd name="T29" fmla="*/ 86 h 564"/>
                    <a:gd name="T30" fmla="*/ 469 w 812"/>
                    <a:gd name="T31" fmla="*/ 86 h 564"/>
                    <a:gd name="T32" fmla="*/ 457 w 812"/>
                    <a:gd name="T33" fmla="*/ 98 h 564"/>
                    <a:gd name="T34" fmla="*/ 507 w 812"/>
                    <a:gd name="T35" fmla="*/ 115 h 564"/>
                    <a:gd name="T36" fmla="*/ 517 w 812"/>
                    <a:gd name="T37" fmla="*/ 129 h 564"/>
                    <a:gd name="T38" fmla="*/ 533 w 812"/>
                    <a:gd name="T39" fmla="*/ 138 h 564"/>
                    <a:gd name="T40" fmla="*/ 499 w 812"/>
                    <a:gd name="T41" fmla="*/ 135 h 564"/>
                    <a:gd name="T42" fmla="*/ 477 w 812"/>
                    <a:gd name="T43" fmla="*/ 128 h 564"/>
                    <a:gd name="T44" fmla="*/ 429 w 812"/>
                    <a:gd name="T45" fmla="*/ 105 h 564"/>
                    <a:gd name="T46" fmla="*/ 433 w 812"/>
                    <a:gd name="T47" fmla="*/ 76 h 564"/>
                    <a:gd name="T48" fmla="*/ 429 w 812"/>
                    <a:gd name="T49" fmla="*/ 66 h 564"/>
                    <a:gd name="T50" fmla="*/ 419 w 812"/>
                    <a:gd name="T51" fmla="*/ 69 h 564"/>
                    <a:gd name="T52" fmla="*/ 386 w 812"/>
                    <a:gd name="T53" fmla="*/ 66 h 564"/>
                    <a:gd name="T54" fmla="*/ 360 w 812"/>
                    <a:gd name="T55" fmla="*/ 42 h 564"/>
                    <a:gd name="T56" fmla="*/ 330 w 812"/>
                    <a:gd name="T57" fmla="*/ 41 h 564"/>
                    <a:gd name="T58" fmla="*/ 288 w 812"/>
                    <a:gd name="T59" fmla="*/ 43 h 564"/>
                    <a:gd name="T60" fmla="*/ 242 w 812"/>
                    <a:gd name="T61" fmla="*/ 57 h 564"/>
                    <a:gd name="T62" fmla="*/ 196 w 812"/>
                    <a:gd name="T63" fmla="*/ 66 h 564"/>
                    <a:gd name="T64" fmla="*/ 184 w 812"/>
                    <a:gd name="T65" fmla="*/ 68 h 564"/>
                    <a:gd name="T66" fmla="*/ 160 w 812"/>
                    <a:gd name="T67" fmla="*/ 80 h 564"/>
                    <a:gd name="T68" fmla="*/ 152 w 812"/>
                    <a:gd name="T69" fmla="*/ 88 h 564"/>
                    <a:gd name="T70" fmla="*/ 128 w 812"/>
                    <a:gd name="T71" fmla="*/ 100 h 564"/>
                    <a:gd name="T72" fmla="*/ 94 w 812"/>
                    <a:gd name="T73" fmla="*/ 97 h 564"/>
                    <a:gd name="T74" fmla="*/ 66 w 812"/>
                    <a:gd name="T75" fmla="*/ 64 h 564"/>
                    <a:gd name="T76" fmla="*/ 72 w 812"/>
                    <a:gd name="T77" fmla="*/ 39 h 564"/>
                    <a:gd name="T78" fmla="*/ 44 w 812"/>
                    <a:gd name="T79" fmla="*/ 44 h 564"/>
                    <a:gd name="T80" fmla="*/ 20 w 812"/>
                    <a:gd name="T81" fmla="*/ 38 h 564"/>
                    <a:gd name="T82" fmla="*/ 24 w 812"/>
                    <a:gd name="T83" fmla="*/ 34 h 564"/>
                    <a:gd name="T84" fmla="*/ 0 w 812"/>
                    <a:gd name="T85" fmla="*/ 23 h 564"/>
                    <a:gd name="T86" fmla="*/ 805 w 812"/>
                    <a:gd name="T87" fmla="*/ 2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endParaRPr lang="ru-RU"/>
                </a:p>
              </p:txBody>
            </p:sp>
            <p:sp>
              <p:nvSpPr>
                <p:cNvPr id="79" name="Freeform 51"/>
                <p:cNvSpPr>
                  <a:spLocks/>
                </p:cNvSpPr>
                <p:nvPr userDrawn="1"/>
              </p:nvSpPr>
              <p:spPr bwMode="ltGray">
                <a:xfrm>
                  <a:off x="1770" y="671"/>
                  <a:ext cx="45" cy="71"/>
                </a:xfrm>
                <a:custGeom>
                  <a:avLst/>
                  <a:gdLst>
                    <a:gd name="T0" fmla="*/ 7 w 43"/>
                    <a:gd name="T1" fmla="*/ 3 h 85"/>
                    <a:gd name="T2" fmla="*/ 24 w 43"/>
                    <a:gd name="T3" fmla="*/ 3 h 85"/>
                    <a:gd name="T4" fmla="*/ 51 w 43"/>
                    <a:gd name="T5" fmla="*/ 9 h 85"/>
                    <a:gd name="T6" fmla="*/ 26 w 43"/>
                    <a:gd name="T7" fmla="*/ 23 h 85"/>
                    <a:gd name="T8" fmla="*/ 1 w 43"/>
                    <a:gd name="T9" fmla="*/ 19 h 85"/>
                    <a:gd name="T10" fmla="*/ 7 w 43"/>
                    <a:gd name="T11" fmla="*/ 3 h 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endParaRPr lang="ru-RU"/>
                </a:p>
              </p:txBody>
            </p:sp>
            <p:sp>
              <p:nvSpPr>
                <p:cNvPr id="80" name="Freeform 52"/>
                <p:cNvSpPr>
                  <a:spLocks/>
                </p:cNvSpPr>
                <p:nvPr userDrawn="1"/>
              </p:nvSpPr>
              <p:spPr bwMode="ltGray">
                <a:xfrm>
                  <a:off x="2394" y="431"/>
                  <a:ext cx="42" cy="59"/>
                </a:xfrm>
                <a:custGeom>
                  <a:avLst/>
                  <a:gdLst>
                    <a:gd name="T0" fmla="*/ 11 w 44"/>
                    <a:gd name="T1" fmla="*/ 6 h 74"/>
                    <a:gd name="T2" fmla="*/ 22 w 44"/>
                    <a:gd name="T3" fmla="*/ 2 h 74"/>
                    <a:gd name="T4" fmla="*/ 31 w 44"/>
                    <a:gd name="T5" fmla="*/ 2 h 74"/>
                    <a:gd name="T6" fmla="*/ 29 w 44"/>
                    <a:gd name="T7" fmla="*/ 6 h 74"/>
                    <a:gd name="T8" fmla="*/ 11 w 44"/>
                    <a:gd name="T9" fmla="*/ 15 h 74"/>
                    <a:gd name="T10" fmla="*/ 7 w 44"/>
                    <a:gd name="T11" fmla="*/ 12 h 74"/>
                    <a:gd name="T12" fmla="*/ 3 w 44"/>
                    <a:gd name="T13" fmla="*/ 7 h 74"/>
                    <a:gd name="T14" fmla="*/ 11 w 44"/>
                    <a:gd name="T15" fmla="*/ 6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endParaRPr lang="ru-RU"/>
                </a:p>
              </p:txBody>
            </p:sp>
            <p:sp>
              <p:nvSpPr>
                <p:cNvPr id="81" name="Freeform 53"/>
                <p:cNvSpPr>
                  <a:spLocks/>
                </p:cNvSpPr>
                <p:nvPr userDrawn="1"/>
              </p:nvSpPr>
              <p:spPr bwMode="ltGray">
                <a:xfrm>
                  <a:off x="2513" y="402"/>
                  <a:ext cx="21" cy="24"/>
                </a:xfrm>
                <a:custGeom>
                  <a:avLst/>
                  <a:gdLst>
                    <a:gd name="T0" fmla="*/ 7 w 20"/>
                    <a:gd name="T1" fmla="*/ 3 h 30"/>
                    <a:gd name="T2" fmla="*/ 5 w 20"/>
                    <a:gd name="T3" fmla="*/ 6 h 30"/>
                    <a:gd name="T4" fmla="*/ 7 w 20"/>
                    <a:gd name="T5" fmla="*/ 3 h 30"/>
                    <a:gd name="T6" fmla="*/ 0 60000 65536"/>
                    <a:gd name="T7" fmla="*/ 0 60000 65536"/>
                    <a:gd name="T8" fmla="*/ 0 60000 65536"/>
                  </a:gdLst>
                  <a:ahLst/>
                  <a:cxnLst>
                    <a:cxn ang="T6">
                      <a:pos x="T0" y="T1"/>
                    </a:cxn>
                    <a:cxn ang="T7">
                      <a:pos x="T2" y="T3"/>
                    </a:cxn>
                    <a:cxn ang="T8">
                      <a:pos x="T4" y="T5"/>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endParaRPr lang="ru-RU"/>
                </a:p>
              </p:txBody>
            </p:sp>
            <p:sp>
              <p:nvSpPr>
                <p:cNvPr id="82" name="Freeform 54"/>
                <p:cNvSpPr>
                  <a:spLocks/>
                </p:cNvSpPr>
                <p:nvPr userDrawn="1"/>
              </p:nvSpPr>
              <p:spPr bwMode="ltGray">
                <a:xfrm>
                  <a:off x="333" y="169"/>
                  <a:ext cx="1015" cy="866"/>
                </a:xfrm>
                <a:custGeom>
                  <a:avLst/>
                  <a:gdLst>
                    <a:gd name="T0" fmla="*/ 7779 w 682"/>
                    <a:gd name="T1" fmla="*/ 10184 h 557"/>
                    <a:gd name="T2" fmla="*/ 7857 w 682"/>
                    <a:gd name="T3" fmla="*/ 9904 h 557"/>
                    <a:gd name="T4" fmla="*/ 8087 w 682"/>
                    <a:gd name="T5" fmla="*/ 9069 h 557"/>
                    <a:gd name="T6" fmla="*/ 5002 w 682"/>
                    <a:gd name="T7" fmla="*/ 6292 h 557"/>
                    <a:gd name="T8" fmla="*/ 4563 w 682"/>
                    <a:gd name="T9" fmla="*/ 7595 h 557"/>
                    <a:gd name="T10" fmla="*/ 4902 w 682"/>
                    <a:gd name="T11" fmla="*/ 12200 h 557"/>
                    <a:gd name="T12" fmla="*/ 4563 w 682"/>
                    <a:gd name="T13" fmla="*/ 10846 h 557"/>
                    <a:gd name="T14" fmla="*/ 3916 w 682"/>
                    <a:gd name="T15" fmla="*/ 9647 h 557"/>
                    <a:gd name="T16" fmla="*/ 3965 w 682"/>
                    <a:gd name="T17" fmla="*/ 9069 h 557"/>
                    <a:gd name="T18" fmla="*/ 4002 w 682"/>
                    <a:gd name="T19" fmla="*/ 8658 h 557"/>
                    <a:gd name="T20" fmla="*/ 3557 w 682"/>
                    <a:gd name="T21" fmla="*/ 8234 h 557"/>
                    <a:gd name="T22" fmla="*/ 3139 w 682"/>
                    <a:gd name="T23" fmla="*/ 7595 h 557"/>
                    <a:gd name="T24" fmla="*/ 2390 w 682"/>
                    <a:gd name="T25" fmla="*/ 7764 h 557"/>
                    <a:gd name="T26" fmla="*/ 2046 w 682"/>
                    <a:gd name="T27" fmla="*/ 8013 h 557"/>
                    <a:gd name="T28" fmla="*/ 1261 w 682"/>
                    <a:gd name="T29" fmla="*/ 8013 h 557"/>
                    <a:gd name="T30" fmla="*/ 359 w 682"/>
                    <a:gd name="T31" fmla="*/ 6849 h 557"/>
                    <a:gd name="T32" fmla="*/ 177 w 682"/>
                    <a:gd name="T33" fmla="*/ 6488 h 557"/>
                    <a:gd name="T34" fmla="*/ 0 w 682"/>
                    <a:gd name="T35" fmla="*/ 5785 h 557"/>
                    <a:gd name="T36" fmla="*/ 391 w 682"/>
                    <a:gd name="T37" fmla="*/ 4680 h 557"/>
                    <a:gd name="T38" fmla="*/ 521 w 682"/>
                    <a:gd name="T39" fmla="*/ 3969 h 557"/>
                    <a:gd name="T40" fmla="*/ 825 w 682"/>
                    <a:gd name="T41" fmla="*/ 3130 h 557"/>
                    <a:gd name="T42" fmla="*/ 1316 w 682"/>
                    <a:gd name="T43" fmla="*/ 2540 h 557"/>
                    <a:gd name="T44" fmla="*/ 2709 w 682"/>
                    <a:gd name="T45" fmla="*/ 1472 h 557"/>
                    <a:gd name="T46" fmla="*/ 3557 w 682"/>
                    <a:gd name="T47" fmla="*/ 662 h 557"/>
                    <a:gd name="T48" fmla="*/ 4170 w 682"/>
                    <a:gd name="T49" fmla="*/ 127 h 557"/>
                    <a:gd name="T50" fmla="*/ 5871 w 682"/>
                    <a:gd name="T51" fmla="*/ 47 h 557"/>
                    <a:gd name="T52" fmla="*/ 6432 w 682"/>
                    <a:gd name="T53" fmla="*/ 0 h 557"/>
                    <a:gd name="T54" fmla="*/ 6206 w 682"/>
                    <a:gd name="T55" fmla="*/ 740 h 557"/>
                    <a:gd name="T56" fmla="*/ 7163 w 682"/>
                    <a:gd name="T57" fmla="*/ 1852 h 557"/>
                    <a:gd name="T58" fmla="*/ 8040 w 682"/>
                    <a:gd name="T59" fmla="*/ 1625 h 557"/>
                    <a:gd name="T60" fmla="*/ 8552 w 682"/>
                    <a:gd name="T61" fmla="*/ 1790 h 557"/>
                    <a:gd name="T62" fmla="*/ 9035 w 682"/>
                    <a:gd name="T63" fmla="*/ 2132 h 557"/>
                    <a:gd name="T64" fmla="*/ 9254 w 682"/>
                    <a:gd name="T65" fmla="*/ 4126 h 557"/>
                    <a:gd name="T66" fmla="*/ 9254 w 682"/>
                    <a:gd name="T67" fmla="*/ 5269 h 557"/>
                    <a:gd name="T68" fmla="*/ 9680 w 682"/>
                    <a:gd name="T69" fmla="*/ 6213 h 557"/>
                    <a:gd name="T70" fmla="*/ 10437 w 682"/>
                    <a:gd name="T71" fmla="*/ 6584 h 557"/>
                    <a:gd name="T72" fmla="*/ 10992 w 682"/>
                    <a:gd name="T73" fmla="*/ 6488 h 557"/>
                    <a:gd name="T74" fmla="*/ 10733 w 682"/>
                    <a:gd name="T75" fmla="*/ 7468 h 557"/>
                    <a:gd name="T76" fmla="*/ 9680 w 682"/>
                    <a:gd name="T77" fmla="*/ 8941 h 557"/>
                    <a:gd name="T78" fmla="*/ 8864 w 682"/>
                    <a:gd name="T79" fmla="*/ 10649 h 557"/>
                    <a:gd name="T80" fmla="*/ 8991 w 682"/>
                    <a:gd name="T81" fmla="*/ 11155 h 557"/>
                    <a:gd name="T82" fmla="*/ 7031 w 682"/>
                    <a:gd name="T83" fmla="*/ 12200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endParaRPr lang="ru-RU"/>
                </a:p>
              </p:txBody>
            </p:sp>
            <p:sp>
              <p:nvSpPr>
                <p:cNvPr id="83" name="Freeform 55"/>
                <p:cNvSpPr>
                  <a:spLocks/>
                </p:cNvSpPr>
                <p:nvPr userDrawn="1"/>
              </p:nvSpPr>
              <p:spPr bwMode="ltGray">
                <a:xfrm>
                  <a:off x="727" y="495"/>
                  <a:ext cx="382" cy="540"/>
                </a:xfrm>
                <a:custGeom>
                  <a:avLst/>
                  <a:gdLst>
                    <a:gd name="T0" fmla="*/ 3894 w 257"/>
                    <a:gd name="T1" fmla="*/ 7664 h 347"/>
                    <a:gd name="T2" fmla="*/ 3731 w 257"/>
                    <a:gd name="T3" fmla="*/ 6645 h 347"/>
                    <a:gd name="T4" fmla="*/ 3483 w 257"/>
                    <a:gd name="T5" fmla="*/ 6362 h 347"/>
                    <a:gd name="T6" fmla="*/ 3456 w 257"/>
                    <a:gd name="T7" fmla="*/ 5956 h 347"/>
                    <a:gd name="T8" fmla="*/ 3353 w 257"/>
                    <a:gd name="T9" fmla="*/ 5612 h 347"/>
                    <a:gd name="T10" fmla="*/ 3353 w 257"/>
                    <a:gd name="T11" fmla="*/ 5055 h 347"/>
                    <a:gd name="T12" fmla="*/ 3324 w 257"/>
                    <a:gd name="T13" fmla="*/ 4725 h 347"/>
                    <a:gd name="T14" fmla="*/ 3654 w 257"/>
                    <a:gd name="T15" fmla="*/ 4463 h 347"/>
                    <a:gd name="T16" fmla="*/ 4120 w 257"/>
                    <a:gd name="T17" fmla="*/ 4364 h 347"/>
                    <a:gd name="T18" fmla="*/ 4120 w 257"/>
                    <a:gd name="T19" fmla="*/ 3014 h 347"/>
                    <a:gd name="T20" fmla="*/ 864 w 257"/>
                    <a:gd name="T21" fmla="*/ 2120 h 347"/>
                    <a:gd name="T22" fmla="*/ 519 w 257"/>
                    <a:gd name="T23" fmla="*/ 2169 h 347"/>
                    <a:gd name="T24" fmla="*/ 263 w 257"/>
                    <a:gd name="T25" fmla="*/ 2255 h 347"/>
                    <a:gd name="T26" fmla="*/ 0 w 257"/>
                    <a:gd name="T27" fmla="*/ 3299 h 347"/>
                    <a:gd name="T28" fmla="*/ 1486 w 257"/>
                    <a:gd name="T29" fmla="*/ 7642 h 347"/>
                    <a:gd name="T30" fmla="*/ 3894 w 257"/>
                    <a:gd name="T31" fmla="*/ 7664 h 3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endParaRPr lang="ru-RU"/>
                </a:p>
              </p:txBody>
            </p:sp>
            <p:sp>
              <p:nvSpPr>
                <p:cNvPr id="84" name="Freeform 56"/>
                <p:cNvSpPr>
                  <a:spLocks/>
                </p:cNvSpPr>
                <p:nvPr userDrawn="1"/>
              </p:nvSpPr>
              <p:spPr bwMode="ltGray">
                <a:xfrm>
                  <a:off x="1400" y="896"/>
                  <a:ext cx="16" cy="29"/>
                </a:xfrm>
                <a:custGeom>
                  <a:avLst/>
                  <a:gdLst>
                    <a:gd name="T0" fmla="*/ 3 w 19"/>
                    <a:gd name="T1" fmla="*/ 5 h 37"/>
                    <a:gd name="T2" fmla="*/ 6 w 19"/>
                    <a:gd name="T3" fmla="*/ 4 h 37"/>
                    <a:gd name="T4" fmla="*/ 3 w 19"/>
                    <a:gd name="T5" fmla="*/ 5 h 37"/>
                    <a:gd name="T6" fmla="*/ 0 60000 65536"/>
                    <a:gd name="T7" fmla="*/ 0 60000 65536"/>
                    <a:gd name="T8" fmla="*/ 0 60000 65536"/>
                  </a:gdLst>
                  <a:ahLst/>
                  <a:cxnLst>
                    <a:cxn ang="T6">
                      <a:pos x="T0" y="T1"/>
                    </a:cxn>
                    <a:cxn ang="T7">
                      <a:pos x="T2" y="T3"/>
                    </a:cxn>
                    <a:cxn ang="T8">
                      <a:pos x="T4" y="T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endParaRPr lang="ru-RU"/>
                </a:p>
              </p:txBody>
            </p:sp>
            <p:sp>
              <p:nvSpPr>
                <p:cNvPr id="85" name="Freeform 57"/>
                <p:cNvSpPr>
                  <a:spLocks/>
                </p:cNvSpPr>
                <p:nvPr userDrawn="1"/>
              </p:nvSpPr>
              <p:spPr bwMode="ltGray">
                <a:xfrm>
                  <a:off x="1379" y="617"/>
                  <a:ext cx="21" cy="17"/>
                </a:xfrm>
                <a:custGeom>
                  <a:avLst/>
                  <a:gdLst>
                    <a:gd name="T0" fmla="*/ 11 w 22"/>
                    <a:gd name="T1" fmla="*/ 4 h 20"/>
                    <a:gd name="T2" fmla="*/ 11 w 22"/>
                    <a:gd name="T3" fmla="*/ 0 h 20"/>
                    <a:gd name="T4" fmla="*/ 13 w 22"/>
                    <a:gd name="T5" fmla="*/ 4 h 20"/>
                    <a:gd name="T6" fmla="*/ 8 w 22"/>
                    <a:gd name="T7" fmla="*/ 7 h 20"/>
                    <a:gd name="T8" fmla="*/ 11 w 22"/>
                    <a:gd name="T9" fmla="*/ 4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endParaRPr lang="ru-RU"/>
                </a:p>
              </p:txBody>
            </p:sp>
            <p:sp>
              <p:nvSpPr>
                <p:cNvPr id="86" name="Freeform 58"/>
                <p:cNvSpPr>
                  <a:spLocks/>
                </p:cNvSpPr>
                <p:nvPr userDrawn="1"/>
              </p:nvSpPr>
              <p:spPr bwMode="ltGray">
                <a:xfrm>
                  <a:off x="453" y="275"/>
                  <a:ext cx="58" cy="24"/>
                </a:xfrm>
                <a:custGeom>
                  <a:avLst/>
                  <a:gdLst>
                    <a:gd name="T0" fmla="*/ 24 w 57"/>
                    <a:gd name="T1" fmla="*/ 4 h 30"/>
                    <a:gd name="T2" fmla="*/ 39 w 57"/>
                    <a:gd name="T3" fmla="*/ 2 h 30"/>
                    <a:gd name="T4" fmla="*/ 43 w 57"/>
                    <a:gd name="T5" fmla="*/ 6 h 30"/>
                    <a:gd name="T6" fmla="*/ 24 w 57"/>
                    <a:gd name="T7" fmla="*/ 4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endParaRPr lang="ru-RU"/>
                </a:p>
              </p:txBody>
            </p:sp>
            <p:sp>
              <p:nvSpPr>
                <p:cNvPr id="87" name="Freeform 59"/>
                <p:cNvSpPr>
                  <a:spLocks/>
                </p:cNvSpPr>
                <p:nvPr userDrawn="1"/>
              </p:nvSpPr>
              <p:spPr bwMode="ltGray">
                <a:xfrm>
                  <a:off x="1161" y="50"/>
                  <a:ext cx="691" cy="569"/>
                </a:xfrm>
                <a:custGeom>
                  <a:avLst/>
                  <a:gdLst>
                    <a:gd name="T0" fmla="*/ 466 w 693"/>
                    <a:gd name="T1" fmla="*/ 113 h 696"/>
                    <a:gd name="T2" fmla="*/ 386 w 693"/>
                    <a:gd name="T3" fmla="*/ 110 h 696"/>
                    <a:gd name="T4" fmla="*/ 318 w 693"/>
                    <a:gd name="T5" fmla="*/ 101 h 696"/>
                    <a:gd name="T6" fmla="*/ 258 w 693"/>
                    <a:gd name="T7" fmla="*/ 97 h 696"/>
                    <a:gd name="T8" fmla="*/ 230 w 693"/>
                    <a:gd name="T9" fmla="*/ 101 h 696"/>
                    <a:gd name="T10" fmla="*/ 254 w 693"/>
                    <a:gd name="T11" fmla="*/ 105 h 696"/>
                    <a:gd name="T12" fmla="*/ 286 w 693"/>
                    <a:gd name="T13" fmla="*/ 114 h 696"/>
                    <a:gd name="T14" fmla="*/ 314 w 693"/>
                    <a:gd name="T15" fmla="*/ 116 h 696"/>
                    <a:gd name="T16" fmla="*/ 326 w 693"/>
                    <a:gd name="T17" fmla="*/ 131 h 696"/>
                    <a:gd name="T18" fmla="*/ 306 w 693"/>
                    <a:gd name="T19" fmla="*/ 135 h 696"/>
                    <a:gd name="T20" fmla="*/ 254 w 693"/>
                    <a:gd name="T21" fmla="*/ 151 h 696"/>
                    <a:gd name="T22" fmla="*/ 218 w 693"/>
                    <a:gd name="T23" fmla="*/ 153 h 696"/>
                    <a:gd name="T24" fmla="*/ 97 w 693"/>
                    <a:gd name="T25" fmla="*/ 170 h 696"/>
                    <a:gd name="T26" fmla="*/ 77 w 693"/>
                    <a:gd name="T27" fmla="*/ 151 h 696"/>
                    <a:gd name="T28" fmla="*/ 45 w 693"/>
                    <a:gd name="T29" fmla="*/ 128 h 696"/>
                    <a:gd name="T30" fmla="*/ 33 w 693"/>
                    <a:gd name="T31" fmla="*/ 109 h 696"/>
                    <a:gd name="T32" fmla="*/ 53 w 693"/>
                    <a:gd name="T33" fmla="*/ 84 h 696"/>
                    <a:gd name="T34" fmla="*/ 17 w 693"/>
                    <a:gd name="T35" fmla="*/ 96 h 696"/>
                    <a:gd name="T36" fmla="*/ 81 w 693"/>
                    <a:gd name="T37" fmla="*/ 68 h 696"/>
                    <a:gd name="T38" fmla="*/ 113 w 693"/>
                    <a:gd name="T39" fmla="*/ 50 h 696"/>
                    <a:gd name="T40" fmla="*/ 37 w 693"/>
                    <a:gd name="T41" fmla="*/ 50 h 696"/>
                    <a:gd name="T42" fmla="*/ 1 w 693"/>
                    <a:gd name="T43" fmla="*/ 47 h 696"/>
                    <a:gd name="T44" fmla="*/ 25 w 693"/>
                    <a:gd name="T45" fmla="*/ 34 h 696"/>
                    <a:gd name="T46" fmla="*/ 97 w 693"/>
                    <a:gd name="T47" fmla="*/ 28 h 696"/>
                    <a:gd name="T48" fmla="*/ 214 w 693"/>
                    <a:gd name="T49" fmla="*/ 31 h 696"/>
                    <a:gd name="T50" fmla="*/ 222 w 693"/>
                    <a:gd name="T51" fmla="*/ 16 h 696"/>
                    <a:gd name="T52" fmla="*/ 254 w 693"/>
                    <a:gd name="T53" fmla="*/ 0 h 696"/>
                    <a:gd name="T54" fmla="*/ 350 w 693"/>
                    <a:gd name="T55" fmla="*/ 11 h 696"/>
                    <a:gd name="T56" fmla="*/ 322 w 693"/>
                    <a:gd name="T57" fmla="*/ 21 h 696"/>
                    <a:gd name="T58" fmla="*/ 294 w 693"/>
                    <a:gd name="T59" fmla="*/ 43 h 696"/>
                    <a:gd name="T60" fmla="*/ 354 w 693"/>
                    <a:gd name="T61" fmla="*/ 47 h 696"/>
                    <a:gd name="T62" fmla="*/ 366 w 693"/>
                    <a:gd name="T63" fmla="*/ 33 h 696"/>
                    <a:gd name="T64" fmla="*/ 410 w 693"/>
                    <a:gd name="T65" fmla="*/ 23 h 696"/>
                    <a:gd name="T66" fmla="*/ 490 w 693"/>
                    <a:gd name="T67" fmla="*/ 21 h 696"/>
                    <a:gd name="T68" fmla="*/ 517 w 693"/>
                    <a:gd name="T69" fmla="*/ 13 h 696"/>
                    <a:gd name="T70" fmla="*/ 527 w 693"/>
                    <a:gd name="T71" fmla="*/ 112 h 6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endParaRPr lang="ru-RU"/>
                </a:p>
              </p:txBody>
            </p:sp>
            <p:sp>
              <p:nvSpPr>
                <p:cNvPr id="88" name="Freeform 60"/>
                <p:cNvSpPr>
                  <a:spLocks/>
                </p:cNvSpPr>
                <p:nvPr userDrawn="1"/>
              </p:nvSpPr>
              <p:spPr bwMode="ltGray">
                <a:xfrm>
                  <a:off x="689" y="6"/>
                  <a:ext cx="1386" cy="232"/>
                </a:xfrm>
                <a:custGeom>
                  <a:avLst/>
                  <a:gdLst>
                    <a:gd name="T0" fmla="*/ 13366 w 931"/>
                    <a:gd name="T1" fmla="*/ 0 h 149"/>
                    <a:gd name="T2" fmla="*/ 2321 w 931"/>
                    <a:gd name="T3" fmla="*/ 643 h 149"/>
                    <a:gd name="T4" fmla="*/ 1468 w 931"/>
                    <a:gd name="T5" fmla="*/ 922 h 149"/>
                    <a:gd name="T6" fmla="*/ 1003 w 931"/>
                    <a:gd name="T7" fmla="*/ 922 h 149"/>
                    <a:gd name="T8" fmla="*/ 359 w 931"/>
                    <a:gd name="T9" fmla="*/ 1710 h 149"/>
                    <a:gd name="T10" fmla="*/ 0 w 931"/>
                    <a:gd name="T11" fmla="*/ 2323 h 149"/>
                    <a:gd name="T12" fmla="*/ 957 w 931"/>
                    <a:gd name="T13" fmla="*/ 2554 h 149"/>
                    <a:gd name="T14" fmla="*/ 1568 w 931"/>
                    <a:gd name="T15" fmla="*/ 2121 h 149"/>
                    <a:gd name="T16" fmla="*/ 1754 w 931"/>
                    <a:gd name="T17" fmla="*/ 1868 h 149"/>
                    <a:gd name="T18" fmla="*/ 2712 w 931"/>
                    <a:gd name="T19" fmla="*/ 1152 h 149"/>
                    <a:gd name="T20" fmla="*/ 3484 w 931"/>
                    <a:gd name="T21" fmla="*/ 1023 h 149"/>
                    <a:gd name="T22" fmla="*/ 3847 w 931"/>
                    <a:gd name="T23" fmla="*/ 2076 h 149"/>
                    <a:gd name="T24" fmla="*/ 3049 w 931"/>
                    <a:gd name="T25" fmla="*/ 2427 h 149"/>
                    <a:gd name="T26" fmla="*/ 3741 w 931"/>
                    <a:gd name="T27" fmla="*/ 2510 h 149"/>
                    <a:gd name="T28" fmla="*/ 4051 w 931"/>
                    <a:gd name="T29" fmla="*/ 1993 h 149"/>
                    <a:gd name="T30" fmla="*/ 4313 w 931"/>
                    <a:gd name="T31" fmla="*/ 2038 h 149"/>
                    <a:gd name="T32" fmla="*/ 4100 w 931"/>
                    <a:gd name="T33" fmla="*/ 1200 h 149"/>
                    <a:gd name="T34" fmla="*/ 4313 w 931"/>
                    <a:gd name="T35" fmla="*/ 982 h 149"/>
                    <a:gd name="T36" fmla="*/ 4484 w 931"/>
                    <a:gd name="T37" fmla="*/ 1951 h 149"/>
                    <a:gd name="T38" fmla="*/ 4313 w 931"/>
                    <a:gd name="T39" fmla="*/ 2510 h 149"/>
                    <a:gd name="T40" fmla="*/ 4806 w 931"/>
                    <a:gd name="T41" fmla="*/ 2881 h 149"/>
                    <a:gd name="T42" fmla="*/ 4843 w 931"/>
                    <a:gd name="T43" fmla="*/ 2038 h 149"/>
                    <a:gd name="T44" fmla="*/ 5368 w 931"/>
                    <a:gd name="T45" fmla="*/ 2280 h 149"/>
                    <a:gd name="T46" fmla="*/ 6192 w 931"/>
                    <a:gd name="T47" fmla="*/ 1627 h 149"/>
                    <a:gd name="T48" fmla="*/ 6631 w 931"/>
                    <a:gd name="T49" fmla="*/ 1106 h 149"/>
                    <a:gd name="T50" fmla="*/ 7124 w 931"/>
                    <a:gd name="T51" fmla="*/ 1235 h 149"/>
                    <a:gd name="T52" fmla="*/ 7374 w 931"/>
                    <a:gd name="T53" fmla="*/ 1106 h 149"/>
                    <a:gd name="T54" fmla="*/ 6988 w 931"/>
                    <a:gd name="T55" fmla="*/ 982 h 149"/>
                    <a:gd name="T56" fmla="*/ 7688 w 931"/>
                    <a:gd name="T57" fmla="*/ 771 h 149"/>
                    <a:gd name="T58" fmla="*/ 8816 w 931"/>
                    <a:gd name="T59" fmla="*/ 1200 h 149"/>
                    <a:gd name="T60" fmla="*/ 9418 w 931"/>
                    <a:gd name="T61" fmla="*/ 922 h 149"/>
                    <a:gd name="T62" fmla="*/ 9459 w 931"/>
                    <a:gd name="T63" fmla="*/ 1401 h 149"/>
                    <a:gd name="T64" fmla="*/ 9206 w 931"/>
                    <a:gd name="T65" fmla="*/ 2236 h 149"/>
                    <a:gd name="T66" fmla="*/ 9909 w 931"/>
                    <a:gd name="T67" fmla="*/ 1951 h 149"/>
                    <a:gd name="T68" fmla="*/ 10113 w 931"/>
                    <a:gd name="T69" fmla="*/ 1784 h 149"/>
                    <a:gd name="T70" fmla="*/ 10506 w 931"/>
                    <a:gd name="T71" fmla="*/ 1350 h 149"/>
                    <a:gd name="T72" fmla="*/ 12869 w 931"/>
                    <a:gd name="T73" fmla="*/ 1868 h 1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endParaRPr lang="ru-RU"/>
                </a:p>
              </p:txBody>
            </p:sp>
            <p:sp>
              <p:nvSpPr>
                <p:cNvPr id="89" name="Freeform 61"/>
                <p:cNvSpPr>
                  <a:spLocks/>
                </p:cNvSpPr>
                <p:nvPr userDrawn="1"/>
              </p:nvSpPr>
              <p:spPr bwMode="ltGray">
                <a:xfrm>
                  <a:off x="971" y="91"/>
                  <a:ext cx="30" cy="25"/>
                </a:xfrm>
                <a:custGeom>
                  <a:avLst/>
                  <a:gdLst>
                    <a:gd name="T0" fmla="*/ 3 w 31"/>
                    <a:gd name="T1" fmla="*/ 8 h 30"/>
                    <a:gd name="T2" fmla="*/ 24 w 31"/>
                    <a:gd name="T3" fmla="*/ 0 h 30"/>
                    <a:gd name="T4" fmla="*/ 15 w 31"/>
                    <a:gd name="T5" fmla="*/ 7 h 30"/>
                    <a:gd name="T6" fmla="*/ 3 w 31"/>
                    <a:gd name="T7" fmla="*/ 8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endParaRPr lang="ru-RU"/>
                </a:p>
              </p:txBody>
            </p:sp>
            <p:sp>
              <p:nvSpPr>
                <p:cNvPr id="90" name="Freeform 62"/>
                <p:cNvSpPr>
                  <a:spLocks/>
                </p:cNvSpPr>
                <p:nvPr userDrawn="1"/>
              </p:nvSpPr>
              <p:spPr bwMode="ltGray">
                <a:xfrm>
                  <a:off x="935" y="125"/>
                  <a:ext cx="45" cy="27"/>
                </a:xfrm>
                <a:custGeom>
                  <a:avLst/>
                  <a:gdLst>
                    <a:gd name="T0" fmla="*/ 6 w 44"/>
                    <a:gd name="T1" fmla="*/ 10 h 32"/>
                    <a:gd name="T2" fmla="*/ 29 w 44"/>
                    <a:gd name="T3" fmla="*/ 0 h 32"/>
                    <a:gd name="T4" fmla="*/ 45 w 44"/>
                    <a:gd name="T5" fmla="*/ 3 h 32"/>
                    <a:gd name="T6" fmla="*/ 6 w 44"/>
                    <a:gd name="T7" fmla="*/ 1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endParaRPr lang="ru-RU"/>
                </a:p>
              </p:txBody>
            </p:sp>
            <p:sp>
              <p:nvSpPr>
                <p:cNvPr id="91" name="Freeform 63"/>
                <p:cNvSpPr>
                  <a:spLocks/>
                </p:cNvSpPr>
                <p:nvPr userDrawn="1"/>
              </p:nvSpPr>
              <p:spPr bwMode="ltGray">
                <a:xfrm>
                  <a:off x="1081" y="226"/>
                  <a:ext cx="75" cy="14"/>
                </a:xfrm>
                <a:custGeom>
                  <a:avLst/>
                  <a:gdLst>
                    <a:gd name="T0" fmla="*/ 37 w 76"/>
                    <a:gd name="T1" fmla="*/ 3 h 18"/>
                    <a:gd name="T2" fmla="*/ 25 w 76"/>
                    <a:gd name="T3" fmla="*/ 2 h 18"/>
                    <a:gd name="T4" fmla="*/ 37 w 76"/>
                    <a:gd name="T5" fmla="*/ 3 h 18"/>
                    <a:gd name="T6" fmla="*/ 0 60000 65536"/>
                    <a:gd name="T7" fmla="*/ 0 60000 65536"/>
                    <a:gd name="T8" fmla="*/ 0 60000 65536"/>
                  </a:gdLst>
                  <a:ahLst/>
                  <a:cxnLst>
                    <a:cxn ang="T6">
                      <a:pos x="T0" y="T1"/>
                    </a:cxn>
                    <a:cxn ang="T7">
                      <a:pos x="T2" y="T3"/>
                    </a:cxn>
                    <a:cxn ang="T8">
                      <a:pos x="T4" y="T5"/>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endParaRPr lang="ru-RU"/>
                </a:p>
              </p:txBody>
            </p:sp>
            <p:sp>
              <p:nvSpPr>
                <p:cNvPr id="92" name="Freeform 64"/>
                <p:cNvSpPr>
                  <a:spLocks/>
                </p:cNvSpPr>
                <p:nvPr userDrawn="1"/>
              </p:nvSpPr>
              <p:spPr bwMode="ltGray">
                <a:xfrm>
                  <a:off x="1210" y="223"/>
                  <a:ext cx="42" cy="37"/>
                </a:xfrm>
                <a:custGeom>
                  <a:avLst/>
                  <a:gdLst>
                    <a:gd name="T0" fmla="*/ 0 w 42"/>
                    <a:gd name="T1" fmla="*/ 7 h 44"/>
                    <a:gd name="T2" fmla="*/ 12 w 42"/>
                    <a:gd name="T3" fmla="*/ 3 h 44"/>
                    <a:gd name="T4" fmla="*/ 0 w 42"/>
                    <a:gd name="T5" fmla="*/ 7 h 44"/>
                    <a:gd name="T6" fmla="*/ 0 60000 65536"/>
                    <a:gd name="T7" fmla="*/ 0 60000 65536"/>
                    <a:gd name="T8" fmla="*/ 0 60000 65536"/>
                  </a:gdLst>
                  <a:ahLst/>
                  <a:cxnLst>
                    <a:cxn ang="T6">
                      <a:pos x="T0" y="T1"/>
                    </a:cxn>
                    <a:cxn ang="T7">
                      <a:pos x="T2" y="T3"/>
                    </a:cxn>
                    <a:cxn ang="T8">
                      <a:pos x="T4" y="T5"/>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endParaRPr lang="ru-RU"/>
                </a:p>
              </p:txBody>
            </p:sp>
            <p:sp>
              <p:nvSpPr>
                <p:cNvPr id="93" name="Freeform 65"/>
                <p:cNvSpPr>
                  <a:spLocks/>
                </p:cNvSpPr>
                <p:nvPr userDrawn="1"/>
              </p:nvSpPr>
              <p:spPr bwMode="ltGray">
                <a:xfrm>
                  <a:off x="865" y="123"/>
                  <a:ext cx="33" cy="24"/>
                </a:xfrm>
                <a:custGeom>
                  <a:avLst/>
                  <a:gdLst>
                    <a:gd name="T0" fmla="*/ 7 w 31"/>
                    <a:gd name="T1" fmla="*/ 5 h 30"/>
                    <a:gd name="T2" fmla="*/ 48 w 31"/>
                    <a:gd name="T3" fmla="*/ 2 h 30"/>
                    <a:gd name="T4" fmla="*/ 7 w 31"/>
                    <a:gd name="T5" fmla="*/ 5 h 30"/>
                    <a:gd name="T6" fmla="*/ 0 60000 65536"/>
                    <a:gd name="T7" fmla="*/ 0 60000 65536"/>
                    <a:gd name="T8" fmla="*/ 0 60000 65536"/>
                  </a:gdLst>
                  <a:ahLst/>
                  <a:cxnLst>
                    <a:cxn ang="T6">
                      <a:pos x="T0" y="T1"/>
                    </a:cxn>
                    <a:cxn ang="T7">
                      <a:pos x="T2" y="T3"/>
                    </a:cxn>
                    <a:cxn ang="T8">
                      <a:pos x="T4" y="T5"/>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endParaRPr lang="ru-RU"/>
                </a:p>
              </p:txBody>
            </p:sp>
          </p:grpSp>
          <p:grpSp>
            <p:nvGrpSpPr>
              <p:cNvPr id="10" name="Group 159"/>
              <p:cNvGrpSpPr>
                <a:grpSpLocks/>
              </p:cNvGrpSpPr>
              <p:nvPr userDrawn="1"/>
            </p:nvGrpSpPr>
            <p:grpSpPr bwMode="auto">
              <a:xfrm>
                <a:off x="7" y="-154"/>
                <a:ext cx="5739" cy="418"/>
                <a:chOff x="1056" y="111"/>
                <a:chExt cx="2448" cy="418"/>
              </a:xfrm>
            </p:grpSpPr>
            <p:sp>
              <p:nvSpPr>
                <p:cNvPr id="27" name="Line 110"/>
                <p:cNvSpPr>
                  <a:spLocks noChangeShapeType="1"/>
                </p:cNvSpPr>
                <p:nvPr/>
              </p:nvSpPr>
              <p:spPr bwMode="white">
                <a:xfrm>
                  <a:off x="1056" y="332"/>
                  <a:ext cx="2448" cy="0"/>
                </a:xfrm>
                <a:prstGeom prst="line">
                  <a:avLst/>
                </a:prstGeom>
                <a:noFill/>
                <a:ln w="9525">
                  <a:solidFill>
                    <a:schemeClr val="folHlink"/>
                  </a:solidFill>
                  <a:round/>
                  <a:headEnd/>
                  <a:tailEnd/>
                </a:ln>
                <a:effectLst/>
              </p:spPr>
              <p:txBody>
                <a:bodyPr wrap="none" anchor="ctr"/>
                <a:lstStyle/>
                <a:p>
                  <a:endParaRPr lang="ru-RU"/>
                </a:p>
              </p:txBody>
            </p:sp>
            <p:sp>
              <p:nvSpPr>
                <p:cNvPr id="28" name="Line 112"/>
                <p:cNvSpPr>
                  <a:spLocks noChangeShapeType="1"/>
                </p:cNvSpPr>
                <p:nvPr/>
              </p:nvSpPr>
              <p:spPr bwMode="white">
                <a:xfrm>
                  <a:off x="1254" y="111"/>
                  <a:ext cx="0" cy="418"/>
                </a:xfrm>
                <a:prstGeom prst="line">
                  <a:avLst/>
                </a:prstGeom>
                <a:noFill/>
                <a:ln w="9525">
                  <a:solidFill>
                    <a:schemeClr val="folHlink"/>
                  </a:solidFill>
                  <a:round/>
                  <a:headEnd/>
                  <a:tailEnd/>
                </a:ln>
                <a:effectLst/>
              </p:spPr>
              <p:txBody>
                <a:bodyPr wrap="none" anchor="ctr"/>
                <a:lstStyle/>
                <a:p>
                  <a:endParaRPr lang="ru-RU"/>
                </a:p>
              </p:txBody>
            </p:sp>
            <p:sp>
              <p:nvSpPr>
                <p:cNvPr id="29" name="Line 113"/>
                <p:cNvSpPr>
                  <a:spLocks noChangeShapeType="1"/>
                </p:cNvSpPr>
                <p:nvPr/>
              </p:nvSpPr>
              <p:spPr bwMode="white">
                <a:xfrm>
                  <a:off x="1482" y="111"/>
                  <a:ext cx="0" cy="418"/>
                </a:xfrm>
                <a:prstGeom prst="line">
                  <a:avLst/>
                </a:prstGeom>
                <a:noFill/>
                <a:ln w="9525">
                  <a:solidFill>
                    <a:schemeClr val="folHlink"/>
                  </a:solidFill>
                  <a:round/>
                  <a:headEnd/>
                  <a:tailEnd/>
                </a:ln>
                <a:effectLst/>
              </p:spPr>
              <p:txBody>
                <a:bodyPr wrap="none" anchor="ctr"/>
                <a:lstStyle/>
                <a:p>
                  <a:endParaRPr lang="ru-RU"/>
                </a:p>
              </p:txBody>
            </p:sp>
            <p:sp>
              <p:nvSpPr>
                <p:cNvPr id="30" name="Line 114"/>
                <p:cNvSpPr>
                  <a:spLocks noChangeShapeType="1"/>
                </p:cNvSpPr>
                <p:nvPr/>
              </p:nvSpPr>
              <p:spPr bwMode="white">
                <a:xfrm>
                  <a:off x="1710" y="111"/>
                  <a:ext cx="0" cy="418"/>
                </a:xfrm>
                <a:prstGeom prst="line">
                  <a:avLst/>
                </a:prstGeom>
                <a:noFill/>
                <a:ln w="9525">
                  <a:solidFill>
                    <a:schemeClr val="folHlink"/>
                  </a:solidFill>
                  <a:round/>
                  <a:headEnd/>
                  <a:tailEnd/>
                </a:ln>
                <a:effectLst/>
              </p:spPr>
              <p:txBody>
                <a:bodyPr wrap="none" anchor="ctr"/>
                <a:lstStyle/>
                <a:p>
                  <a:endParaRPr lang="ru-RU"/>
                </a:p>
              </p:txBody>
            </p:sp>
            <p:sp>
              <p:nvSpPr>
                <p:cNvPr id="31" name="Line 115"/>
                <p:cNvSpPr>
                  <a:spLocks noChangeShapeType="1"/>
                </p:cNvSpPr>
                <p:nvPr/>
              </p:nvSpPr>
              <p:spPr bwMode="white">
                <a:xfrm>
                  <a:off x="1938" y="111"/>
                  <a:ext cx="0" cy="418"/>
                </a:xfrm>
                <a:prstGeom prst="line">
                  <a:avLst/>
                </a:prstGeom>
                <a:noFill/>
                <a:ln w="9525">
                  <a:solidFill>
                    <a:schemeClr val="folHlink"/>
                  </a:solidFill>
                  <a:round/>
                  <a:headEnd/>
                  <a:tailEnd/>
                </a:ln>
                <a:effectLst/>
              </p:spPr>
              <p:txBody>
                <a:bodyPr wrap="none" anchor="ctr"/>
                <a:lstStyle/>
                <a:p>
                  <a:endParaRPr lang="ru-RU"/>
                </a:p>
              </p:txBody>
            </p:sp>
            <p:sp>
              <p:nvSpPr>
                <p:cNvPr id="32" name="Line 116"/>
                <p:cNvSpPr>
                  <a:spLocks noChangeShapeType="1"/>
                </p:cNvSpPr>
                <p:nvPr/>
              </p:nvSpPr>
              <p:spPr bwMode="white">
                <a:xfrm>
                  <a:off x="2166" y="111"/>
                  <a:ext cx="0" cy="418"/>
                </a:xfrm>
                <a:prstGeom prst="line">
                  <a:avLst/>
                </a:prstGeom>
                <a:noFill/>
                <a:ln w="9525">
                  <a:solidFill>
                    <a:schemeClr val="folHlink"/>
                  </a:solidFill>
                  <a:round/>
                  <a:headEnd/>
                  <a:tailEnd/>
                </a:ln>
                <a:effectLst/>
              </p:spPr>
              <p:txBody>
                <a:bodyPr wrap="none" anchor="ctr"/>
                <a:lstStyle/>
                <a:p>
                  <a:endParaRPr lang="ru-RU"/>
                </a:p>
              </p:txBody>
            </p:sp>
            <p:sp>
              <p:nvSpPr>
                <p:cNvPr id="33" name="Line 117"/>
                <p:cNvSpPr>
                  <a:spLocks noChangeShapeType="1"/>
                </p:cNvSpPr>
                <p:nvPr/>
              </p:nvSpPr>
              <p:spPr bwMode="white">
                <a:xfrm>
                  <a:off x="2394" y="111"/>
                  <a:ext cx="0" cy="418"/>
                </a:xfrm>
                <a:prstGeom prst="line">
                  <a:avLst/>
                </a:prstGeom>
                <a:noFill/>
                <a:ln w="9525">
                  <a:solidFill>
                    <a:schemeClr val="folHlink"/>
                  </a:solidFill>
                  <a:round/>
                  <a:headEnd/>
                  <a:tailEnd/>
                </a:ln>
                <a:effectLst/>
              </p:spPr>
              <p:txBody>
                <a:bodyPr wrap="none" anchor="ctr"/>
                <a:lstStyle/>
                <a:p>
                  <a:endParaRPr lang="ru-RU"/>
                </a:p>
              </p:txBody>
            </p:sp>
            <p:sp>
              <p:nvSpPr>
                <p:cNvPr id="34" name="Line 118"/>
                <p:cNvSpPr>
                  <a:spLocks noChangeShapeType="1"/>
                </p:cNvSpPr>
                <p:nvPr/>
              </p:nvSpPr>
              <p:spPr bwMode="white">
                <a:xfrm>
                  <a:off x="2622" y="111"/>
                  <a:ext cx="0" cy="418"/>
                </a:xfrm>
                <a:prstGeom prst="line">
                  <a:avLst/>
                </a:prstGeom>
                <a:noFill/>
                <a:ln w="9525">
                  <a:solidFill>
                    <a:schemeClr val="folHlink"/>
                  </a:solidFill>
                  <a:round/>
                  <a:headEnd/>
                  <a:tailEnd/>
                </a:ln>
                <a:effectLst/>
              </p:spPr>
              <p:txBody>
                <a:bodyPr wrap="none" anchor="ctr"/>
                <a:lstStyle/>
                <a:p>
                  <a:endParaRPr lang="ru-RU"/>
                </a:p>
              </p:txBody>
            </p:sp>
            <p:sp>
              <p:nvSpPr>
                <p:cNvPr id="35" name="Line 119"/>
                <p:cNvSpPr>
                  <a:spLocks noChangeShapeType="1"/>
                </p:cNvSpPr>
                <p:nvPr/>
              </p:nvSpPr>
              <p:spPr bwMode="white">
                <a:xfrm>
                  <a:off x="2850" y="111"/>
                  <a:ext cx="0" cy="418"/>
                </a:xfrm>
                <a:prstGeom prst="line">
                  <a:avLst/>
                </a:prstGeom>
                <a:noFill/>
                <a:ln w="9525">
                  <a:solidFill>
                    <a:schemeClr val="folHlink"/>
                  </a:solidFill>
                  <a:round/>
                  <a:headEnd/>
                  <a:tailEnd/>
                </a:ln>
                <a:effectLst/>
              </p:spPr>
              <p:txBody>
                <a:bodyPr wrap="none" anchor="ctr"/>
                <a:lstStyle/>
                <a:p>
                  <a:endParaRPr lang="ru-RU"/>
                </a:p>
              </p:txBody>
            </p:sp>
            <p:sp>
              <p:nvSpPr>
                <p:cNvPr id="36" name="Line 120"/>
                <p:cNvSpPr>
                  <a:spLocks noChangeShapeType="1"/>
                </p:cNvSpPr>
                <p:nvPr/>
              </p:nvSpPr>
              <p:spPr bwMode="white">
                <a:xfrm>
                  <a:off x="3078" y="111"/>
                  <a:ext cx="0" cy="418"/>
                </a:xfrm>
                <a:prstGeom prst="line">
                  <a:avLst/>
                </a:prstGeom>
                <a:noFill/>
                <a:ln w="9525">
                  <a:solidFill>
                    <a:schemeClr val="folHlink"/>
                  </a:solidFill>
                  <a:round/>
                  <a:headEnd/>
                  <a:tailEnd/>
                </a:ln>
                <a:effectLst/>
              </p:spPr>
              <p:txBody>
                <a:bodyPr wrap="none" anchor="ctr"/>
                <a:lstStyle/>
                <a:p>
                  <a:endParaRPr lang="ru-RU"/>
                </a:p>
              </p:txBody>
            </p:sp>
            <p:sp>
              <p:nvSpPr>
                <p:cNvPr id="37" name="Line 121"/>
                <p:cNvSpPr>
                  <a:spLocks noChangeShapeType="1"/>
                </p:cNvSpPr>
                <p:nvPr/>
              </p:nvSpPr>
              <p:spPr bwMode="white">
                <a:xfrm>
                  <a:off x="3306" y="111"/>
                  <a:ext cx="0" cy="418"/>
                </a:xfrm>
                <a:prstGeom prst="line">
                  <a:avLst/>
                </a:prstGeom>
                <a:noFill/>
                <a:ln w="9525">
                  <a:solidFill>
                    <a:schemeClr val="folHlink"/>
                  </a:solidFill>
                  <a:round/>
                  <a:headEnd/>
                  <a:tailEnd/>
                </a:ln>
                <a:effectLst/>
              </p:spPr>
              <p:txBody>
                <a:bodyPr wrap="none" anchor="ctr"/>
                <a:lstStyle/>
                <a:p>
                  <a:endParaRPr lang="ru-RU"/>
                </a:p>
              </p:txBody>
            </p:sp>
          </p:grpSp>
          <p:grpSp>
            <p:nvGrpSpPr>
              <p:cNvPr id="11" name="Group 160"/>
              <p:cNvGrpSpPr>
                <a:grpSpLocks/>
              </p:cNvGrpSpPr>
              <p:nvPr userDrawn="1"/>
            </p:nvGrpSpPr>
            <p:grpSpPr bwMode="auto">
              <a:xfrm>
                <a:off x="-1261" y="0"/>
                <a:ext cx="2098" cy="1031"/>
                <a:chOff x="1208" y="109"/>
                <a:chExt cx="2098" cy="423"/>
              </a:xfrm>
            </p:grpSpPr>
            <p:sp>
              <p:nvSpPr>
                <p:cNvPr id="12" name="Line 132"/>
                <p:cNvSpPr>
                  <a:spLocks noChangeShapeType="1"/>
                </p:cNvSpPr>
                <p:nvPr/>
              </p:nvSpPr>
              <p:spPr bwMode="ltGray">
                <a:xfrm>
                  <a:off x="2850" y="110"/>
                  <a:ext cx="0" cy="142"/>
                </a:xfrm>
                <a:prstGeom prst="line">
                  <a:avLst/>
                </a:prstGeom>
                <a:noFill/>
                <a:ln w="9525">
                  <a:solidFill>
                    <a:schemeClr val="hlink"/>
                  </a:solidFill>
                  <a:round/>
                  <a:headEnd/>
                  <a:tailEnd/>
                </a:ln>
                <a:effectLst/>
              </p:spPr>
              <p:txBody>
                <a:bodyPr wrap="none" anchor="ctr"/>
                <a:lstStyle/>
                <a:p>
                  <a:endParaRPr lang="ru-RU"/>
                </a:p>
              </p:txBody>
            </p:sp>
            <p:sp>
              <p:nvSpPr>
                <p:cNvPr id="13" name="Line 133"/>
                <p:cNvSpPr>
                  <a:spLocks noChangeShapeType="1"/>
                </p:cNvSpPr>
                <p:nvPr/>
              </p:nvSpPr>
              <p:spPr bwMode="ltGray">
                <a:xfrm>
                  <a:off x="2972" y="332"/>
                  <a:ext cx="70" cy="0"/>
                </a:xfrm>
                <a:prstGeom prst="line">
                  <a:avLst/>
                </a:prstGeom>
                <a:noFill/>
                <a:ln w="9525">
                  <a:solidFill>
                    <a:schemeClr val="hlink"/>
                  </a:solidFill>
                  <a:round/>
                  <a:headEnd/>
                  <a:tailEnd/>
                </a:ln>
                <a:effectLst/>
              </p:spPr>
              <p:txBody>
                <a:bodyPr wrap="none" anchor="ctr"/>
                <a:lstStyle/>
                <a:p>
                  <a:endParaRPr lang="ru-RU"/>
                </a:p>
              </p:txBody>
            </p:sp>
            <p:sp>
              <p:nvSpPr>
                <p:cNvPr id="14" name="Line 134"/>
                <p:cNvSpPr>
                  <a:spLocks noChangeShapeType="1"/>
                </p:cNvSpPr>
                <p:nvPr/>
              </p:nvSpPr>
              <p:spPr bwMode="ltGray">
                <a:xfrm>
                  <a:off x="3078" y="350"/>
                  <a:ext cx="0" cy="28"/>
                </a:xfrm>
                <a:prstGeom prst="line">
                  <a:avLst/>
                </a:prstGeom>
                <a:noFill/>
                <a:ln w="9525">
                  <a:solidFill>
                    <a:schemeClr val="hlink"/>
                  </a:solidFill>
                  <a:round/>
                  <a:headEnd/>
                  <a:tailEnd/>
                </a:ln>
                <a:effectLst/>
              </p:spPr>
              <p:txBody>
                <a:bodyPr wrap="none" anchor="ctr"/>
                <a:lstStyle/>
                <a:p>
                  <a:endParaRPr lang="ru-RU"/>
                </a:p>
              </p:txBody>
            </p:sp>
            <p:sp>
              <p:nvSpPr>
                <p:cNvPr id="15" name="Line 135"/>
                <p:cNvSpPr>
                  <a:spLocks noChangeShapeType="1"/>
                </p:cNvSpPr>
                <p:nvPr/>
              </p:nvSpPr>
              <p:spPr bwMode="ltGray">
                <a:xfrm>
                  <a:off x="3306" y="450"/>
                  <a:ext cx="0" cy="79"/>
                </a:xfrm>
                <a:prstGeom prst="line">
                  <a:avLst/>
                </a:prstGeom>
                <a:noFill/>
                <a:ln w="9525">
                  <a:solidFill>
                    <a:schemeClr val="hlink"/>
                  </a:solidFill>
                  <a:round/>
                  <a:headEnd/>
                  <a:tailEnd/>
                </a:ln>
                <a:effectLst/>
              </p:spPr>
              <p:txBody>
                <a:bodyPr wrap="none" anchor="ctr"/>
                <a:lstStyle/>
                <a:p>
                  <a:endParaRPr lang="ru-RU"/>
                </a:p>
              </p:txBody>
            </p:sp>
            <p:sp>
              <p:nvSpPr>
                <p:cNvPr id="16" name="Line 145"/>
                <p:cNvSpPr>
                  <a:spLocks noChangeShapeType="1"/>
                </p:cNvSpPr>
                <p:nvPr/>
              </p:nvSpPr>
              <p:spPr bwMode="ltGray">
                <a:xfrm>
                  <a:off x="2166" y="114"/>
                  <a:ext cx="0" cy="62"/>
                </a:xfrm>
                <a:prstGeom prst="line">
                  <a:avLst/>
                </a:prstGeom>
                <a:noFill/>
                <a:ln w="9525">
                  <a:solidFill>
                    <a:schemeClr val="hlink"/>
                  </a:solidFill>
                  <a:round/>
                  <a:headEnd/>
                  <a:tailEnd/>
                </a:ln>
                <a:effectLst/>
              </p:spPr>
              <p:txBody>
                <a:bodyPr wrap="none" anchor="ctr"/>
                <a:lstStyle/>
                <a:p>
                  <a:endParaRPr lang="ru-RU"/>
                </a:p>
              </p:txBody>
            </p:sp>
            <p:sp>
              <p:nvSpPr>
                <p:cNvPr id="17" name="Line 146"/>
                <p:cNvSpPr>
                  <a:spLocks noChangeShapeType="1"/>
                </p:cNvSpPr>
                <p:nvPr/>
              </p:nvSpPr>
              <p:spPr bwMode="ltGray">
                <a:xfrm>
                  <a:off x="1938" y="111"/>
                  <a:ext cx="0" cy="337"/>
                </a:xfrm>
                <a:prstGeom prst="line">
                  <a:avLst/>
                </a:prstGeom>
                <a:noFill/>
                <a:ln w="9525">
                  <a:solidFill>
                    <a:schemeClr val="hlink"/>
                  </a:solidFill>
                  <a:round/>
                  <a:headEnd/>
                  <a:tailEnd/>
                </a:ln>
                <a:effectLst/>
              </p:spPr>
              <p:txBody>
                <a:bodyPr wrap="none" anchor="ctr"/>
                <a:lstStyle/>
                <a:p>
                  <a:endParaRPr lang="ru-RU"/>
                </a:p>
              </p:txBody>
            </p:sp>
            <p:sp>
              <p:nvSpPr>
                <p:cNvPr id="18" name="Line 147"/>
                <p:cNvSpPr>
                  <a:spLocks noChangeShapeType="1"/>
                </p:cNvSpPr>
                <p:nvPr/>
              </p:nvSpPr>
              <p:spPr bwMode="ltGray">
                <a:xfrm flipH="1">
                  <a:off x="1912" y="332"/>
                  <a:ext cx="68" cy="0"/>
                </a:xfrm>
                <a:prstGeom prst="line">
                  <a:avLst/>
                </a:prstGeom>
                <a:noFill/>
                <a:ln w="9525">
                  <a:solidFill>
                    <a:schemeClr val="hlink"/>
                  </a:solidFill>
                  <a:round/>
                  <a:headEnd/>
                  <a:tailEnd/>
                </a:ln>
                <a:effectLst/>
              </p:spPr>
              <p:txBody>
                <a:bodyPr wrap="none" anchor="ctr"/>
                <a:lstStyle/>
                <a:p>
                  <a:endParaRPr lang="ru-RU"/>
                </a:p>
              </p:txBody>
            </p:sp>
            <p:sp>
              <p:nvSpPr>
                <p:cNvPr id="19" name="Line 148"/>
                <p:cNvSpPr>
                  <a:spLocks noChangeShapeType="1"/>
                </p:cNvSpPr>
                <p:nvPr/>
              </p:nvSpPr>
              <p:spPr bwMode="ltGray">
                <a:xfrm>
                  <a:off x="1778" y="332"/>
                  <a:ext cx="60" cy="0"/>
                </a:xfrm>
                <a:prstGeom prst="line">
                  <a:avLst/>
                </a:prstGeom>
                <a:noFill/>
                <a:ln w="9525">
                  <a:solidFill>
                    <a:schemeClr val="hlink"/>
                  </a:solidFill>
                  <a:round/>
                  <a:headEnd/>
                  <a:tailEnd/>
                </a:ln>
                <a:effectLst/>
              </p:spPr>
              <p:txBody>
                <a:bodyPr wrap="none" anchor="ctr"/>
                <a:lstStyle/>
                <a:p>
                  <a:endParaRPr lang="ru-RU"/>
                </a:p>
              </p:txBody>
            </p:sp>
            <p:sp>
              <p:nvSpPr>
                <p:cNvPr id="20" name="Line 149"/>
                <p:cNvSpPr>
                  <a:spLocks noChangeShapeType="1"/>
                </p:cNvSpPr>
                <p:nvPr/>
              </p:nvSpPr>
              <p:spPr bwMode="ltGray">
                <a:xfrm flipH="1">
                  <a:off x="1578" y="332"/>
                  <a:ext cx="82" cy="0"/>
                </a:xfrm>
                <a:prstGeom prst="line">
                  <a:avLst/>
                </a:prstGeom>
                <a:noFill/>
                <a:ln w="9525">
                  <a:solidFill>
                    <a:schemeClr val="hlink"/>
                  </a:solidFill>
                  <a:round/>
                  <a:headEnd/>
                  <a:tailEnd/>
                </a:ln>
                <a:effectLst/>
              </p:spPr>
              <p:txBody>
                <a:bodyPr wrap="none" anchor="ctr"/>
                <a:lstStyle/>
                <a:p>
                  <a:endParaRPr lang="ru-RU"/>
                </a:p>
              </p:txBody>
            </p:sp>
            <p:sp>
              <p:nvSpPr>
                <p:cNvPr id="21" name="Line 150"/>
                <p:cNvSpPr>
                  <a:spLocks noChangeShapeType="1"/>
                </p:cNvSpPr>
                <p:nvPr/>
              </p:nvSpPr>
              <p:spPr bwMode="ltGray">
                <a:xfrm>
                  <a:off x="1208" y="332"/>
                  <a:ext cx="348" cy="0"/>
                </a:xfrm>
                <a:prstGeom prst="line">
                  <a:avLst/>
                </a:prstGeom>
                <a:noFill/>
                <a:ln w="9525">
                  <a:solidFill>
                    <a:schemeClr val="hlink"/>
                  </a:solidFill>
                  <a:round/>
                  <a:headEnd/>
                  <a:tailEnd/>
                </a:ln>
                <a:effectLst/>
              </p:spPr>
              <p:txBody>
                <a:bodyPr wrap="none" anchor="ctr"/>
                <a:lstStyle/>
                <a:p>
                  <a:endParaRPr lang="ru-RU"/>
                </a:p>
              </p:txBody>
            </p:sp>
            <p:sp>
              <p:nvSpPr>
                <p:cNvPr id="22" name="Line 151"/>
                <p:cNvSpPr>
                  <a:spLocks noChangeShapeType="1"/>
                </p:cNvSpPr>
                <p:nvPr/>
              </p:nvSpPr>
              <p:spPr bwMode="ltGray">
                <a:xfrm>
                  <a:off x="1480" y="234"/>
                  <a:ext cx="0" cy="298"/>
                </a:xfrm>
                <a:prstGeom prst="line">
                  <a:avLst/>
                </a:prstGeom>
                <a:noFill/>
                <a:ln w="9525">
                  <a:solidFill>
                    <a:schemeClr val="hlink"/>
                  </a:solidFill>
                  <a:round/>
                  <a:headEnd/>
                  <a:tailEnd/>
                </a:ln>
                <a:effectLst/>
              </p:spPr>
              <p:txBody>
                <a:bodyPr wrap="none" anchor="ctr"/>
                <a:lstStyle/>
                <a:p>
                  <a:endParaRPr lang="ru-RU"/>
                </a:p>
              </p:txBody>
            </p:sp>
            <p:sp>
              <p:nvSpPr>
                <p:cNvPr id="23" name="Line 152"/>
                <p:cNvSpPr>
                  <a:spLocks noChangeShapeType="1"/>
                </p:cNvSpPr>
                <p:nvPr/>
              </p:nvSpPr>
              <p:spPr bwMode="ltGray">
                <a:xfrm>
                  <a:off x="1254" y="252"/>
                  <a:ext cx="0" cy="156"/>
                </a:xfrm>
                <a:prstGeom prst="line">
                  <a:avLst/>
                </a:prstGeom>
                <a:noFill/>
                <a:ln w="9525">
                  <a:solidFill>
                    <a:schemeClr val="hlink"/>
                  </a:solidFill>
                  <a:round/>
                  <a:headEnd/>
                  <a:tailEnd/>
                </a:ln>
                <a:effectLst/>
              </p:spPr>
              <p:txBody>
                <a:bodyPr wrap="none" anchor="ctr"/>
                <a:lstStyle/>
                <a:p>
                  <a:endParaRPr lang="ru-RU"/>
                </a:p>
              </p:txBody>
            </p:sp>
            <p:sp>
              <p:nvSpPr>
                <p:cNvPr id="24" name="Line 153"/>
                <p:cNvSpPr>
                  <a:spLocks noChangeShapeType="1"/>
                </p:cNvSpPr>
                <p:nvPr/>
              </p:nvSpPr>
              <p:spPr bwMode="ltGray">
                <a:xfrm flipH="1" flipV="1">
                  <a:off x="1482" y="109"/>
                  <a:ext cx="0" cy="27"/>
                </a:xfrm>
                <a:prstGeom prst="line">
                  <a:avLst/>
                </a:prstGeom>
                <a:noFill/>
                <a:ln w="9525">
                  <a:solidFill>
                    <a:schemeClr val="hlink"/>
                  </a:solidFill>
                  <a:round/>
                  <a:headEnd/>
                  <a:tailEnd/>
                </a:ln>
                <a:effectLst/>
              </p:spPr>
              <p:txBody>
                <a:bodyPr wrap="none" anchor="ctr"/>
                <a:lstStyle/>
                <a:p>
                  <a:endParaRPr lang="ru-RU"/>
                </a:p>
              </p:txBody>
            </p:sp>
            <p:sp>
              <p:nvSpPr>
                <p:cNvPr id="25" name="Line 154"/>
                <p:cNvSpPr>
                  <a:spLocks noChangeShapeType="1"/>
                </p:cNvSpPr>
                <p:nvPr/>
              </p:nvSpPr>
              <p:spPr bwMode="ltGray">
                <a:xfrm>
                  <a:off x="1710" y="180"/>
                  <a:ext cx="0" cy="96"/>
                </a:xfrm>
                <a:prstGeom prst="line">
                  <a:avLst/>
                </a:prstGeom>
                <a:noFill/>
                <a:ln w="9525">
                  <a:solidFill>
                    <a:schemeClr val="hlink"/>
                  </a:solidFill>
                  <a:round/>
                  <a:headEnd/>
                  <a:tailEnd/>
                </a:ln>
                <a:effectLst/>
              </p:spPr>
              <p:txBody>
                <a:bodyPr wrap="none" anchor="ctr"/>
                <a:lstStyle/>
                <a:p>
                  <a:endParaRPr lang="ru-RU"/>
                </a:p>
              </p:txBody>
            </p:sp>
            <p:sp>
              <p:nvSpPr>
                <p:cNvPr id="26" name="Line 155"/>
                <p:cNvSpPr>
                  <a:spLocks noChangeShapeType="1"/>
                </p:cNvSpPr>
                <p:nvPr/>
              </p:nvSpPr>
              <p:spPr bwMode="ltGray">
                <a:xfrm flipV="1">
                  <a:off x="1710" y="111"/>
                  <a:ext cx="0" cy="22"/>
                </a:xfrm>
                <a:prstGeom prst="line">
                  <a:avLst/>
                </a:prstGeom>
                <a:noFill/>
                <a:ln w="9525">
                  <a:solidFill>
                    <a:schemeClr val="hlink"/>
                  </a:solidFill>
                  <a:round/>
                  <a:headEnd/>
                  <a:tailEnd/>
                </a:ln>
                <a:effectLst/>
              </p:spPr>
              <p:txBody>
                <a:bodyPr wrap="none" anchor="ctr"/>
                <a:lstStyle/>
                <a:p>
                  <a:endParaRPr lang="ru-RU"/>
                </a:p>
              </p:txBody>
            </p:sp>
          </p:grpSp>
        </p:grpSp>
        <p:pic>
          <p:nvPicPr>
            <p:cNvPr id="7" name="Picture 158" descr="earth"/>
            <p:cNvPicPr>
              <a:picLocks noChangeAspect="1" noChangeArrowheads="1"/>
            </p:cNvPicPr>
            <p:nvPr userDrawn="1"/>
          </p:nvPicPr>
          <p:blipFill>
            <a:blip r:embed="rId2">
              <a:clrChange>
                <a:clrFrom>
                  <a:srgbClr val="000000"/>
                </a:clrFrom>
                <a:clrTo>
                  <a:srgbClr val="000000">
                    <a:alpha val="0"/>
                  </a:srgbClr>
                </a:clrTo>
              </a:clrChange>
            </a:blip>
            <a:srcRect/>
            <a:stretch>
              <a:fillRect/>
            </a:stretch>
          </p:blipFill>
          <p:spPr bwMode="gray">
            <a:xfrm>
              <a:off x="336" y="1566"/>
              <a:ext cx="690" cy="642"/>
            </a:xfrm>
            <a:prstGeom prst="rect">
              <a:avLst/>
            </a:prstGeom>
            <a:noFill/>
            <a:ln w="9525">
              <a:noFill/>
              <a:miter lim="800000"/>
              <a:headEnd/>
              <a:tailEnd/>
            </a:ln>
          </p:spPr>
        </p:pic>
      </p:grpSp>
      <p:sp>
        <p:nvSpPr>
          <p:cNvPr id="46082" name="Rectangle 2"/>
          <p:cNvSpPr>
            <a:spLocks noGrp="1" noChangeArrowheads="1"/>
          </p:cNvSpPr>
          <p:nvPr>
            <p:ph type="ctrTitle"/>
          </p:nvPr>
        </p:nvSpPr>
        <p:spPr>
          <a:xfrm>
            <a:off x="1828800" y="1828800"/>
            <a:ext cx="6934200" cy="2362200"/>
          </a:xfrm>
        </p:spPr>
        <p:txBody>
          <a:bodyPr/>
          <a:lstStyle>
            <a:lvl1pPr>
              <a:defRPr/>
            </a:lvl1pPr>
          </a:lstStyle>
          <a:p>
            <a:pPr lvl="0"/>
            <a:r>
              <a:rPr lang="ru-RU" altLang="ru-RU" noProof="0" smtClean="0"/>
              <a:t>Образец заголовка</a:t>
            </a:r>
          </a:p>
        </p:txBody>
      </p:sp>
      <p:sp>
        <p:nvSpPr>
          <p:cNvPr id="46083" name="Rectangle 3"/>
          <p:cNvSpPr>
            <a:spLocks noGrp="1" noChangeArrowheads="1"/>
          </p:cNvSpPr>
          <p:nvPr>
            <p:ph type="subTitle" idx="1"/>
          </p:nvPr>
        </p:nvSpPr>
        <p:spPr>
          <a:xfrm>
            <a:off x="1828800" y="4572000"/>
            <a:ext cx="6934200" cy="1295400"/>
          </a:xfrm>
        </p:spPr>
        <p:txBody>
          <a:bodyPr/>
          <a:lstStyle>
            <a:lvl1pPr marL="0" indent="0">
              <a:buFontTx/>
              <a:buNone/>
              <a:defRPr/>
            </a:lvl1pPr>
          </a:lstStyle>
          <a:p>
            <a:pPr lvl="0"/>
            <a:r>
              <a:rPr lang="ru-RU" altLang="ru-RU" noProof="0" smtClean="0"/>
              <a:t>Образец подзаголовка</a:t>
            </a:r>
          </a:p>
        </p:txBody>
      </p:sp>
      <p:sp>
        <p:nvSpPr>
          <p:cNvPr id="94" name="Rectangle 4"/>
          <p:cNvSpPr>
            <a:spLocks noGrp="1" noChangeArrowheads="1"/>
          </p:cNvSpPr>
          <p:nvPr>
            <p:ph type="dt" sz="half" idx="10"/>
          </p:nvPr>
        </p:nvSpPr>
        <p:spPr>
          <a:xfrm>
            <a:off x="533400" y="6324600"/>
            <a:ext cx="19050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95" name="Rectangle 5"/>
          <p:cNvSpPr>
            <a:spLocks noGrp="1" noChangeArrowheads="1"/>
          </p:cNvSpPr>
          <p:nvPr>
            <p:ph type="ftr" sz="quarter" idx="11"/>
          </p:nvPr>
        </p:nvSpPr>
        <p:spPr>
          <a:xfrm>
            <a:off x="3200400" y="63246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96" name="Rectangle 6"/>
          <p:cNvSpPr>
            <a:spLocks noGrp="1" noChangeArrowheads="1"/>
          </p:cNvSpPr>
          <p:nvPr>
            <p:ph type="sldNum" sz="quarter" idx="12"/>
          </p:nvPr>
        </p:nvSpPr>
        <p:spPr>
          <a:xfrm>
            <a:off x="6858000" y="6324600"/>
            <a:ext cx="19050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AF244767-ABE7-4BA5-9831-D6F674A34AC9}" type="slidenum">
              <a:rPr lang="ru-RU" altLang="ru-RU"/>
              <a:pPr>
                <a:defRPr/>
              </a:pPr>
              <a:t>‹#›</a:t>
            </a:fld>
            <a:endParaRPr lang="ru-RU" alt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1034D811-9F39-4177-AEDE-4C18BB0CDD90}" type="slidenum">
              <a:rPr lang="ru-RU" altLang="ru-RU"/>
              <a:pPr>
                <a:defRPr/>
              </a:pPr>
              <a:t>‹#›</a:t>
            </a:fld>
            <a:endParaRPr lang="ru-RU" alt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54BA6FF8-0C95-4A86-BBB0-7D3086447AE2}" type="slidenum">
              <a:rPr lang="ru-RU" altLang="ru-RU"/>
              <a:pPr>
                <a:defRPr/>
              </a:pPr>
              <a:t>‹#›</a:t>
            </a:fld>
            <a:endParaRPr lang="ru-RU" alt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85800" y="21478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21478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17631A8C-8ADE-433D-931C-A9CE6D50F7F0}" type="slidenum">
              <a:rPr lang="ru-RU" altLang="ru-RU"/>
              <a:pPr>
                <a:defRPr/>
              </a:pPr>
              <a:t>‹#›</a:t>
            </a:fld>
            <a:endParaRPr lang="ru-RU" alt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8"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E3516144-7085-41D5-9F77-3B4CF82E8F34}" type="slidenum">
              <a:rPr lang="ru-RU" altLang="ru-RU"/>
              <a:pPr>
                <a:defRPr/>
              </a:pPr>
              <a:t>‹#›</a:t>
            </a:fld>
            <a:endParaRPr lang="ru-RU" alt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4"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7DA5F539-F689-4BC4-9201-BBD922DD06F5}" type="slidenum">
              <a:rPr lang="ru-RU" altLang="ru-RU"/>
              <a:pPr>
                <a:defRPr/>
              </a:pPr>
              <a:t>‹#›</a:t>
            </a:fld>
            <a:endParaRPr lang="ru-RU" alt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DAC964D1-5D19-4BD0-98F4-A6B0B07AA458}" type="slidenum">
              <a:rPr lang="ru-RU" altLang="ru-RU"/>
              <a:pPr>
                <a:defRPr/>
              </a:pPr>
              <a:t>‹#›</a:t>
            </a:fld>
            <a:endParaRPr lang="ru-RU" alt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5A0AD6B-179B-4FDB-AC59-1EA5E187C798}" type="slidenum">
              <a:rPr lang="ru-RU" altLang="ru-RU"/>
              <a:pPr>
                <a:defRPr/>
              </a:pPr>
              <a:t>‹#›</a:t>
            </a:fld>
            <a:endParaRPr lang="ru-RU" alt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67B0C4AE-C30D-4CB9-B2CD-7288A8DBDAD1}" type="slidenum">
              <a:rPr lang="ru-RU" altLang="ru-RU"/>
              <a:pPr>
                <a:defRPr/>
              </a:pPr>
              <a:t>‹#›</a:t>
            </a:fld>
            <a:endParaRPr lang="ru-RU" alt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F07FD24-9EB4-4396-B033-ADF734F640CA}" type="slidenum">
              <a:rPr lang="ru-RU" altLang="ru-RU"/>
              <a:pPr>
                <a:defRPr/>
              </a:pPr>
              <a:t>‹#›</a:t>
            </a:fld>
            <a:endParaRPr lang="ru-RU" alt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05563" y="930275"/>
            <a:ext cx="2052637" cy="533241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46063" y="930275"/>
            <a:ext cx="6007100" cy="533241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3BA28E2B-B8FD-4933-9108-3285C5DCC388}" type="slidenum">
              <a:rPr lang="ru-RU" altLang="ru-RU"/>
              <a:pPr>
                <a:defRPr/>
              </a:pPr>
              <a:t>‹#›</a:t>
            </a:fld>
            <a:endParaRPr lang="ru-RU" alt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6063" y="930275"/>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685800" y="2147888"/>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22532" name="Rectangle 4"/>
          <p:cNvSpPr>
            <a:spLocks noGrp="1" noChangeArrowheads="1"/>
          </p:cNvSpPr>
          <p:nvPr>
            <p:ph type="dt" sz="half" idx="2"/>
          </p:nvPr>
        </p:nvSpPr>
        <p:spPr bwMode="auto">
          <a:xfrm>
            <a:off x="685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400">
                <a:latin typeface="+mj-lt"/>
              </a:defRPr>
            </a:lvl1pPr>
          </a:lstStyle>
          <a:p>
            <a:pPr>
              <a:defRPr/>
            </a:pPr>
            <a:endParaRPr lang="ru-RU" altLang="ru-RU"/>
          </a:p>
        </p:txBody>
      </p:sp>
      <p:sp>
        <p:nvSpPr>
          <p:cNvPr id="22533" name="Rectangle 5"/>
          <p:cNvSpPr>
            <a:spLocks noGrp="1" noChangeArrowheads="1"/>
          </p:cNvSpPr>
          <p:nvPr>
            <p:ph type="ftr" sz="quarter" idx="3"/>
          </p:nvPr>
        </p:nvSpPr>
        <p:spPr bwMode="auto">
          <a:xfrm>
            <a:off x="31242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atin typeface="+mj-lt"/>
              </a:defRPr>
            </a:lvl1pPr>
          </a:lstStyle>
          <a:p>
            <a:pPr>
              <a:defRPr/>
            </a:pPr>
            <a:endParaRPr lang="ru-RU" altLang="ru-RU"/>
          </a:p>
        </p:txBody>
      </p:sp>
      <p:sp>
        <p:nvSpPr>
          <p:cNvPr id="22534" name="Rectangle 6"/>
          <p:cNvSpPr>
            <a:spLocks noGrp="1" noChangeArrowheads="1"/>
          </p:cNvSpPr>
          <p:nvPr>
            <p:ph type="sldNum" sz="quarter" idx="4"/>
          </p:nvPr>
        </p:nvSpPr>
        <p:spPr bwMode="auto">
          <a:xfrm>
            <a:off x="65532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mj-lt"/>
              </a:defRPr>
            </a:lvl1pPr>
          </a:lstStyle>
          <a:p>
            <a:pPr>
              <a:defRPr/>
            </a:pPr>
            <a:fld id="{78433A0C-AF2B-4E18-8F3E-30508886FCE5}" type="slidenum">
              <a:rPr lang="ru-RU" altLang="ru-RU"/>
              <a:pPr>
                <a:defRPr/>
              </a:pPr>
              <a:t>‹#›</a:t>
            </a:fld>
            <a:endParaRPr lang="ru-RU" altLang="ru-RU"/>
          </a:p>
        </p:txBody>
      </p:sp>
      <p:grpSp>
        <p:nvGrpSpPr>
          <p:cNvPr id="1031" name="Group 163"/>
          <p:cNvGrpSpPr>
            <a:grpSpLocks/>
          </p:cNvGrpSpPr>
          <p:nvPr/>
        </p:nvGrpSpPr>
        <p:grpSpPr bwMode="auto">
          <a:xfrm>
            <a:off x="261938" y="87313"/>
            <a:ext cx="8488362" cy="831850"/>
            <a:chOff x="165" y="55"/>
            <a:chExt cx="5347" cy="524"/>
          </a:xfrm>
        </p:grpSpPr>
        <p:grpSp>
          <p:nvGrpSpPr>
            <p:cNvPr id="1032" name="Group 162"/>
            <p:cNvGrpSpPr>
              <a:grpSpLocks/>
            </p:cNvGrpSpPr>
            <p:nvPr userDrawn="1"/>
          </p:nvGrpSpPr>
          <p:grpSpPr bwMode="auto">
            <a:xfrm>
              <a:off x="664" y="104"/>
              <a:ext cx="4848" cy="432"/>
              <a:chOff x="664" y="104"/>
              <a:chExt cx="4848" cy="432"/>
            </a:xfrm>
          </p:grpSpPr>
          <p:sp>
            <p:nvSpPr>
              <p:cNvPr id="1034" name="Freeform 8"/>
              <p:cNvSpPr>
                <a:spLocks/>
              </p:cNvSpPr>
              <p:nvPr/>
            </p:nvSpPr>
            <p:spPr bwMode="ltGray">
              <a:xfrm>
                <a:off x="664" y="104"/>
                <a:ext cx="4848" cy="432"/>
              </a:xfrm>
              <a:custGeom>
                <a:avLst/>
                <a:gdLst>
                  <a:gd name="T0" fmla="*/ 4848 w 4848"/>
                  <a:gd name="T1" fmla="*/ 48 h 432"/>
                  <a:gd name="T2" fmla="*/ 4848 w 4848"/>
                  <a:gd name="T3" fmla="*/ 432 h 432"/>
                  <a:gd name="T4" fmla="*/ 0 w 4848"/>
                  <a:gd name="T5" fmla="*/ 432 h 432"/>
                  <a:gd name="T6" fmla="*/ 0 w 4848"/>
                  <a:gd name="T7" fmla="*/ 0 h 432"/>
                  <a:gd name="T8" fmla="*/ 4848 w 4848"/>
                  <a:gd name="T9" fmla="*/ 0 h 432"/>
                  <a:gd name="T10" fmla="*/ 4848 w 4848"/>
                  <a:gd name="T11" fmla="*/ 48 h 4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48" h="432">
                    <a:moveTo>
                      <a:pt x="4848" y="48"/>
                    </a:moveTo>
                    <a:lnTo>
                      <a:pt x="4848" y="432"/>
                    </a:lnTo>
                    <a:cubicBezTo>
                      <a:pt x="4848" y="432"/>
                      <a:pt x="2424" y="432"/>
                      <a:pt x="0" y="432"/>
                    </a:cubicBezTo>
                    <a:cubicBezTo>
                      <a:pt x="161" y="345"/>
                      <a:pt x="169" y="61"/>
                      <a:pt x="0" y="0"/>
                    </a:cubicBezTo>
                    <a:cubicBezTo>
                      <a:pt x="2424" y="0"/>
                      <a:pt x="4848" y="0"/>
                      <a:pt x="4848" y="0"/>
                    </a:cubicBezTo>
                    <a:lnTo>
                      <a:pt x="4848" y="48"/>
                    </a:lnTo>
                    <a:close/>
                  </a:path>
                </a:pathLst>
              </a:custGeom>
              <a:solidFill>
                <a:schemeClr val="hlink"/>
              </a:solidFill>
              <a:ln w="9525">
                <a:solidFill>
                  <a:schemeClr val="bg2"/>
                </a:solidFill>
                <a:round/>
                <a:headEnd/>
                <a:tailEnd/>
              </a:ln>
              <a:effectLst/>
            </p:spPr>
            <p:txBody>
              <a:bodyPr wrap="none" anchor="ctr"/>
              <a:lstStyle/>
              <a:p>
                <a:endParaRPr lang="ru-RU"/>
              </a:p>
            </p:txBody>
          </p:sp>
          <p:grpSp>
            <p:nvGrpSpPr>
              <p:cNvPr id="1035" name="Group 9"/>
              <p:cNvGrpSpPr>
                <a:grpSpLocks/>
              </p:cNvGrpSpPr>
              <p:nvPr/>
            </p:nvGrpSpPr>
            <p:grpSpPr bwMode="auto">
              <a:xfrm>
                <a:off x="1195" y="104"/>
                <a:ext cx="3827" cy="429"/>
                <a:chOff x="1021" y="240"/>
                <a:chExt cx="3827" cy="429"/>
              </a:xfrm>
            </p:grpSpPr>
            <p:grpSp>
              <p:nvGrpSpPr>
                <p:cNvPr id="1084" name="Group 10"/>
                <p:cNvGrpSpPr>
                  <a:grpSpLocks/>
                </p:cNvGrpSpPr>
                <p:nvPr/>
              </p:nvGrpSpPr>
              <p:grpSpPr bwMode="auto">
                <a:xfrm>
                  <a:off x="1021" y="241"/>
                  <a:ext cx="2208" cy="427"/>
                  <a:chOff x="1021" y="241"/>
                  <a:chExt cx="2208" cy="427"/>
                </a:xfrm>
              </p:grpSpPr>
              <p:sp>
                <p:nvSpPr>
                  <p:cNvPr id="1128" name="Freeform 11"/>
                  <p:cNvSpPr>
                    <a:spLocks/>
                  </p:cNvSpPr>
                  <p:nvPr/>
                </p:nvSpPr>
                <p:spPr bwMode="ltGray">
                  <a:xfrm>
                    <a:off x="2257" y="633"/>
                    <a:ext cx="7" cy="8"/>
                  </a:xfrm>
                  <a:custGeom>
                    <a:avLst/>
                    <a:gdLst>
                      <a:gd name="T0" fmla="*/ 0 w 15"/>
                      <a:gd name="T1" fmla="*/ 0 h 23"/>
                      <a:gd name="T2" fmla="*/ 0 w 15"/>
                      <a:gd name="T3" fmla="*/ 0 h 23"/>
                      <a:gd name="T4" fmla="*/ 0 w 15"/>
                      <a:gd name="T5" fmla="*/ 0 h 23"/>
                      <a:gd name="T6" fmla="*/ 0 w 15"/>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w="9525">
                    <a:noFill/>
                    <a:round/>
                    <a:headEnd/>
                    <a:tailEnd/>
                  </a:ln>
                  <a:effectLst/>
                </p:spPr>
                <p:txBody>
                  <a:bodyPr wrap="none" anchor="ctr"/>
                  <a:lstStyle/>
                  <a:p>
                    <a:endParaRPr lang="ru-RU"/>
                  </a:p>
                </p:txBody>
              </p:sp>
              <p:sp>
                <p:nvSpPr>
                  <p:cNvPr id="1129" name="Freeform 12"/>
                  <p:cNvSpPr>
                    <a:spLocks/>
                  </p:cNvSpPr>
                  <p:nvPr/>
                </p:nvSpPr>
                <p:spPr bwMode="ltGray">
                  <a:xfrm>
                    <a:off x="2332" y="660"/>
                    <a:ext cx="9" cy="8"/>
                  </a:xfrm>
                  <a:custGeom>
                    <a:avLst/>
                    <a:gdLst>
                      <a:gd name="T0" fmla="*/ 0 w 20"/>
                      <a:gd name="T1" fmla="*/ 0 h 23"/>
                      <a:gd name="T2" fmla="*/ 0 w 20"/>
                      <a:gd name="T3" fmla="*/ 0 h 23"/>
                      <a:gd name="T4" fmla="*/ 0 w 20"/>
                      <a:gd name="T5" fmla="*/ 0 h 23"/>
                      <a:gd name="T6" fmla="*/ 0 w 20"/>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w="9525">
                    <a:noFill/>
                    <a:round/>
                    <a:headEnd/>
                    <a:tailEnd/>
                  </a:ln>
                  <a:effectLst/>
                </p:spPr>
                <p:txBody>
                  <a:bodyPr wrap="none" anchor="ctr"/>
                  <a:lstStyle/>
                  <a:p>
                    <a:endParaRPr lang="ru-RU"/>
                  </a:p>
                </p:txBody>
              </p:sp>
              <p:sp>
                <p:nvSpPr>
                  <p:cNvPr id="1130" name="Freeform 13"/>
                  <p:cNvSpPr>
                    <a:spLocks/>
                  </p:cNvSpPr>
                  <p:nvPr/>
                </p:nvSpPr>
                <p:spPr bwMode="ltGray">
                  <a:xfrm>
                    <a:off x="2120" y="616"/>
                    <a:ext cx="13" cy="14"/>
                  </a:xfrm>
                  <a:custGeom>
                    <a:avLst/>
                    <a:gdLst>
                      <a:gd name="T0" fmla="*/ 0 w 30"/>
                      <a:gd name="T1" fmla="*/ 0 h 42"/>
                      <a:gd name="T2" fmla="*/ 0 w 30"/>
                      <a:gd name="T3" fmla="*/ 0 h 42"/>
                      <a:gd name="T4" fmla="*/ 0 w 30"/>
                      <a:gd name="T5" fmla="*/ 0 h 42"/>
                      <a:gd name="T6" fmla="*/ 0 w 30"/>
                      <a:gd name="T7" fmla="*/ 0 h 42"/>
                      <a:gd name="T8" fmla="*/ 0 w 30"/>
                      <a:gd name="T9" fmla="*/ 0 h 42"/>
                      <a:gd name="T10" fmla="*/ 0 w 30"/>
                      <a:gd name="T11" fmla="*/ 0 h 42"/>
                      <a:gd name="T12" fmla="*/ 0 w 30"/>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endParaRPr lang="ru-RU"/>
                  </a:p>
                </p:txBody>
              </p:sp>
              <p:sp>
                <p:nvSpPr>
                  <p:cNvPr id="1131" name="Freeform 14"/>
                  <p:cNvSpPr>
                    <a:spLocks/>
                  </p:cNvSpPr>
                  <p:nvPr/>
                </p:nvSpPr>
                <p:spPr bwMode="ltGray">
                  <a:xfrm>
                    <a:off x="1967" y="629"/>
                    <a:ext cx="11" cy="5"/>
                  </a:xfrm>
                  <a:custGeom>
                    <a:avLst/>
                    <a:gdLst>
                      <a:gd name="T0" fmla="*/ 0 w 25"/>
                      <a:gd name="T1" fmla="*/ 0 h 16"/>
                      <a:gd name="T2" fmla="*/ 0 w 25"/>
                      <a:gd name="T3" fmla="*/ 0 h 16"/>
                      <a:gd name="T4" fmla="*/ 0 w 25"/>
                      <a:gd name="T5" fmla="*/ 0 h 16"/>
                      <a:gd name="T6" fmla="*/ 0 w 25"/>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endParaRPr lang="ru-RU"/>
                  </a:p>
                </p:txBody>
              </p:sp>
              <p:sp>
                <p:nvSpPr>
                  <p:cNvPr id="1132" name="Freeform 15"/>
                  <p:cNvSpPr>
                    <a:spLocks/>
                  </p:cNvSpPr>
                  <p:nvPr/>
                </p:nvSpPr>
                <p:spPr bwMode="ltGray">
                  <a:xfrm>
                    <a:off x="1921" y="635"/>
                    <a:ext cx="28" cy="16"/>
                  </a:xfrm>
                  <a:custGeom>
                    <a:avLst/>
                    <a:gdLst>
                      <a:gd name="T0" fmla="*/ 0 w 65"/>
                      <a:gd name="T1" fmla="*/ 0 h 46"/>
                      <a:gd name="T2" fmla="*/ 0 w 65"/>
                      <a:gd name="T3" fmla="*/ 0 h 46"/>
                      <a:gd name="T4" fmla="*/ 0 w 65"/>
                      <a:gd name="T5" fmla="*/ 0 h 46"/>
                      <a:gd name="T6" fmla="*/ 0 w 65"/>
                      <a:gd name="T7" fmla="*/ 0 h 46"/>
                      <a:gd name="T8" fmla="*/ 0 w 65"/>
                      <a:gd name="T9" fmla="*/ 0 h 46"/>
                      <a:gd name="T10" fmla="*/ 0 w 65"/>
                      <a:gd name="T11" fmla="*/ 0 h 46"/>
                      <a:gd name="T12" fmla="*/ 0 w 65"/>
                      <a:gd name="T13" fmla="*/ 0 h 46"/>
                      <a:gd name="T14" fmla="*/ 0 w 65"/>
                      <a:gd name="T15" fmla="*/ 0 h 46"/>
                      <a:gd name="T16" fmla="*/ 0 w 65"/>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endParaRPr lang="ru-RU"/>
                  </a:p>
                </p:txBody>
              </p:sp>
              <p:sp>
                <p:nvSpPr>
                  <p:cNvPr id="1133" name="Freeform 16"/>
                  <p:cNvSpPr>
                    <a:spLocks/>
                  </p:cNvSpPr>
                  <p:nvPr/>
                </p:nvSpPr>
                <p:spPr bwMode="ltGray">
                  <a:xfrm>
                    <a:off x="1892" y="634"/>
                    <a:ext cx="29"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endParaRPr lang="ru-RU"/>
                  </a:p>
                </p:txBody>
              </p:sp>
              <p:sp>
                <p:nvSpPr>
                  <p:cNvPr id="1134" name="Freeform 17"/>
                  <p:cNvSpPr>
                    <a:spLocks/>
                  </p:cNvSpPr>
                  <p:nvPr/>
                </p:nvSpPr>
                <p:spPr bwMode="ltGray">
                  <a:xfrm>
                    <a:off x="1735" y="547"/>
                    <a:ext cx="151" cy="93"/>
                  </a:xfrm>
                  <a:custGeom>
                    <a:avLst/>
                    <a:gdLst>
                      <a:gd name="T0" fmla="*/ 0 w 355"/>
                      <a:gd name="T1" fmla="*/ 0 h 277"/>
                      <a:gd name="T2" fmla="*/ 0 w 355"/>
                      <a:gd name="T3" fmla="*/ 0 h 277"/>
                      <a:gd name="T4" fmla="*/ 0 w 355"/>
                      <a:gd name="T5" fmla="*/ 0 h 277"/>
                      <a:gd name="T6" fmla="*/ 0 w 355"/>
                      <a:gd name="T7" fmla="*/ 0 h 277"/>
                      <a:gd name="T8" fmla="*/ 0 w 355"/>
                      <a:gd name="T9" fmla="*/ 0 h 277"/>
                      <a:gd name="T10" fmla="*/ 0 w 355"/>
                      <a:gd name="T11" fmla="*/ 0 h 277"/>
                      <a:gd name="T12" fmla="*/ 0 w 355"/>
                      <a:gd name="T13" fmla="*/ 0 h 277"/>
                      <a:gd name="T14" fmla="*/ 0 w 355"/>
                      <a:gd name="T15" fmla="*/ 0 h 277"/>
                      <a:gd name="T16" fmla="*/ 0 w 355"/>
                      <a:gd name="T17" fmla="*/ 0 h 277"/>
                      <a:gd name="T18" fmla="*/ 0 w 355"/>
                      <a:gd name="T19" fmla="*/ 0 h 277"/>
                      <a:gd name="T20" fmla="*/ 0 w 355"/>
                      <a:gd name="T21" fmla="*/ 0 h 277"/>
                      <a:gd name="T22" fmla="*/ 0 w 355"/>
                      <a:gd name="T23" fmla="*/ 0 h 277"/>
                      <a:gd name="T24" fmla="*/ 0 w 355"/>
                      <a:gd name="T25" fmla="*/ 0 h 277"/>
                      <a:gd name="T26" fmla="*/ 0 w 355"/>
                      <a:gd name="T27" fmla="*/ 0 h 277"/>
                      <a:gd name="T28" fmla="*/ 0 w 355"/>
                      <a:gd name="T29" fmla="*/ 0 h 277"/>
                      <a:gd name="T30" fmla="*/ 1 w 355"/>
                      <a:gd name="T31" fmla="*/ 0 h 277"/>
                      <a:gd name="T32" fmla="*/ 1 w 355"/>
                      <a:gd name="T33" fmla="*/ 0 h 277"/>
                      <a:gd name="T34" fmla="*/ 1 w 355"/>
                      <a:gd name="T35" fmla="*/ 0 h 277"/>
                      <a:gd name="T36" fmla="*/ 1 w 355"/>
                      <a:gd name="T37" fmla="*/ 0 h 277"/>
                      <a:gd name="T38" fmla="*/ 1 w 355"/>
                      <a:gd name="T39" fmla="*/ 0 h 277"/>
                      <a:gd name="T40" fmla="*/ 1 w 355"/>
                      <a:gd name="T41" fmla="*/ 0 h 277"/>
                      <a:gd name="T42" fmla="*/ 1 w 355"/>
                      <a:gd name="T43" fmla="*/ 0 h 277"/>
                      <a:gd name="T44" fmla="*/ 1 w 355"/>
                      <a:gd name="T45" fmla="*/ 0 h 277"/>
                      <a:gd name="T46" fmla="*/ 1 w 355"/>
                      <a:gd name="T47" fmla="*/ 0 h 277"/>
                      <a:gd name="T48" fmla="*/ 1 w 355"/>
                      <a:gd name="T49" fmla="*/ 0 h 277"/>
                      <a:gd name="T50" fmla="*/ 0 w 355"/>
                      <a:gd name="T51" fmla="*/ 0 h 277"/>
                      <a:gd name="T52" fmla="*/ 0 w 355"/>
                      <a:gd name="T53" fmla="*/ 0 h 277"/>
                      <a:gd name="T54" fmla="*/ 0 w 355"/>
                      <a:gd name="T55" fmla="*/ 0 h 277"/>
                      <a:gd name="T56" fmla="*/ 0 w 355"/>
                      <a:gd name="T57" fmla="*/ 0 h 277"/>
                      <a:gd name="T58" fmla="*/ 0 w 355"/>
                      <a:gd name="T59" fmla="*/ 0 h 277"/>
                      <a:gd name="T60" fmla="*/ 0 w 355"/>
                      <a:gd name="T61" fmla="*/ 0 h 277"/>
                      <a:gd name="T62" fmla="*/ 0 w 355"/>
                      <a:gd name="T63" fmla="*/ 0 h 277"/>
                      <a:gd name="T64" fmla="*/ 0 w 355"/>
                      <a:gd name="T65" fmla="*/ 0 h 277"/>
                      <a:gd name="T66" fmla="*/ 0 w 355"/>
                      <a:gd name="T67" fmla="*/ 0 h 277"/>
                      <a:gd name="T68" fmla="*/ 0 w 355"/>
                      <a:gd name="T69" fmla="*/ 0 h 277"/>
                      <a:gd name="T70" fmla="*/ 0 w 355"/>
                      <a:gd name="T71" fmla="*/ 0 h 277"/>
                      <a:gd name="T72" fmla="*/ 0 w 355"/>
                      <a:gd name="T73" fmla="*/ 0 h 277"/>
                      <a:gd name="T74" fmla="*/ 0 w 355"/>
                      <a:gd name="T75" fmla="*/ 0 h 277"/>
                      <a:gd name="T76" fmla="*/ 0 w 355"/>
                      <a:gd name="T77" fmla="*/ 0 h 277"/>
                      <a:gd name="T78" fmla="*/ 0 w 355"/>
                      <a:gd name="T79" fmla="*/ 0 h 2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endParaRPr lang="ru-RU"/>
                  </a:p>
                </p:txBody>
              </p:sp>
              <p:sp>
                <p:nvSpPr>
                  <p:cNvPr id="1135" name="Freeform 18"/>
                  <p:cNvSpPr>
                    <a:spLocks/>
                  </p:cNvSpPr>
                  <p:nvPr/>
                </p:nvSpPr>
                <p:spPr bwMode="ltGray">
                  <a:xfrm>
                    <a:off x="1827" y="541"/>
                    <a:ext cx="67" cy="68"/>
                  </a:xfrm>
                  <a:custGeom>
                    <a:avLst/>
                    <a:gdLst>
                      <a:gd name="T0" fmla="*/ 0 w 156"/>
                      <a:gd name="T1" fmla="*/ 0 h 206"/>
                      <a:gd name="T2" fmla="*/ 0 w 156"/>
                      <a:gd name="T3" fmla="*/ 0 h 206"/>
                      <a:gd name="T4" fmla="*/ 0 w 156"/>
                      <a:gd name="T5" fmla="*/ 0 h 206"/>
                      <a:gd name="T6" fmla="*/ 0 w 156"/>
                      <a:gd name="T7" fmla="*/ 0 h 206"/>
                      <a:gd name="T8" fmla="*/ 0 w 156"/>
                      <a:gd name="T9" fmla="*/ 0 h 206"/>
                      <a:gd name="T10" fmla="*/ 0 w 156"/>
                      <a:gd name="T11" fmla="*/ 0 h 206"/>
                      <a:gd name="T12" fmla="*/ 0 w 156"/>
                      <a:gd name="T13" fmla="*/ 0 h 206"/>
                      <a:gd name="T14" fmla="*/ 0 w 156"/>
                      <a:gd name="T15" fmla="*/ 0 h 206"/>
                      <a:gd name="T16" fmla="*/ 0 w 156"/>
                      <a:gd name="T17" fmla="*/ 0 h 206"/>
                      <a:gd name="T18" fmla="*/ 0 w 156"/>
                      <a:gd name="T19" fmla="*/ 0 h 206"/>
                      <a:gd name="T20" fmla="*/ 0 w 156"/>
                      <a:gd name="T21" fmla="*/ 0 h 206"/>
                      <a:gd name="T22" fmla="*/ 0 w 156"/>
                      <a:gd name="T23" fmla="*/ 0 h 206"/>
                      <a:gd name="T24" fmla="*/ 0 w 156"/>
                      <a:gd name="T25" fmla="*/ 0 h 206"/>
                      <a:gd name="T26" fmla="*/ 0 w 156"/>
                      <a:gd name="T27" fmla="*/ 0 h 206"/>
                      <a:gd name="T28" fmla="*/ 0 w 156"/>
                      <a:gd name="T29" fmla="*/ 0 h 206"/>
                      <a:gd name="T30" fmla="*/ 0 w 156"/>
                      <a:gd name="T31" fmla="*/ 0 h 206"/>
                      <a:gd name="T32" fmla="*/ 0 w 156"/>
                      <a:gd name="T33" fmla="*/ 0 h 206"/>
                      <a:gd name="T34" fmla="*/ 0 w 156"/>
                      <a:gd name="T35" fmla="*/ 0 h 206"/>
                      <a:gd name="T36" fmla="*/ 0 w 156"/>
                      <a:gd name="T37" fmla="*/ 0 h 206"/>
                      <a:gd name="T38" fmla="*/ 0 w 156"/>
                      <a:gd name="T39" fmla="*/ 0 h 206"/>
                      <a:gd name="T40" fmla="*/ 0 w 156"/>
                      <a:gd name="T41" fmla="*/ 0 h 206"/>
                      <a:gd name="T42" fmla="*/ 0 w 156"/>
                      <a:gd name="T43" fmla="*/ 0 h 206"/>
                      <a:gd name="T44" fmla="*/ 0 w 156"/>
                      <a:gd name="T45" fmla="*/ 0 h 206"/>
                      <a:gd name="T46" fmla="*/ 0 w 156"/>
                      <a:gd name="T47" fmla="*/ 0 h 206"/>
                      <a:gd name="T48" fmla="*/ 0 w 156"/>
                      <a:gd name="T49" fmla="*/ 0 h 206"/>
                      <a:gd name="T50" fmla="*/ 0 w 156"/>
                      <a:gd name="T51" fmla="*/ 0 h 206"/>
                      <a:gd name="T52" fmla="*/ 0 w 156"/>
                      <a:gd name="T53" fmla="*/ 0 h 206"/>
                      <a:gd name="T54" fmla="*/ 0 w 156"/>
                      <a:gd name="T55" fmla="*/ 0 h 206"/>
                      <a:gd name="T56" fmla="*/ 0 w 156"/>
                      <a:gd name="T57" fmla="*/ 0 h 206"/>
                      <a:gd name="T58" fmla="*/ 0 w 156"/>
                      <a:gd name="T59" fmla="*/ 0 h 206"/>
                      <a:gd name="T60" fmla="*/ 0 w 156"/>
                      <a:gd name="T61" fmla="*/ 0 h 206"/>
                      <a:gd name="T62" fmla="*/ 0 w 156"/>
                      <a:gd name="T63" fmla="*/ 0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endParaRPr lang="ru-RU"/>
                  </a:p>
                </p:txBody>
              </p:sp>
              <p:sp>
                <p:nvSpPr>
                  <p:cNvPr id="1136" name="Freeform 19"/>
                  <p:cNvSpPr>
                    <a:spLocks/>
                  </p:cNvSpPr>
                  <p:nvPr/>
                </p:nvSpPr>
                <p:spPr bwMode="ltGray">
                  <a:xfrm>
                    <a:off x="1892" y="572"/>
                    <a:ext cx="47" cy="13"/>
                  </a:xfrm>
                  <a:custGeom>
                    <a:avLst/>
                    <a:gdLst>
                      <a:gd name="T0" fmla="*/ 0 w 109"/>
                      <a:gd name="T1" fmla="*/ 0 h 38"/>
                      <a:gd name="T2" fmla="*/ 0 w 109"/>
                      <a:gd name="T3" fmla="*/ 0 h 38"/>
                      <a:gd name="T4" fmla="*/ 0 w 109"/>
                      <a:gd name="T5" fmla="*/ 0 h 38"/>
                      <a:gd name="T6" fmla="*/ 0 w 109"/>
                      <a:gd name="T7" fmla="*/ 0 h 38"/>
                      <a:gd name="T8" fmla="*/ 0 w 109"/>
                      <a:gd name="T9" fmla="*/ 0 h 38"/>
                      <a:gd name="T10" fmla="*/ 0 w 109"/>
                      <a:gd name="T11" fmla="*/ 0 h 38"/>
                      <a:gd name="T12" fmla="*/ 0 w 109"/>
                      <a:gd name="T13" fmla="*/ 0 h 38"/>
                      <a:gd name="T14" fmla="*/ 0 w 109"/>
                      <a:gd name="T15" fmla="*/ 0 h 38"/>
                      <a:gd name="T16" fmla="*/ 0 w 109"/>
                      <a:gd name="T17" fmla="*/ 0 h 38"/>
                      <a:gd name="T18" fmla="*/ 0 w 10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endParaRPr lang="ru-RU"/>
                  </a:p>
                </p:txBody>
              </p:sp>
              <p:sp>
                <p:nvSpPr>
                  <p:cNvPr id="1137" name="Freeform 20"/>
                  <p:cNvSpPr>
                    <a:spLocks/>
                  </p:cNvSpPr>
                  <p:nvPr/>
                </p:nvSpPr>
                <p:spPr bwMode="ltGray">
                  <a:xfrm>
                    <a:off x="1890" y="588"/>
                    <a:ext cx="32" cy="34"/>
                  </a:xfrm>
                  <a:custGeom>
                    <a:avLst/>
                    <a:gdLst>
                      <a:gd name="T0" fmla="*/ 0 w 76"/>
                      <a:gd name="T1" fmla="*/ 0 h 104"/>
                      <a:gd name="T2" fmla="*/ 0 w 76"/>
                      <a:gd name="T3" fmla="*/ 0 h 104"/>
                      <a:gd name="T4" fmla="*/ 0 w 76"/>
                      <a:gd name="T5" fmla="*/ 0 h 104"/>
                      <a:gd name="T6" fmla="*/ 0 w 76"/>
                      <a:gd name="T7" fmla="*/ 0 h 104"/>
                      <a:gd name="T8" fmla="*/ 0 w 76"/>
                      <a:gd name="T9" fmla="*/ 0 h 104"/>
                      <a:gd name="T10" fmla="*/ 0 w 76"/>
                      <a:gd name="T11" fmla="*/ 0 h 104"/>
                      <a:gd name="T12" fmla="*/ 0 w 76"/>
                      <a:gd name="T13" fmla="*/ 0 h 104"/>
                      <a:gd name="T14" fmla="*/ 0 w 76"/>
                      <a:gd name="T15" fmla="*/ 0 h 104"/>
                      <a:gd name="T16" fmla="*/ 0 w 76"/>
                      <a:gd name="T17" fmla="*/ 0 h 104"/>
                      <a:gd name="T18" fmla="*/ 0 w 76"/>
                      <a:gd name="T19" fmla="*/ 0 h 104"/>
                      <a:gd name="T20" fmla="*/ 0 w 76"/>
                      <a:gd name="T21" fmla="*/ 0 h 104"/>
                      <a:gd name="T22" fmla="*/ 0 w 76"/>
                      <a:gd name="T23" fmla="*/ 0 h 104"/>
                      <a:gd name="T24" fmla="*/ 0 w 76"/>
                      <a:gd name="T25" fmla="*/ 0 h 104"/>
                      <a:gd name="T26" fmla="*/ 0 w 76"/>
                      <a:gd name="T27" fmla="*/ 0 h 104"/>
                      <a:gd name="T28" fmla="*/ 0 w 76"/>
                      <a:gd name="T29" fmla="*/ 0 h 104"/>
                      <a:gd name="T30" fmla="*/ 0 w 76"/>
                      <a:gd name="T31" fmla="*/ 0 h 104"/>
                      <a:gd name="T32" fmla="*/ 0 w 76"/>
                      <a:gd name="T33" fmla="*/ 0 h 104"/>
                      <a:gd name="T34" fmla="*/ 0 w 76"/>
                      <a:gd name="T35" fmla="*/ 0 h 1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endParaRPr lang="ru-RU"/>
                  </a:p>
                </p:txBody>
              </p:sp>
              <p:sp>
                <p:nvSpPr>
                  <p:cNvPr id="1138" name="Freeform 21"/>
                  <p:cNvSpPr>
                    <a:spLocks/>
                  </p:cNvSpPr>
                  <p:nvPr/>
                </p:nvSpPr>
                <p:spPr bwMode="ltGray">
                  <a:xfrm>
                    <a:off x="1944" y="569"/>
                    <a:ext cx="16" cy="20"/>
                  </a:xfrm>
                  <a:custGeom>
                    <a:avLst/>
                    <a:gdLst>
                      <a:gd name="T0" fmla="*/ 0 w 37"/>
                      <a:gd name="T1" fmla="*/ 0 h 61"/>
                      <a:gd name="T2" fmla="*/ 0 w 37"/>
                      <a:gd name="T3" fmla="*/ 0 h 61"/>
                      <a:gd name="T4" fmla="*/ 0 w 37"/>
                      <a:gd name="T5" fmla="*/ 0 h 61"/>
                      <a:gd name="T6" fmla="*/ 0 w 37"/>
                      <a:gd name="T7" fmla="*/ 0 h 61"/>
                      <a:gd name="T8" fmla="*/ 0 w 37"/>
                      <a:gd name="T9" fmla="*/ 0 h 61"/>
                      <a:gd name="T10" fmla="*/ 0 w 37"/>
                      <a:gd name="T11" fmla="*/ 0 h 61"/>
                      <a:gd name="T12" fmla="*/ 0 w 37"/>
                      <a:gd name="T13" fmla="*/ 0 h 61"/>
                      <a:gd name="T14" fmla="*/ 0 w 37"/>
                      <a:gd name="T15" fmla="*/ 0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endParaRPr lang="ru-RU"/>
                  </a:p>
                </p:txBody>
              </p:sp>
              <p:sp>
                <p:nvSpPr>
                  <p:cNvPr id="1139" name="Freeform 22"/>
                  <p:cNvSpPr>
                    <a:spLocks/>
                  </p:cNvSpPr>
                  <p:nvPr/>
                </p:nvSpPr>
                <p:spPr bwMode="ltGray">
                  <a:xfrm>
                    <a:off x="1948" y="600"/>
                    <a:ext cx="20" cy="10"/>
                  </a:xfrm>
                  <a:custGeom>
                    <a:avLst/>
                    <a:gdLst>
                      <a:gd name="T0" fmla="*/ 0 w 49"/>
                      <a:gd name="T1" fmla="*/ 0 h 29"/>
                      <a:gd name="T2" fmla="*/ 0 w 49"/>
                      <a:gd name="T3" fmla="*/ 0 h 29"/>
                      <a:gd name="T4" fmla="*/ 0 w 49"/>
                      <a:gd name="T5" fmla="*/ 0 h 29"/>
                      <a:gd name="T6" fmla="*/ 0 w 49"/>
                      <a:gd name="T7" fmla="*/ 0 h 29"/>
                      <a:gd name="T8" fmla="*/ 0 w 49"/>
                      <a:gd name="T9" fmla="*/ 0 h 29"/>
                      <a:gd name="T10" fmla="*/ 0 w 49"/>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endParaRPr lang="ru-RU"/>
                  </a:p>
                </p:txBody>
              </p:sp>
              <p:sp>
                <p:nvSpPr>
                  <p:cNvPr id="1140" name="Freeform 23"/>
                  <p:cNvSpPr>
                    <a:spLocks/>
                  </p:cNvSpPr>
                  <p:nvPr/>
                </p:nvSpPr>
                <p:spPr bwMode="ltGray">
                  <a:xfrm>
                    <a:off x="1969" y="585"/>
                    <a:ext cx="26" cy="17"/>
                  </a:xfrm>
                  <a:custGeom>
                    <a:avLst/>
                    <a:gdLst>
                      <a:gd name="T0" fmla="*/ 0 w 61"/>
                      <a:gd name="T1" fmla="*/ 0 h 48"/>
                      <a:gd name="T2" fmla="*/ 0 w 61"/>
                      <a:gd name="T3" fmla="*/ 0 h 48"/>
                      <a:gd name="T4" fmla="*/ 0 w 61"/>
                      <a:gd name="T5" fmla="*/ 0 h 48"/>
                      <a:gd name="T6" fmla="*/ 0 w 61"/>
                      <a:gd name="T7" fmla="*/ 0 h 48"/>
                      <a:gd name="T8" fmla="*/ 0 w 61"/>
                      <a:gd name="T9" fmla="*/ 0 h 48"/>
                      <a:gd name="T10" fmla="*/ 0 w 61"/>
                      <a:gd name="T11" fmla="*/ 0 h 48"/>
                      <a:gd name="T12" fmla="*/ 0 w 61"/>
                      <a:gd name="T13" fmla="*/ 0 h 48"/>
                      <a:gd name="T14" fmla="*/ 0 w 61"/>
                      <a:gd name="T15" fmla="*/ 0 h 48"/>
                      <a:gd name="T16" fmla="*/ 0 w 61"/>
                      <a:gd name="T17" fmla="*/ 0 h 48"/>
                      <a:gd name="T18" fmla="*/ 0 w 61"/>
                      <a:gd name="T19" fmla="*/ 0 h 48"/>
                      <a:gd name="T20" fmla="*/ 0 w 61"/>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endParaRPr lang="ru-RU"/>
                  </a:p>
                </p:txBody>
              </p:sp>
              <p:sp>
                <p:nvSpPr>
                  <p:cNvPr id="1141" name="Freeform 24"/>
                  <p:cNvSpPr>
                    <a:spLocks/>
                  </p:cNvSpPr>
                  <p:nvPr/>
                </p:nvSpPr>
                <p:spPr bwMode="ltGray">
                  <a:xfrm>
                    <a:off x="1976" y="593"/>
                    <a:ext cx="122" cy="61"/>
                  </a:xfrm>
                  <a:custGeom>
                    <a:avLst/>
                    <a:gdLst>
                      <a:gd name="T0" fmla="*/ 0 w 286"/>
                      <a:gd name="T1" fmla="*/ 0 h 182"/>
                      <a:gd name="T2" fmla="*/ 0 w 286"/>
                      <a:gd name="T3" fmla="*/ 0 h 182"/>
                      <a:gd name="T4" fmla="*/ 0 w 286"/>
                      <a:gd name="T5" fmla="*/ 0 h 182"/>
                      <a:gd name="T6" fmla="*/ 0 w 286"/>
                      <a:gd name="T7" fmla="*/ 0 h 182"/>
                      <a:gd name="T8" fmla="*/ 0 w 286"/>
                      <a:gd name="T9" fmla="*/ 0 h 182"/>
                      <a:gd name="T10" fmla="*/ 0 w 286"/>
                      <a:gd name="T11" fmla="*/ 0 h 182"/>
                      <a:gd name="T12" fmla="*/ 0 w 286"/>
                      <a:gd name="T13" fmla="*/ 0 h 182"/>
                      <a:gd name="T14" fmla="*/ 0 w 286"/>
                      <a:gd name="T15" fmla="*/ 0 h 182"/>
                      <a:gd name="T16" fmla="*/ 0 w 286"/>
                      <a:gd name="T17" fmla="*/ 0 h 182"/>
                      <a:gd name="T18" fmla="*/ 0 w 286"/>
                      <a:gd name="T19" fmla="*/ 0 h 182"/>
                      <a:gd name="T20" fmla="*/ 0 w 286"/>
                      <a:gd name="T21" fmla="*/ 0 h 182"/>
                      <a:gd name="T22" fmla="*/ 0 w 286"/>
                      <a:gd name="T23" fmla="*/ 0 h 182"/>
                      <a:gd name="T24" fmla="*/ 0 w 286"/>
                      <a:gd name="T25" fmla="*/ 0 h 182"/>
                      <a:gd name="T26" fmla="*/ 0 w 286"/>
                      <a:gd name="T27" fmla="*/ 0 h 182"/>
                      <a:gd name="T28" fmla="*/ 0 w 286"/>
                      <a:gd name="T29" fmla="*/ 0 h 182"/>
                      <a:gd name="T30" fmla="*/ 0 w 286"/>
                      <a:gd name="T31" fmla="*/ 0 h 182"/>
                      <a:gd name="T32" fmla="*/ 0 w 286"/>
                      <a:gd name="T33" fmla="*/ 0 h 182"/>
                      <a:gd name="T34" fmla="*/ 0 w 286"/>
                      <a:gd name="T35" fmla="*/ 0 h 182"/>
                      <a:gd name="T36" fmla="*/ 0 w 286"/>
                      <a:gd name="T37" fmla="*/ 0 h 182"/>
                      <a:gd name="T38" fmla="*/ 0 w 286"/>
                      <a:gd name="T39" fmla="*/ 0 h 182"/>
                      <a:gd name="T40" fmla="*/ 0 w 286"/>
                      <a:gd name="T41" fmla="*/ 0 h 182"/>
                      <a:gd name="T42" fmla="*/ 0 w 286"/>
                      <a:gd name="T43" fmla="*/ 0 h 182"/>
                      <a:gd name="T44" fmla="*/ 0 w 286"/>
                      <a:gd name="T45" fmla="*/ 0 h 182"/>
                      <a:gd name="T46" fmla="*/ 0 w 286"/>
                      <a:gd name="T47" fmla="*/ 0 h 182"/>
                      <a:gd name="T48" fmla="*/ 1 w 286"/>
                      <a:gd name="T49" fmla="*/ 0 h 182"/>
                      <a:gd name="T50" fmla="*/ 1 w 286"/>
                      <a:gd name="T51" fmla="*/ 0 h 182"/>
                      <a:gd name="T52" fmla="*/ 1 w 286"/>
                      <a:gd name="T53" fmla="*/ 0 h 182"/>
                      <a:gd name="T54" fmla="*/ 1 w 286"/>
                      <a:gd name="T55" fmla="*/ 0 h 182"/>
                      <a:gd name="T56" fmla="*/ 1 w 286"/>
                      <a:gd name="T57" fmla="*/ 0 h 182"/>
                      <a:gd name="T58" fmla="*/ 0 w 286"/>
                      <a:gd name="T59" fmla="*/ 0 h 182"/>
                      <a:gd name="T60" fmla="*/ 0 w 286"/>
                      <a:gd name="T61" fmla="*/ 0 h 182"/>
                      <a:gd name="T62" fmla="*/ 0 w 286"/>
                      <a:gd name="T63" fmla="*/ 0 h 182"/>
                      <a:gd name="T64" fmla="*/ 0 w 286"/>
                      <a:gd name="T65" fmla="*/ 0 h 182"/>
                      <a:gd name="T66" fmla="*/ 0 w 286"/>
                      <a:gd name="T67" fmla="*/ 0 h 182"/>
                      <a:gd name="T68" fmla="*/ 0 w 286"/>
                      <a:gd name="T69" fmla="*/ 0 h 182"/>
                      <a:gd name="T70" fmla="*/ 0 w 286"/>
                      <a:gd name="T71" fmla="*/ 0 h 182"/>
                      <a:gd name="T72" fmla="*/ 0 w 286"/>
                      <a:gd name="T73" fmla="*/ 0 h 182"/>
                      <a:gd name="T74" fmla="*/ 0 w 286"/>
                      <a:gd name="T75" fmla="*/ 0 h 182"/>
                      <a:gd name="T76" fmla="*/ 0 w 286"/>
                      <a:gd name="T77" fmla="*/ 0 h 182"/>
                      <a:gd name="T78" fmla="*/ 0 w 286"/>
                      <a:gd name="T79" fmla="*/ 0 h 182"/>
                      <a:gd name="T80" fmla="*/ 0 w 286"/>
                      <a:gd name="T81" fmla="*/ 0 h 182"/>
                      <a:gd name="T82" fmla="*/ 0 w 286"/>
                      <a:gd name="T83" fmla="*/ 0 h 182"/>
                      <a:gd name="T84" fmla="*/ 0 w 286"/>
                      <a:gd name="T85" fmla="*/ 0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endParaRPr lang="ru-RU"/>
                  </a:p>
                </p:txBody>
              </p:sp>
              <p:sp>
                <p:nvSpPr>
                  <p:cNvPr id="1142" name="Freeform 25"/>
                  <p:cNvSpPr>
                    <a:spLocks/>
                  </p:cNvSpPr>
                  <p:nvPr/>
                </p:nvSpPr>
                <p:spPr bwMode="ltGray">
                  <a:xfrm>
                    <a:off x="2082" y="599"/>
                    <a:ext cx="33" cy="26"/>
                  </a:xfrm>
                  <a:custGeom>
                    <a:avLst/>
                    <a:gdLst>
                      <a:gd name="T0" fmla="*/ 0 w 78"/>
                      <a:gd name="T1" fmla="*/ 0 h 78"/>
                      <a:gd name="T2" fmla="*/ 0 w 78"/>
                      <a:gd name="T3" fmla="*/ 0 h 78"/>
                      <a:gd name="T4" fmla="*/ 0 w 78"/>
                      <a:gd name="T5" fmla="*/ 0 h 78"/>
                      <a:gd name="T6" fmla="*/ 0 w 78"/>
                      <a:gd name="T7" fmla="*/ 0 h 78"/>
                      <a:gd name="T8" fmla="*/ 0 w 78"/>
                      <a:gd name="T9" fmla="*/ 0 h 78"/>
                      <a:gd name="T10" fmla="*/ 0 w 78"/>
                      <a:gd name="T11" fmla="*/ 0 h 78"/>
                      <a:gd name="T12" fmla="*/ 0 w 78"/>
                      <a:gd name="T13" fmla="*/ 0 h 78"/>
                      <a:gd name="T14" fmla="*/ 0 w 78"/>
                      <a:gd name="T15" fmla="*/ 0 h 78"/>
                      <a:gd name="T16" fmla="*/ 0 w 78"/>
                      <a:gd name="T17" fmla="*/ 0 h 78"/>
                      <a:gd name="T18" fmla="*/ 0 w 78"/>
                      <a:gd name="T19" fmla="*/ 0 h 78"/>
                      <a:gd name="T20" fmla="*/ 0 w 78"/>
                      <a:gd name="T21" fmla="*/ 0 h 78"/>
                      <a:gd name="T22" fmla="*/ 0 w 78"/>
                      <a:gd name="T23" fmla="*/ 0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endParaRPr lang="ru-RU"/>
                  </a:p>
                </p:txBody>
              </p:sp>
              <p:sp>
                <p:nvSpPr>
                  <p:cNvPr id="1143" name="Freeform 26"/>
                  <p:cNvSpPr>
                    <a:spLocks/>
                  </p:cNvSpPr>
                  <p:nvPr/>
                </p:nvSpPr>
                <p:spPr bwMode="ltGray">
                  <a:xfrm>
                    <a:off x="2152" y="544"/>
                    <a:ext cx="8" cy="6"/>
                  </a:xfrm>
                  <a:custGeom>
                    <a:avLst/>
                    <a:gdLst>
                      <a:gd name="T0" fmla="*/ 0 w 17"/>
                      <a:gd name="T1" fmla="*/ 0 h 18"/>
                      <a:gd name="T2" fmla="*/ 0 w 17"/>
                      <a:gd name="T3" fmla="*/ 0 h 18"/>
                      <a:gd name="T4" fmla="*/ 0 w 17"/>
                      <a:gd name="T5" fmla="*/ 0 h 18"/>
                      <a:gd name="T6" fmla="*/ 0 60000 65536"/>
                      <a:gd name="T7" fmla="*/ 0 60000 65536"/>
                      <a:gd name="T8" fmla="*/ 0 60000 65536"/>
                    </a:gdLst>
                    <a:ahLst/>
                    <a:cxnLst>
                      <a:cxn ang="T6">
                        <a:pos x="T0" y="T1"/>
                      </a:cxn>
                      <a:cxn ang="T7">
                        <a:pos x="T2" y="T3"/>
                      </a:cxn>
                      <a:cxn ang="T8">
                        <a:pos x="T4" y="T5"/>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endParaRPr lang="ru-RU"/>
                  </a:p>
                </p:txBody>
              </p:sp>
              <p:sp>
                <p:nvSpPr>
                  <p:cNvPr id="1144" name="Freeform 27"/>
                  <p:cNvSpPr>
                    <a:spLocks/>
                  </p:cNvSpPr>
                  <p:nvPr/>
                </p:nvSpPr>
                <p:spPr bwMode="ltGray">
                  <a:xfrm>
                    <a:off x="2194" y="584"/>
                    <a:ext cx="11" cy="8"/>
                  </a:xfrm>
                  <a:custGeom>
                    <a:avLst/>
                    <a:gdLst>
                      <a:gd name="T0" fmla="*/ 0 w 26"/>
                      <a:gd name="T1" fmla="*/ 0 h 22"/>
                      <a:gd name="T2" fmla="*/ 0 w 26"/>
                      <a:gd name="T3" fmla="*/ 0 h 22"/>
                      <a:gd name="T4" fmla="*/ 0 w 26"/>
                      <a:gd name="T5" fmla="*/ 0 h 22"/>
                      <a:gd name="T6" fmla="*/ 0 w 26"/>
                      <a:gd name="T7" fmla="*/ 0 h 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w="9525">
                    <a:noFill/>
                    <a:round/>
                    <a:headEnd/>
                    <a:tailEnd/>
                  </a:ln>
                  <a:effectLst/>
                </p:spPr>
                <p:txBody>
                  <a:bodyPr wrap="none" anchor="ctr"/>
                  <a:lstStyle/>
                  <a:p>
                    <a:endParaRPr lang="ru-RU"/>
                  </a:p>
                </p:txBody>
              </p:sp>
              <p:sp>
                <p:nvSpPr>
                  <p:cNvPr id="1145" name="Freeform 28"/>
                  <p:cNvSpPr>
                    <a:spLocks/>
                  </p:cNvSpPr>
                  <p:nvPr/>
                </p:nvSpPr>
                <p:spPr bwMode="ltGray">
                  <a:xfrm>
                    <a:off x="2059" y="494"/>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endParaRPr lang="ru-RU"/>
                  </a:p>
                </p:txBody>
              </p:sp>
              <p:sp>
                <p:nvSpPr>
                  <p:cNvPr id="1146" name="Freeform 29"/>
                  <p:cNvSpPr>
                    <a:spLocks/>
                  </p:cNvSpPr>
                  <p:nvPr/>
                </p:nvSpPr>
                <p:spPr bwMode="ltGray">
                  <a:xfrm>
                    <a:off x="1988" y="536"/>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endParaRPr lang="ru-RU"/>
                  </a:p>
                </p:txBody>
              </p:sp>
              <p:sp>
                <p:nvSpPr>
                  <p:cNvPr id="1147" name="Freeform 30"/>
                  <p:cNvSpPr>
                    <a:spLocks/>
                  </p:cNvSpPr>
                  <p:nvPr/>
                </p:nvSpPr>
                <p:spPr bwMode="ltGray">
                  <a:xfrm>
                    <a:off x="1910" y="523"/>
                    <a:ext cx="34" cy="27"/>
                  </a:xfrm>
                  <a:custGeom>
                    <a:avLst/>
                    <a:gdLst>
                      <a:gd name="T0" fmla="*/ 0 w 80"/>
                      <a:gd name="T1" fmla="*/ 0 h 80"/>
                      <a:gd name="T2" fmla="*/ 0 w 80"/>
                      <a:gd name="T3" fmla="*/ 0 h 80"/>
                      <a:gd name="T4" fmla="*/ 0 w 80"/>
                      <a:gd name="T5" fmla="*/ 0 h 80"/>
                      <a:gd name="T6" fmla="*/ 0 w 80"/>
                      <a:gd name="T7" fmla="*/ 0 h 80"/>
                      <a:gd name="T8" fmla="*/ 0 w 80"/>
                      <a:gd name="T9" fmla="*/ 0 h 80"/>
                      <a:gd name="T10" fmla="*/ 0 w 80"/>
                      <a:gd name="T11" fmla="*/ 0 h 80"/>
                      <a:gd name="T12" fmla="*/ 0 w 80"/>
                      <a:gd name="T13" fmla="*/ 0 h 80"/>
                      <a:gd name="T14" fmla="*/ 0 w 80"/>
                      <a:gd name="T15" fmla="*/ 0 h 80"/>
                      <a:gd name="T16" fmla="*/ 0 w 80"/>
                      <a:gd name="T17" fmla="*/ 0 h 80"/>
                      <a:gd name="T18" fmla="*/ 0 w 80"/>
                      <a:gd name="T19" fmla="*/ 0 h 80"/>
                      <a:gd name="T20" fmla="*/ 0 w 80"/>
                      <a:gd name="T21" fmla="*/ 0 h 80"/>
                      <a:gd name="T22" fmla="*/ 0 w 80"/>
                      <a:gd name="T23" fmla="*/ 0 h 80"/>
                      <a:gd name="T24" fmla="*/ 0 w 80"/>
                      <a:gd name="T25" fmla="*/ 0 h 80"/>
                      <a:gd name="T26" fmla="*/ 0 w 80"/>
                      <a:gd name="T27" fmla="*/ 0 h 80"/>
                      <a:gd name="T28" fmla="*/ 0 w 80"/>
                      <a:gd name="T29" fmla="*/ 0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endParaRPr lang="ru-RU"/>
                  </a:p>
                </p:txBody>
              </p:sp>
              <p:sp>
                <p:nvSpPr>
                  <p:cNvPr id="1148" name="Freeform 31"/>
                  <p:cNvSpPr>
                    <a:spLocks/>
                  </p:cNvSpPr>
                  <p:nvPr/>
                </p:nvSpPr>
                <p:spPr bwMode="ltGray">
                  <a:xfrm>
                    <a:off x="1899" y="466"/>
                    <a:ext cx="40" cy="58"/>
                  </a:xfrm>
                  <a:custGeom>
                    <a:avLst/>
                    <a:gdLst>
                      <a:gd name="T0" fmla="*/ 0 w 94"/>
                      <a:gd name="T1" fmla="*/ 0 h 174"/>
                      <a:gd name="T2" fmla="*/ 0 w 94"/>
                      <a:gd name="T3" fmla="*/ 0 h 174"/>
                      <a:gd name="T4" fmla="*/ 0 w 94"/>
                      <a:gd name="T5" fmla="*/ 0 h 174"/>
                      <a:gd name="T6" fmla="*/ 0 w 94"/>
                      <a:gd name="T7" fmla="*/ 0 h 174"/>
                      <a:gd name="T8" fmla="*/ 0 w 94"/>
                      <a:gd name="T9" fmla="*/ 0 h 174"/>
                      <a:gd name="T10" fmla="*/ 0 w 94"/>
                      <a:gd name="T11" fmla="*/ 0 h 174"/>
                      <a:gd name="T12" fmla="*/ 0 w 94"/>
                      <a:gd name="T13" fmla="*/ 0 h 174"/>
                      <a:gd name="T14" fmla="*/ 0 w 94"/>
                      <a:gd name="T15" fmla="*/ 0 h 174"/>
                      <a:gd name="T16" fmla="*/ 0 w 94"/>
                      <a:gd name="T17" fmla="*/ 0 h 174"/>
                      <a:gd name="T18" fmla="*/ 0 w 94"/>
                      <a:gd name="T19" fmla="*/ 0 h 174"/>
                      <a:gd name="T20" fmla="*/ 0 w 94"/>
                      <a:gd name="T21" fmla="*/ 0 h 174"/>
                      <a:gd name="T22" fmla="*/ 0 w 94"/>
                      <a:gd name="T23" fmla="*/ 0 h 174"/>
                      <a:gd name="T24" fmla="*/ 0 w 94"/>
                      <a:gd name="T25" fmla="*/ 0 h 174"/>
                      <a:gd name="T26" fmla="*/ 0 w 94"/>
                      <a:gd name="T27" fmla="*/ 0 h 174"/>
                      <a:gd name="T28" fmla="*/ 0 w 94"/>
                      <a:gd name="T29" fmla="*/ 0 h 174"/>
                      <a:gd name="T30" fmla="*/ 0 w 94"/>
                      <a:gd name="T31" fmla="*/ 0 h 174"/>
                      <a:gd name="T32" fmla="*/ 0 w 94"/>
                      <a:gd name="T33" fmla="*/ 0 h 174"/>
                      <a:gd name="T34" fmla="*/ 0 w 94"/>
                      <a:gd name="T35" fmla="*/ 0 h 174"/>
                      <a:gd name="T36" fmla="*/ 0 w 94"/>
                      <a:gd name="T37" fmla="*/ 0 h 174"/>
                      <a:gd name="T38" fmla="*/ 0 w 94"/>
                      <a:gd name="T39" fmla="*/ 0 h 174"/>
                      <a:gd name="T40" fmla="*/ 0 w 94"/>
                      <a:gd name="T41" fmla="*/ 0 h 1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endParaRPr lang="ru-RU"/>
                  </a:p>
                </p:txBody>
              </p:sp>
              <p:sp>
                <p:nvSpPr>
                  <p:cNvPr id="1149" name="Freeform 32"/>
                  <p:cNvSpPr>
                    <a:spLocks/>
                  </p:cNvSpPr>
                  <p:nvPr/>
                </p:nvSpPr>
                <p:spPr bwMode="ltGray">
                  <a:xfrm>
                    <a:off x="1909" y="508"/>
                    <a:ext cx="14" cy="17"/>
                  </a:xfrm>
                  <a:custGeom>
                    <a:avLst/>
                    <a:gdLst>
                      <a:gd name="T0" fmla="*/ 0 w 32"/>
                      <a:gd name="T1" fmla="*/ 0 h 50"/>
                      <a:gd name="T2" fmla="*/ 0 w 32"/>
                      <a:gd name="T3" fmla="*/ 0 h 50"/>
                      <a:gd name="T4" fmla="*/ 0 w 32"/>
                      <a:gd name="T5" fmla="*/ 0 h 50"/>
                      <a:gd name="T6" fmla="*/ 0 w 32"/>
                      <a:gd name="T7" fmla="*/ 0 h 50"/>
                      <a:gd name="T8" fmla="*/ 0 w 32"/>
                      <a:gd name="T9" fmla="*/ 0 h 50"/>
                      <a:gd name="T10" fmla="*/ 0 w 32"/>
                      <a:gd name="T11" fmla="*/ 0 h 50"/>
                      <a:gd name="T12" fmla="*/ 0 w 32"/>
                      <a:gd name="T13" fmla="*/ 0 h 50"/>
                      <a:gd name="T14" fmla="*/ 0 w 32"/>
                      <a:gd name="T15" fmla="*/ 0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endParaRPr lang="ru-RU"/>
                  </a:p>
                </p:txBody>
              </p:sp>
              <p:sp>
                <p:nvSpPr>
                  <p:cNvPr id="1150" name="Freeform 33"/>
                  <p:cNvSpPr>
                    <a:spLocks/>
                  </p:cNvSpPr>
                  <p:nvPr/>
                </p:nvSpPr>
                <p:spPr bwMode="ltGray">
                  <a:xfrm>
                    <a:off x="1881" y="512"/>
                    <a:ext cx="19" cy="17"/>
                  </a:xfrm>
                  <a:custGeom>
                    <a:avLst/>
                    <a:gdLst>
                      <a:gd name="T0" fmla="*/ 0 w 43"/>
                      <a:gd name="T1" fmla="*/ 0 h 50"/>
                      <a:gd name="T2" fmla="*/ 0 w 43"/>
                      <a:gd name="T3" fmla="*/ 0 h 50"/>
                      <a:gd name="T4" fmla="*/ 0 w 43"/>
                      <a:gd name="T5" fmla="*/ 0 h 50"/>
                      <a:gd name="T6" fmla="*/ 0 w 43"/>
                      <a:gd name="T7" fmla="*/ 0 h 50"/>
                      <a:gd name="T8" fmla="*/ 0 w 43"/>
                      <a:gd name="T9" fmla="*/ 0 h 50"/>
                      <a:gd name="T10" fmla="*/ 0 w 43"/>
                      <a:gd name="T11" fmla="*/ 0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endParaRPr lang="ru-RU"/>
                  </a:p>
                </p:txBody>
              </p:sp>
              <p:sp>
                <p:nvSpPr>
                  <p:cNvPr id="1151" name="Freeform 34"/>
                  <p:cNvSpPr>
                    <a:spLocks/>
                  </p:cNvSpPr>
                  <p:nvPr/>
                </p:nvSpPr>
                <p:spPr bwMode="ltGray">
                  <a:xfrm>
                    <a:off x="2930" y="489"/>
                    <a:ext cx="299" cy="179"/>
                  </a:xfrm>
                  <a:custGeom>
                    <a:avLst/>
                    <a:gdLst>
                      <a:gd name="T0" fmla="*/ 1 w 471"/>
                      <a:gd name="T1" fmla="*/ 11 h 281"/>
                      <a:gd name="T2" fmla="*/ 1 w 471"/>
                      <a:gd name="T3" fmla="*/ 11 h 281"/>
                      <a:gd name="T4" fmla="*/ 1 w 471"/>
                      <a:gd name="T5" fmla="*/ 10 h 281"/>
                      <a:gd name="T6" fmla="*/ 1 w 471"/>
                      <a:gd name="T7" fmla="*/ 10 h 281"/>
                      <a:gd name="T8" fmla="*/ 1 w 471"/>
                      <a:gd name="T9" fmla="*/ 9 h 281"/>
                      <a:gd name="T10" fmla="*/ 0 w 471"/>
                      <a:gd name="T11" fmla="*/ 8 h 281"/>
                      <a:gd name="T12" fmla="*/ 1 w 471"/>
                      <a:gd name="T13" fmla="*/ 8 h 281"/>
                      <a:gd name="T14" fmla="*/ 1 w 471"/>
                      <a:gd name="T15" fmla="*/ 7 h 281"/>
                      <a:gd name="T16" fmla="*/ 1 w 471"/>
                      <a:gd name="T17" fmla="*/ 7 h 281"/>
                      <a:gd name="T18" fmla="*/ 1 w 471"/>
                      <a:gd name="T19" fmla="*/ 5 h 281"/>
                      <a:gd name="T20" fmla="*/ 2 w 471"/>
                      <a:gd name="T21" fmla="*/ 4 h 281"/>
                      <a:gd name="T22" fmla="*/ 2 w 471"/>
                      <a:gd name="T23" fmla="*/ 3 h 281"/>
                      <a:gd name="T24" fmla="*/ 1 w 471"/>
                      <a:gd name="T25" fmla="*/ 2 h 281"/>
                      <a:gd name="T26" fmla="*/ 1 w 471"/>
                      <a:gd name="T27" fmla="*/ 1 h 281"/>
                      <a:gd name="T28" fmla="*/ 1 w 471"/>
                      <a:gd name="T29" fmla="*/ 2 h 281"/>
                      <a:gd name="T30" fmla="*/ 2 w 471"/>
                      <a:gd name="T31" fmla="*/ 2 h 281"/>
                      <a:gd name="T32" fmla="*/ 3 w 471"/>
                      <a:gd name="T33" fmla="*/ 1 h 281"/>
                      <a:gd name="T34" fmla="*/ 3 w 471"/>
                      <a:gd name="T35" fmla="*/ 0 h 281"/>
                      <a:gd name="T36" fmla="*/ 4 w 471"/>
                      <a:gd name="T37" fmla="*/ 1 h 281"/>
                      <a:gd name="T38" fmla="*/ 4 w 471"/>
                      <a:gd name="T39" fmla="*/ 1 h 281"/>
                      <a:gd name="T40" fmla="*/ 4 w 471"/>
                      <a:gd name="T41" fmla="*/ 1 h 281"/>
                      <a:gd name="T42" fmla="*/ 4 w 471"/>
                      <a:gd name="T43" fmla="*/ 1 h 281"/>
                      <a:gd name="T44" fmla="*/ 5 w 471"/>
                      <a:gd name="T45" fmla="*/ 1 h 281"/>
                      <a:gd name="T46" fmla="*/ 6 w 471"/>
                      <a:gd name="T47" fmla="*/ 1 h 281"/>
                      <a:gd name="T48" fmla="*/ 6 w 471"/>
                      <a:gd name="T49" fmla="*/ 1 h 281"/>
                      <a:gd name="T50" fmla="*/ 7 w 471"/>
                      <a:gd name="T51" fmla="*/ 1 h 281"/>
                      <a:gd name="T52" fmla="*/ 7 w 471"/>
                      <a:gd name="T53" fmla="*/ 1 h 281"/>
                      <a:gd name="T54" fmla="*/ 8 w 471"/>
                      <a:gd name="T55" fmla="*/ 1 h 281"/>
                      <a:gd name="T56" fmla="*/ 9 w 471"/>
                      <a:gd name="T57" fmla="*/ 1 h 281"/>
                      <a:gd name="T58" fmla="*/ 10 w 471"/>
                      <a:gd name="T59" fmla="*/ 3 h 281"/>
                      <a:gd name="T60" fmla="*/ 10 w 471"/>
                      <a:gd name="T61" fmla="*/ 3 h 281"/>
                      <a:gd name="T62" fmla="*/ 11 w 471"/>
                      <a:gd name="T63" fmla="*/ 3 h 281"/>
                      <a:gd name="T64" fmla="*/ 11 w 471"/>
                      <a:gd name="T65" fmla="*/ 3 h 281"/>
                      <a:gd name="T66" fmla="*/ 12 w 471"/>
                      <a:gd name="T67" fmla="*/ 3 h 281"/>
                      <a:gd name="T68" fmla="*/ 13 w 471"/>
                      <a:gd name="T69" fmla="*/ 3 h 281"/>
                      <a:gd name="T70" fmla="*/ 13 w 471"/>
                      <a:gd name="T71" fmla="*/ 4 h 281"/>
                      <a:gd name="T72" fmla="*/ 13 w 471"/>
                      <a:gd name="T73" fmla="*/ 4 h 281"/>
                      <a:gd name="T74" fmla="*/ 14 w 471"/>
                      <a:gd name="T75" fmla="*/ 5 h 281"/>
                      <a:gd name="T76" fmla="*/ 14 w 471"/>
                      <a:gd name="T77" fmla="*/ 5 h 281"/>
                      <a:gd name="T78" fmla="*/ 13 w 471"/>
                      <a:gd name="T79" fmla="*/ 6 h 281"/>
                      <a:gd name="T80" fmla="*/ 14 w 471"/>
                      <a:gd name="T81" fmla="*/ 6 h 281"/>
                      <a:gd name="T82" fmla="*/ 15 w 471"/>
                      <a:gd name="T83" fmla="*/ 6 h 281"/>
                      <a:gd name="T84" fmla="*/ 15 w 471"/>
                      <a:gd name="T85" fmla="*/ 7 h 281"/>
                      <a:gd name="T86" fmla="*/ 16 w 471"/>
                      <a:gd name="T87" fmla="*/ 7 h 281"/>
                      <a:gd name="T88" fmla="*/ 16 w 471"/>
                      <a:gd name="T89" fmla="*/ 7 h 281"/>
                      <a:gd name="T90" fmla="*/ 16 w 471"/>
                      <a:gd name="T91" fmla="*/ 7 h 281"/>
                      <a:gd name="T92" fmla="*/ 17 w 471"/>
                      <a:gd name="T93" fmla="*/ 7 h 281"/>
                      <a:gd name="T94" fmla="*/ 17 w 471"/>
                      <a:gd name="T95" fmla="*/ 7 h 281"/>
                      <a:gd name="T96" fmla="*/ 18 w 471"/>
                      <a:gd name="T97" fmla="*/ 8 h 281"/>
                      <a:gd name="T98" fmla="*/ 18 w 471"/>
                      <a:gd name="T99" fmla="*/ 8 h 281"/>
                      <a:gd name="T100" fmla="*/ 19 w 471"/>
                      <a:gd name="T101" fmla="*/ 8 h 281"/>
                      <a:gd name="T102" fmla="*/ 20 w 471"/>
                      <a:gd name="T103" fmla="*/ 9 h 281"/>
                      <a:gd name="T104" fmla="*/ 19 w 471"/>
                      <a:gd name="T105" fmla="*/ 11 h 281"/>
                      <a:gd name="T106" fmla="*/ 18 w 471"/>
                      <a:gd name="T107" fmla="*/ 12 h 2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w="9525">
                    <a:noFill/>
                    <a:round/>
                    <a:headEnd/>
                    <a:tailEnd/>
                  </a:ln>
                  <a:effectLst/>
                </p:spPr>
                <p:txBody>
                  <a:bodyPr wrap="none" anchor="ctr"/>
                  <a:lstStyle/>
                  <a:p>
                    <a:endParaRPr lang="ru-RU"/>
                  </a:p>
                </p:txBody>
              </p:sp>
              <p:sp>
                <p:nvSpPr>
                  <p:cNvPr id="1152" name="Freeform 35"/>
                  <p:cNvSpPr>
                    <a:spLocks/>
                  </p:cNvSpPr>
                  <p:nvPr/>
                </p:nvSpPr>
                <p:spPr bwMode="ltGray">
                  <a:xfrm>
                    <a:off x="2534" y="242"/>
                    <a:ext cx="420" cy="283"/>
                  </a:xfrm>
                  <a:custGeom>
                    <a:avLst/>
                    <a:gdLst>
                      <a:gd name="T0" fmla="*/ 1 w 984"/>
                      <a:gd name="T1" fmla="*/ 0 h 844"/>
                      <a:gd name="T2" fmla="*/ 1 w 984"/>
                      <a:gd name="T3" fmla="*/ 0 h 844"/>
                      <a:gd name="T4" fmla="*/ 1 w 984"/>
                      <a:gd name="T5" fmla="*/ 0 h 844"/>
                      <a:gd name="T6" fmla="*/ 1 w 984"/>
                      <a:gd name="T7" fmla="*/ 0 h 844"/>
                      <a:gd name="T8" fmla="*/ 2 w 984"/>
                      <a:gd name="T9" fmla="*/ 0 h 844"/>
                      <a:gd name="T10" fmla="*/ 2 w 984"/>
                      <a:gd name="T11" fmla="*/ 0 h 844"/>
                      <a:gd name="T12" fmla="*/ 2 w 984"/>
                      <a:gd name="T13" fmla="*/ 0 h 844"/>
                      <a:gd name="T14" fmla="*/ 2 w 984"/>
                      <a:gd name="T15" fmla="*/ 0 h 844"/>
                      <a:gd name="T16" fmla="*/ 2 w 984"/>
                      <a:gd name="T17" fmla="*/ 0 h 844"/>
                      <a:gd name="T18" fmla="*/ 2 w 984"/>
                      <a:gd name="T19" fmla="*/ 0 h 844"/>
                      <a:gd name="T20" fmla="*/ 2 w 984"/>
                      <a:gd name="T21" fmla="*/ 0 h 844"/>
                      <a:gd name="T22" fmla="*/ 2 w 984"/>
                      <a:gd name="T23" fmla="*/ 0 h 844"/>
                      <a:gd name="T24" fmla="*/ 2 w 984"/>
                      <a:gd name="T25" fmla="*/ 0 h 844"/>
                      <a:gd name="T26" fmla="*/ 2 w 984"/>
                      <a:gd name="T27" fmla="*/ 0 h 844"/>
                      <a:gd name="T28" fmla="*/ 2 w 984"/>
                      <a:gd name="T29" fmla="*/ 0 h 844"/>
                      <a:gd name="T30" fmla="*/ 2 w 984"/>
                      <a:gd name="T31" fmla="*/ 0 h 844"/>
                      <a:gd name="T32" fmla="*/ 2 w 984"/>
                      <a:gd name="T33" fmla="*/ 0 h 844"/>
                      <a:gd name="T34" fmla="*/ 2 w 984"/>
                      <a:gd name="T35" fmla="*/ 0 h 844"/>
                      <a:gd name="T36" fmla="*/ 2 w 984"/>
                      <a:gd name="T37" fmla="*/ 0 h 844"/>
                      <a:gd name="T38" fmla="*/ 2 w 984"/>
                      <a:gd name="T39" fmla="*/ 0 h 844"/>
                      <a:gd name="T40" fmla="*/ 2 w 984"/>
                      <a:gd name="T41" fmla="*/ 0 h 844"/>
                      <a:gd name="T42" fmla="*/ 2 w 984"/>
                      <a:gd name="T43" fmla="*/ 0 h 844"/>
                      <a:gd name="T44" fmla="*/ 2 w 984"/>
                      <a:gd name="T45" fmla="*/ 0 h 844"/>
                      <a:gd name="T46" fmla="*/ 2 w 984"/>
                      <a:gd name="T47" fmla="*/ 0 h 844"/>
                      <a:gd name="T48" fmla="*/ 2 w 984"/>
                      <a:gd name="T49" fmla="*/ 0 h 844"/>
                      <a:gd name="T50" fmla="*/ 2 w 984"/>
                      <a:gd name="T51" fmla="*/ 0 h 844"/>
                      <a:gd name="T52" fmla="*/ 2 w 984"/>
                      <a:gd name="T53" fmla="*/ 0 h 844"/>
                      <a:gd name="T54" fmla="*/ 2 w 984"/>
                      <a:gd name="T55" fmla="*/ 0 h 844"/>
                      <a:gd name="T56" fmla="*/ 2 w 984"/>
                      <a:gd name="T57" fmla="*/ 0 h 844"/>
                      <a:gd name="T58" fmla="*/ 2 w 984"/>
                      <a:gd name="T59" fmla="*/ 0 h 844"/>
                      <a:gd name="T60" fmla="*/ 3 w 984"/>
                      <a:gd name="T61" fmla="*/ 0 h 844"/>
                      <a:gd name="T62" fmla="*/ 3 w 984"/>
                      <a:gd name="T63" fmla="*/ 0 h 844"/>
                      <a:gd name="T64" fmla="*/ 2 w 984"/>
                      <a:gd name="T65" fmla="*/ 0 h 844"/>
                      <a:gd name="T66" fmla="*/ 2 w 984"/>
                      <a:gd name="T67" fmla="*/ 0 h 844"/>
                      <a:gd name="T68" fmla="*/ 2 w 984"/>
                      <a:gd name="T69" fmla="*/ 0 h 844"/>
                      <a:gd name="T70" fmla="*/ 2 w 984"/>
                      <a:gd name="T71" fmla="*/ 0 h 844"/>
                      <a:gd name="T72" fmla="*/ 2 w 984"/>
                      <a:gd name="T73" fmla="*/ 0 h 844"/>
                      <a:gd name="T74" fmla="*/ 1 w 984"/>
                      <a:gd name="T75" fmla="*/ 0 h 844"/>
                      <a:gd name="T76" fmla="*/ 1 w 984"/>
                      <a:gd name="T77" fmla="*/ 0 h 844"/>
                      <a:gd name="T78" fmla="*/ 1 w 984"/>
                      <a:gd name="T79" fmla="*/ 0 h 844"/>
                      <a:gd name="T80" fmla="*/ 1 w 984"/>
                      <a:gd name="T81" fmla="*/ 0 h 844"/>
                      <a:gd name="T82" fmla="*/ 1 w 984"/>
                      <a:gd name="T83" fmla="*/ 0 h 844"/>
                      <a:gd name="T84" fmla="*/ 1 w 984"/>
                      <a:gd name="T85" fmla="*/ 0 h 844"/>
                      <a:gd name="T86" fmla="*/ 1 w 984"/>
                      <a:gd name="T87" fmla="*/ 0 h 844"/>
                      <a:gd name="T88" fmla="*/ 1 w 984"/>
                      <a:gd name="T89" fmla="*/ 0 h 844"/>
                      <a:gd name="T90" fmla="*/ 1 w 984"/>
                      <a:gd name="T91" fmla="*/ 0 h 844"/>
                      <a:gd name="T92" fmla="*/ 1 w 984"/>
                      <a:gd name="T93" fmla="*/ 0 h 844"/>
                      <a:gd name="T94" fmla="*/ 1 w 984"/>
                      <a:gd name="T95" fmla="*/ 0 h 844"/>
                      <a:gd name="T96" fmla="*/ 1 w 984"/>
                      <a:gd name="T97" fmla="*/ 0 h 844"/>
                      <a:gd name="T98" fmla="*/ 0 w 984"/>
                      <a:gd name="T99" fmla="*/ 0 h 844"/>
                      <a:gd name="T100" fmla="*/ 0 w 984"/>
                      <a:gd name="T101" fmla="*/ 0 h 844"/>
                      <a:gd name="T102" fmla="*/ 0 w 984"/>
                      <a:gd name="T103" fmla="*/ 0 h 844"/>
                      <a:gd name="T104" fmla="*/ 0 w 984"/>
                      <a:gd name="T105" fmla="*/ 0 h 844"/>
                      <a:gd name="T106" fmla="*/ 0 w 984"/>
                      <a:gd name="T107" fmla="*/ 0 h 844"/>
                      <a:gd name="T108" fmla="*/ 0 w 984"/>
                      <a:gd name="T109" fmla="*/ 0 h 8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w="9525">
                    <a:noFill/>
                    <a:round/>
                    <a:headEnd/>
                    <a:tailEnd/>
                  </a:ln>
                  <a:effectLst/>
                </p:spPr>
                <p:txBody>
                  <a:bodyPr wrap="none" anchor="ctr"/>
                  <a:lstStyle/>
                  <a:p>
                    <a:endParaRPr lang="ru-RU"/>
                  </a:p>
                </p:txBody>
              </p:sp>
              <p:sp>
                <p:nvSpPr>
                  <p:cNvPr id="1153" name="Freeform 36"/>
                  <p:cNvSpPr>
                    <a:spLocks/>
                  </p:cNvSpPr>
                  <p:nvPr/>
                </p:nvSpPr>
                <p:spPr bwMode="ltGray">
                  <a:xfrm>
                    <a:off x="2405" y="445"/>
                    <a:ext cx="15" cy="16"/>
                  </a:xfrm>
                  <a:custGeom>
                    <a:avLst/>
                    <a:gdLst>
                      <a:gd name="T0" fmla="*/ 0 w 36"/>
                      <a:gd name="T1" fmla="*/ 0 h 48"/>
                      <a:gd name="T2" fmla="*/ 0 w 36"/>
                      <a:gd name="T3" fmla="*/ 0 h 48"/>
                      <a:gd name="T4" fmla="*/ 0 w 36"/>
                      <a:gd name="T5" fmla="*/ 0 h 48"/>
                      <a:gd name="T6" fmla="*/ 0 60000 65536"/>
                      <a:gd name="T7" fmla="*/ 0 60000 65536"/>
                      <a:gd name="T8" fmla="*/ 0 60000 65536"/>
                    </a:gdLst>
                    <a:ahLst/>
                    <a:cxnLst>
                      <a:cxn ang="T6">
                        <a:pos x="T0" y="T1"/>
                      </a:cxn>
                      <a:cxn ang="T7">
                        <a:pos x="T2" y="T3"/>
                      </a:cxn>
                      <a:cxn ang="T8">
                        <a:pos x="T4" y="T5"/>
                      </a:cxn>
                    </a:cxnLst>
                    <a:rect l="0" t="0" r="r" b="b"/>
                    <a:pathLst>
                      <a:path w="36" h="48">
                        <a:moveTo>
                          <a:pt x="6" y="28"/>
                        </a:moveTo>
                        <a:cubicBezTo>
                          <a:pt x="25" y="0"/>
                          <a:pt x="36" y="31"/>
                          <a:pt x="10" y="48"/>
                        </a:cubicBezTo>
                        <a:cubicBezTo>
                          <a:pt x="0" y="34"/>
                          <a:pt x="0" y="40"/>
                          <a:pt x="6" y="28"/>
                        </a:cubicBezTo>
                        <a:close/>
                      </a:path>
                    </a:pathLst>
                  </a:custGeom>
                  <a:solidFill>
                    <a:schemeClr val="folHlink"/>
                  </a:solidFill>
                  <a:ln w="9525">
                    <a:noFill/>
                    <a:round/>
                    <a:headEnd/>
                    <a:tailEnd/>
                  </a:ln>
                  <a:effectLst/>
                </p:spPr>
                <p:txBody>
                  <a:bodyPr wrap="none" anchor="ctr"/>
                  <a:lstStyle/>
                  <a:p>
                    <a:endParaRPr lang="ru-RU"/>
                  </a:p>
                </p:txBody>
              </p:sp>
              <p:sp>
                <p:nvSpPr>
                  <p:cNvPr id="1154" name="Freeform 37"/>
                  <p:cNvSpPr>
                    <a:spLocks/>
                  </p:cNvSpPr>
                  <p:nvPr/>
                </p:nvSpPr>
                <p:spPr bwMode="ltGray">
                  <a:xfrm>
                    <a:off x="2393" y="439"/>
                    <a:ext cx="16" cy="12"/>
                  </a:xfrm>
                  <a:custGeom>
                    <a:avLst/>
                    <a:gdLst>
                      <a:gd name="T0" fmla="*/ 0 w 36"/>
                      <a:gd name="T1" fmla="*/ 0 h 37"/>
                      <a:gd name="T2" fmla="*/ 0 w 36"/>
                      <a:gd name="T3" fmla="*/ 0 h 37"/>
                      <a:gd name="T4" fmla="*/ 0 w 36"/>
                      <a:gd name="T5" fmla="*/ 0 h 37"/>
                      <a:gd name="T6" fmla="*/ 0 w 36"/>
                      <a:gd name="T7" fmla="*/ 0 h 37"/>
                      <a:gd name="T8" fmla="*/ 0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w="9525">
                    <a:noFill/>
                    <a:round/>
                    <a:headEnd/>
                    <a:tailEnd/>
                  </a:ln>
                  <a:effectLst/>
                </p:spPr>
                <p:txBody>
                  <a:bodyPr wrap="none" anchor="ctr"/>
                  <a:lstStyle/>
                  <a:p>
                    <a:endParaRPr lang="ru-RU"/>
                  </a:p>
                </p:txBody>
              </p:sp>
              <p:sp>
                <p:nvSpPr>
                  <p:cNvPr id="1155" name="Freeform 38"/>
                  <p:cNvSpPr>
                    <a:spLocks/>
                  </p:cNvSpPr>
                  <p:nvPr/>
                </p:nvSpPr>
                <p:spPr bwMode="ltGray">
                  <a:xfrm>
                    <a:off x="2878" y="406"/>
                    <a:ext cx="73" cy="33"/>
                  </a:xfrm>
                  <a:custGeom>
                    <a:avLst/>
                    <a:gdLst>
                      <a:gd name="T0" fmla="*/ 0 w 170"/>
                      <a:gd name="T1" fmla="*/ 0 h 96"/>
                      <a:gd name="T2" fmla="*/ 0 w 170"/>
                      <a:gd name="T3" fmla="*/ 0 h 96"/>
                      <a:gd name="T4" fmla="*/ 0 w 170"/>
                      <a:gd name="T5" fmla="*/ 0 h 96"/>
                      <a:gd name="T6" fmla="*/ 0 w 170"/>
                      <a:gd name="T7" fmla="*/ 0 h 96"/>
                      <a:gd name="T8" fmla="*/ 0 w 170"/>
                      <a:gd name="T9" fmla="*/ 0 h 96"/>
                      <a:gd name="T10" fmla="*/ 0 w 170"/>
                      <a:gd name="T11" fmla="*/ 0 h 96"/>
                      <a:gd name="T12" fmla="*/ 0 w 170"/>
                      <a:gd name="T13" fmla="*/ 0 h 96"/>
                      <a:gd name="T14" fmla="*/ 0 w 170"/>
                      <a:gd name="T15" fmla="*/ 0 h 96"/>
                      <a:gd name="T16" fmla="*/ 0 w 170"/>
                      <a:gd name="T17" fmla="*/ 0 h 96"/>
                      <a:gd name="T18" fmla="*/ 0 w 170"/>
                      <a:gd name="T19" fmla="*/ 0 h 96"/>
                      <a:gd name="T20" fmla="*/ 0 w 170"/>
                      <a:gd name="T21" fmla="*/ 0 h 96"/>
                      <a:gd name="T22" fmla="*/ 0 w 17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w="9525">
                    <a:noFill/>
                    <a:round/>
                    <a:headEnd/>
                    <a:tailEnd/>
                  </a:ln>
                  <a:effectLst/>
                </p:spPr>
                <p:txBody>
                  <a:bodyPr wrap="none" anchor="ctr"/>
                  <a:lstStyle/>
                  <a:p>
                    <a:endParaRPr lang="ru-RU"/>
                  </a:p>
                </p:txBody>
              </p:sp>
              <p:sp>
                <p:nvSpPr>
                  <p:cNvPr id="1156" name="Freeform 39"/>
                  <p:cNvSpPr>
                    <a:spLocks/>
                  </p:cNvSpPr>
                  <p:nvPr/>
                </p:nvSpPr>
                <p:spPr bwMode="ltGray">
                  <a:xfrm>
                    <a:off x="2955" y="433"/>
                    <a:ext cx="59" cy="15"/>
                  </a:xfrm>
                  <a:custGeom>
                    <a:avLst/>
                    <a:gdLst>
                      <a:gd name="T0" fmla="*/ 0 w 138"/>
                      <a:gd name="T1" fmla="*/ 0 h 44"/>
                      <a:gd name="T2" fmla="*/ 0 w 138"/>
                      <a:gd name="T3" fmla="*/ 0 h 44"/>
                      <a:gd name="T4" fmla="*/ 0 w 138"/>
                      <a:gd name="T5" fmla="*/ 0 h 44"/>
                      <a:gd name="T6" fmla="*/ 0 w 138"/>
                      <a:gd name="T7" fmla="*/ 0 h 44"/>
                      <a:gd name="T8" fmla="*/ 0 w 138"/>
                      <a:gd name="T9" fmla="*/ 0 h 44"/>
                      <a:gd name="T10" fmla="*/ 0 w 138"/>
                      <a:gd name="T11" fmla="*/ 0 h 44"/>
                      <a:gd name="T12" fmla="*/ 0 w 138"/>
                      <a:gd name="T13" fmla="*/ 0 h 44"/>
                      <a:gd name="T14" fmla="*/ 0 w 138"/>
                      <a:gd name="T15" fmla="*/ 0 h 44"/>
                      <a:gd name="T16" fmla="*/ 0 w 138"/>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w="9525">
                    <a:noFill/>
                    <a:round/>
                    <a:headEnd/>
                    <a:tailEnd/>
                  </a:ln>
                  <a:effectLst/>
                </p:spPr>
                <p:txBody>
                  <a:bodyPr wrap="none" anchor="ctr"/>
                  <a:lstStyle/>
                  <a:p>
                    <a:endParaRPr lang="ru-RU"/>
                  </a:p>
                </p:txBody>
              </p:sp>
              <p:sp>
                <p:nvSpPr>
                  <p:cNvPr id="1157" name="Freeform 40"/>
                  <p:cNvSpPr>
                    <a:spLocks/>
                  </p:cNvSpPr>
                  <p:nvPr/>
                </p:nvSpPr>
                <p:spPr bwMode="ltGray">
                  <a:xfrm>
                    <a:off x="2924" y="441"/>
                    <a:ext cx="24" cy="14"/>
                  </a:xfrm>
                  <a:custGeom>
                    <a:avLst/>
                    <a:gdLst>
                      <a:gd name="T0" fmla="*/ 0 w 57"/>
                      <a:gd name="T1" fmla="*/ 0 h 42"/>
                      <a:gd name="T2" fmla="*/ 0 w 57"/>
                      <a:gd name="T3" fmla="*/ 0 h 42"/>
                      <a:gd name="T4" fmla="*/ 0 w 57"/>
                      <a:gd name="T5" fmla="*/ 0 h 42"/>
                      <a:gd name="T6" fmla="*/ 0 60000 65536"/>
                      <a:gd name="T7" fmla="*/ 0 60000 65536"/>
                      <a:gd name="T8" fmla="*/ 0 60000 65536"/>
                    </a:gdLst>
                    <a:ahLst/>
                    <a:cxnLst>
                      <a:cxn ang="T6">
                        <a:pos x="T0" y="T1"/>
                      </a:cxn>
                      <a:cxn ang="T7">
                        <a:pos x="T2" y="T3"/>
                      </a:cxn>
                      <a:cxn ang="T8">
                        <a:pos x="T4" y="T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w="9525">
                    <a:noFill/>
                    <a:round/>
                    <a:headEnd/>
                    <a:tailEnd/>
                  </a:ln>
                  <a:effectLst/>
                </p:spPr>
                <p:txBody>
                  <a:bodyPr wrap="none" anchor="ctr"/>
                  <a:lstStyle/>
                  <a:p>
                    <a:endParaRPr lang="ru-RU"/>
                  </a:p>
                </p:txBody>
              </p:sp>
              <p:sp>
                <p:nvSpPr>
                  <p:cNvPr id="1158" name="Freeform 41"/>
                  <p:cNvSpPr>
                    <a:spLocks/>
                  </p:cNvSpPr>
                  <p:nvPr/>
                </p:nvSpPr>
                <p:spPr bwMode="ltGray">
                  <a:xfrm>
                    <a:off x="2908" y="398"/>
                    <a:ext cx="16" cy="18"/>
                  </a:xfrm>
                  <a:custGeom>
                    <a:avLst/>
                    <a:gdLst>
                      <a:gd name="T0" fmla="*/ 0 w 39"/>
                      <a:gd name="T1" fmla="*/ 0 h 52"/>
                      <a:gd name="T2" fmla="*/ 0 w 39"/>
                      <a:gd name="T3" fmla="*/ 0 h 52"/>
                      <a:gd name="T4" fmla="*/ 0 w 39"/>
                      <a:gd name="T5" fmla="*/ 0 h 52"/>
                      <a:gd name="T6" fmla="*/ 0 60000 65536"/>
                      <a:gd name="T7" fmla="*/ 0 60000 65536"/>
                      <a:gd name="T8" fmla="*/ 0 60000 65536"/>
                    </a:gdLst>
                    <a:ahLst/>
                    <a:cxnLst>
                      <a:cxn ang="T6">
                        <a:pos x="T0" y="T1"/>
                      </a:cxn>
                      <a:cxn ang="T7">
                        <a:pos x="T2" y="T3"/>
                      </a:cxn>
                      <a:cxn ang="T8">
                        <a:pos x="T4" y="T5"/>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w="9525">
                    <a:noFill/>
                    <a:round/>
                    <a:headEnd/>
                    <a:tailEnd/>
                  </a:ln>
                  <a:effectLst/>
                </p:spPr>
                <p:txBody>
                  <a:bodyPr wrap="none" anchor="ctr"/>
                  <a:lstStyle/>
                  <a:p>
                    <a:endParaRPr lang="ru-RU"/>
                  </a:p>
                </p:txBody>
              </p:sp>
              <p:sp>
                <p:nvSpPr>
                  <p:cNvPr id="1159" name="Freeform 42"/>
                  <p:cNvSpPr>
                    <a:spLocks/>
                  </p:cNvSpPr>
                  <p:nvPr/>
                </p:nvSpPr>
                <p:spPr bwMode="ltGray">
                  <a:xfrm>
                    <a:off x="3035" y="452"/>
                    <a:ext cx="19" cy="27"/>
                  </a:xfrm>
                  <a:custGeom>
                    <a:avLst/>
                    <a:gdLst>
                      <a:gd name="T0" fmla="*/ 0 w 44"/>
                      <a:gd name="T1" fmla="*/ 0 h 80"/>
                      <a:gd name="T2" fmla="*/ 0 w 44"/>
                      <a:gd name="T3" fmla="*/ 0 h 80"/>
                      <a:gd name="T4" fmla="*/ 0 w 44"/>
                      <a:gd name="T5" fmla="*/ 0 h 80"/>
                      <a:gd name="T6" fmla="*/ 0 w 44"/>
                      <a:gd name="T7" fmla="*/ 0 h 80"/>
                      <a:gd name="T8" fmla="*/ 0 w 44"/>
                      <a:gd name="T9" fmla="*/ 0 h 80"/>
                      <a:gd name="T10" fmla="*/ 0 w 44"/>
                      <a:gd name="T11" fmla="*/ 0 h 80"/>
                      <a:gd name="T12" fmla="*/ 0 w 44"/>
                      <a:gd name="T13" fmla="*/ 0 h 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w="9525">
                    <a:noFill/>
                    <a:round/>
                    <a:headEnd/>
                    <a:tailEnd/>
                  </a:ln>
                  <a:effectLst/>
                </p:spPr>
                <p:txBody>
                  <a:bodyPr wrap="none" anchor="ctr"/>
                  <a:lstStyle/>
                  <a:p>
                    <a:endParaRPr lang="ru-RU"/>
                  </a:p>
                </p:txBody>
              </p:sp>
              <p:sp>
                <p:nvSpPr>
                  <p:cNvPr id="1160" name="Freeform 43"/>
                  <p:cNvSpPr>
                    <a:spLocks/>
                  </p:cNvSpPr>
                  <p:nvPr/>
                </p:nvSpPr>
                <p:spPr bwMode="ltGray">
                  <a:xfrm>
                    <a:off x="2696" y="247"/>
                    <a:ext cx="205" cy="41"/>
                  </a:xfrm>
                  <a:custGeom>
                    <a:avLst/>
                    <a:gdLst>
                      <a:gd name="T0" fmla="*/ 10 w 323"/>
                      <a:gd name="T1" fmla="*/ 1 h 64"/>
                      <a:gd name="T2" fmla="*/ 10 w 323"/>
                      <a:gd name="T3" fmla="*/ 1 h 64"/>
                      <a:gd name="T4" fmla="*/ 10 w 323"/>
                      <a:gd name="T5" fmla="*/ 0 h 64"/>
                      <a:gd name="T6" fmla="*/ 11 w 323"/>
                      <a:gd name="T7" fmla="*/ 0 h 64"/>
                      <a:gd name="T8" fmla="*/ 12 w 323"/>
                      <a:gd name="T9" fmla="*/ 1 h 64"/>
                      <a:gd name="T10" fmla="*/ 13 w 323"/>
                      <a:gd name="T11" fmla="*/ 1 h 64"/>
                      <a:gd name="T12" fmla="*/ 13 w 323"/>
                      <a:gd name="T13" fmla="*/ 1 h 64"/>
                      <a:gd name="T14" fmla="*/ 12 w 323"/>
                      <a:gd name="T15" fmla="*/ 2 h 64"/>
                      <a:gd name="T16" fmla="*/ 12 w 323"/>
                      <a:gd name="T17" fmla="*/ 1 h 64"/>
                      <a:gd name="T18" fmla="*/ 12 w 323"/>
                      <a:gd name="T19" fmla="*/ 1 h 64"/>
                      <a:gd name="T20" fmla="*/ 11 w 323"/>
                      <a:gd name="T21" fmla="*/ 1 h 64"/>
                      <a:gd name="T22" fmla="*/ 11 w 323"/>
                      <a:gd name="T23" fmla="*/ 1 h 64"/>
                      <a:gd name="T24" fmla="*/ 10 w 323"/>
                      <a:gd name="T25" fmla="*/ 2 h 64"/>
                      <a:gd name="T26" fmla="*/ 8 w 323"/>
                      <a:gd name="T27" fmla="*/ 2 h 64"/>
                      <a:gd name="T28" fmla="*/ 9 w 323"/>
                      <a:gd name="T29" fmla="*/ 3 h 64"/>
                      <a:gd name="T30" fmla="*/ 8 w 323"/>
                      <a:gd name="T31" fmla="*/ 3 h 64"/>
                      <a:gd name="T32" fmla="*/ 7 w 323"/>
                      <a:gd name="T33" fmla="*/ 3 h 64"/>
                      <a:gd name="T34" fmla="*/ 7 w 323"/>
                      <a:gd name="T35" fmla="*/ 3 h 64"/>
                      <a:gd name="T36" fmla="*/ 7 w 323"/>
                      <a:gd name="T37" fmla="*/ 2 h 64"/>
                      <a:gd name="T38" fmla="*/ 7 w 323"/>
                      <a:gd name="T39" fmla="*/ 1 h 64"/>
                      <a:gd name="T40" fmla="*/ 6 w 323"/>
                      <a:gd name="T41" fmla="*/ 1 h 64"/>
                      <a:gd name="T42" fmla="*/ 6 w 323"/>
                      <a:gd name="T43" fmla="*/ 1 h 64"/>
                      <a:gd name="T44" fmla="*/ 6 w 323"/>
                      <a:gd name="T45" fmla="*/ 1 h 64"/>
                      <a:gd name="T46" fmla="*/ 5 w 323"/>
                      <a:gd name="T47" fmla="*/ 1 h 64"/>
                      <a:gd name="T48" fmla="*/ 4 w 323"/>
                      <a:gd name="T49" fmla="*/ 1 h 64"/>
                      <a:gd name="T50" fmla="*/ 3 w 323"/>
                      <a:gd name="T51" fmla="*/ 1 h 64"/>
                      <a:gd name="T52" fmla="*/ 1 w 323"/>
                      <a:gd name="T53" fmla="*/ 0 h 64"/>
                      <a:gd name="T54" fmla="*/ 10 w 323"/>
                      <a:gd name="T55" fmla="*/ 1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w="9525">
                    <a:noFill/>
                    <a:round/>
                    <a:headEnd/>
                    <a:tailEnd/>
                  </a:ln>
                  <a:effectLst/>
                </p:spPr>
                <p:txBody>
                  <a:bodyPr wrap="none" anchor="ctr"/>
                  <a:lstStyle/>
                  <a:p>
                    <a:endParaRPr lang="ru-RU"/>
                  </a:p>
                </p:txBody>
              </p:sp>
              <p:sp>
                <p:nvSpPr>
                  <p:cNvPr id="1161" name="Freeform 44"/>
                  <p:cNvSpPr>
                    <a:spLocks/>
                  </p:cNvSpPr>
                  <p:nvPr/>
                </p:nvSpPr>
                <p:spPr bwMode="ltGray">
                  <a:xfrm>
                    <a:off x="2515" y="246"/>
                    <a:ext cx="190" cy="20"/>
                  </a:xfrm>
                  <a:custGeom>
                    <a:avLst/>
                    <a:gdLst>
                      <a:gd name="T0" fmla="*/ 4 w 300"/>
                      <a:gd name="T1" fmla="*/ 1 h 31"/>
                      <a:gd name="T2" fmla="*/ 1 w 300"/>
                      <a:gd name="T3" fmla="*/ 1 h 31"/>
                      <a:gd name="T4" fmla="*/ 11 w 300"/>
                      <a:gd name="T5" fmla="*/ 0 h 31"/>
                      <a:gd name="T6" fmla="*/ 12 w 300"/>
                      <a:gd name="T7" fmla="*/ 1 h 31"/>
                      <a:gd name="T8" fmla="*/ 11 w 300"/>
                      <a:gd name="T9" fmla="*/ 1 h 31"/>
                      <a:gd name="T10" fmla="*/ 4 w 300"/>
                      <a:gd name="T11" fmla="*/ 1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w="9525">
                    <a:noFill/>
                    <a:round/>
                    <a:headEnd/>
                    <a:tailEnd/>
                  </a:ln>
                  <a:effectLst/>
                </p:spPr>
                <p:txBody>
                  <a:bodyPr wrap="none" anchor="ctr"/>
                  <a:lstStyle/>
                  <a:p>
                    <a:endParaRPr lang="ru-RU"/>
                  </a:p>
                </p:txBody>
              </p:sp>
              <p:sp>
                <p:nvSpPr>
                  <p:cNvPr id="1162" name="Freeform 45"/>
                  <p:cNvSpPr>
                    <a:spLocks/>
                  </p:cNvSpPr>
                  <p:nvPr/>
                </p:nvSpPr>
                <p:spPr bwMode="ltGray">
                  <a:xfrm>
                    <a:off x="2096" y="275"/>
                    <a:ext cx="18" cy="10"/>
                  </a:xfrm>
                  <a:custGeom>
                    <a:avLst/>
                    <a:gdLst>
                      <a:gd name="T0" fmla="*/ 0 w 41"/>
                      <a:gd name="T1" fmla="*/ 0 h 29"/>
                      <a:gd name="T2" fmla="*/ 0 w 41"/>
                      <a:gd name="T3" fmla="*/ 0 h 29"/>
                      <a:gd name="T4" fmla="*/ 0 w 41"/>
                      <a:gd name="T5" fmla="*/ 0 h 29"/>
                      <a:gd name="T6" fmla="*/ 0 60000 65536"/>
                      <a:gd name="T7" fmla="*/ 0 60000 65536"/>
                      <a:gd name="T8" fmla="*/ 0 60000 65536"/>
                    </a:gdLst>
                    <a:ahLst/>
                    <a:cxnLst>
                      <a:cxn ang="T6">
                        <a:pos x="T0" y="T1"/>
                      </a:cxn>
                      <a:cxn ang="T7">
                        <a:pos x="T2" y="T3"/>
                      </a:cxn>
                      <a:cxn ang="T8">
                        <a:pos x="T4" y="T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endParaRPr lang="ru-RU"/>
                  </a:p>
                </p:txBody>
              </p:sp>
              <p:sp>
                <p:nvSpPr>
                  <p:cNvPr id="1163" name="Freeform 46"/>
                  <p:cNvSpPr>
                    <a:spLocks/>
                  </p:cNvSpPr>
                  <p:nvPr/>
                </p:nvSpPr>
                <p:spPr bwMode="ltGray">
                  <a:xfrm>
                    <a:off x="1606" y="246"/>
                    <a:ext cx="436" cy="152"/>
                  </a:xfrm>
                  <a:custGeom>
                    <a:avLst/>
                    <a:gdLst>
                      <a:gd name="T0" fmla="*/ 73 w 436"/>
                      <a:gd name="T1" fmla="*/ 1 h 152"/>
                      <a:gd name="T2" fmla="*/ 436 w 436"/>
                      <a:gd name="T3" fmla="*/ 0 h 152"/>
                      <a:gd name="T4" fmla="*/ 416 w 436"/>
                      <a:gd name="T5" fmla="*/ 54 h 152"/>
                      <a:gd name="T6" fmla="*/ 397 w 436"/>
                      <a:gd name="T7" fmla="*/ 68 h 152"/>
                      <a:gd name="T8" fmla="*/ 392 w 436"/>
                      <a:gd name="T9" fmla="*/ 70 h 152"/>
                      <a:gd name="T10" fmla="*/ 375 w 436"/>
                      <a:gd name="T11" fmla="*/ 73 h 152"/>
                      <a:gd name="T12" fmla="*/ 361 w 436"/>
                      <a:gd name="T13" fmla="*/ 88 h 152"/>
                      <a:gd name="T14" fmla="*/ 362 w 436"/>
                      <a:gd name="T15" fmla="*/ 99 h 152"/>
                      <a:gd name="T16" fmla="*/ 364 w 436"/>
                      <a:gd name="T17" fmla="*/ 107 h 152"/>
                      <a:gd name="T18" fmla="*/ 366 w 436"/>
                      <a:gd name="T19" fmla="*/ 113 h 152"/>
                      <a:gd name="T20" fmla="*/ 362 w 436"/>
                      <a:gd name="T21" fmla="*/ 122 h 152"/>
                      <a:gd name="T22" fmla="*/ 351 w 436"/>
                      <a:gd name="T23" fmla="*/ 120 h 152"/>
                      <a:gd name="T24" fmla="*/ 342 w 436"/>
                      <a:gd name="T25" fmla="*/ 129 h 152"/>
                      <a:gd name="T26" fmla="*/ 347 w 436"/>
                      <a:gd name="T27" fmla="*/ 105 h 152"/>
                      <a:gd name="T28" fmla="*/ 338 w 436"/>
                      <a:gd name="T29" fmla="*/ 100 h 152"/>
                      <a:gd name="T30" fmla="*/ 344 w 436"/>
                      <a:gd name="T31" fmla="*/ 93 h 152"/>
                      <a:gd name="T32" fmla="*/ 342 w 436"/>
                      <a:gd name="T33" fmla="*/ 89 h 152"/>
                      <a:gd name="T34" fmla="*/ 320 w 436"/>
                      <a:gd name="T35" fmla="*/ 94 h 152"/>
                      <a:gd name="T36" fmla="*/ 317 w 436"/>
                      <a:gd name="T37" fmla="*/ 85 h 152"/>
                      <a:gd name="T38" fmla="*/ 297 w 436"/>
                      <a:gd name="T39" fmla="*/ 94 h 152"/>
                      <a:gd name="T40" fmla="*/ 320 w 436"/>
                      <a:gd name="T41" fmla="*/ 103 h 152"/>
                      <a:gd name="T42" fmla="*/ 305 w 436"/>
                      <a:gd name="T43" fmla="*/ 117 h 152"/>
                      <a:gd name="T44" fmla="*/ 311 w 436"/>
                      <a:gd name="T45" fmla="*/ 126 h 152"/>
                      <a:gd name="T46" fmla="*/ 315 w 436"/>
                      <a:gd name="T47" fmla="*/ 138 h 152"/>
                      <a:gd name="T48" fmla="*/ 309 w 436"/>
                      <a:gd name="T49" fmla="*/ 139 h 152"/>
                      <a:gd name="T50" fmla="*/ 314 w 436"/>
                      <a:gd name="T51" fmla="*/ 144 h 152"/>
                      <a:gd name="T52" fmla="*/ 307 w 436"/>
                      <a:gd name="T53" fmla="*/ 152 h 152"/>
                      <a:gd name="T54" fmla="*/ 0 w 436"/>
                      <a:gd name="T55" fmla="*/ 149 h 152"/>
                      <a:gd name="T56" fmla="*/ 73 w 436"/>
                      <a:gd name="T57" fmla="*/ 1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endParaRPr lang="ru-RU"/>
                  </a:p>
                </p:txBody>
              </p:sp>
              <p:sp>
                <p:nvSpPr>
                  <p:cNvPr id="1164" name="Freeform 47"/>
                  <p:cNvSpPr>
                    <a:spLocks/>
                  </p:cNvSpPr>
                  <p:nvPr/>
                </p:nvSpPr>
                <p:spPr bwMode="ltGray">
                  <a:xfrm>
                    <a:off x="2043" y="241"/>
                    <a:ext cx="20" cy="55"/>
                  </a:xfrm>
                  <a:custGeom>
                    <a:avLst/>
                    <a:gdLst>
                      <a:gd name="T0" fmla="*/ 0 w 47"/>
                      <a:gd name="T1" fmla="*/ 0 h 165"/>
                      <a:gd name="T2" fmla="*/ 0 w 47"/>
                      <a:gd name="T3" fmla="*/ 0 h 165"/>
                      <a:gd name="T4" fmla="*/ 0 w 47"/>
                      <a:gd name="T5" fmla="*/ 0 h 165"/>
                      <a:gd name="T6" fmla="*/ 0 w 47"/>
                      <a:gd name="T7" fmla="*/ 0 h 165"/>
                      <a:gd name="T8" fmla="*/ 0 w 47"/>
                      <a:gd name="T9" fmla="*/ 0 h 165"/>
                      <a:gd name="T10" fmla="*/ 0 w 47"/>
                      <a:gd name="T11" fmla="*/ 0 h 165"/>
                      <a:gd name="T12" fmla="*/ 0 w 47"/>
                      <a:gd name="T13" fmla="*/ 0 h 165"/>
                      <a:gd name="T14" fmla="*/ 0 w 47"/>
                      <a:gd name="T15" fmla="*/ 0 h 165"/>
                      <a:gd name="T16" fmla="*/ 0 w 47"/>
                      <a:gd name="T17" fmla="*/ 0 h 165"/>
                      <a:gd name="T18" fmla="*/ 0 w 47"/>
                      <a:gd name="T19" fmla="*/ 0 h 165"/>
                      <a:gd name="T20" fmla="*/ 0 w 47"/>
                      <a:gd name="T21" fmla="*/ 0 h 165"/>
                      <a:gd name="T22" fmla="*/ 0 w 47"/>
                      <a:gd name="T23" fmla="*/ 0 h 165"/>
                      <a:gd name="T24" fmla="*/ 0 w 47"/>
                      <a:gd name="T25" fmla="*/ 0 h 165"/>
                      <a:gd name="T26" fmla="*/ 0 w 47"/>
                      <a:gd name="T27" fmla="*/ 0 h 165"/>
                      <a:gd name="T28" fmla="*/ 0 w 47"/>
                      <a:gd name="T29" fmla="*/ 0 h 165"/>
                      <a:gd name="T30" fmla="*/ 0 w 47"/>
                      <a:gd name="T31" fmla="*/ 0 h 165"/>
                      <a:gd name="T32" fmla="*/ 0 w 47"/>
                      <a:gd name="T33" fmla="*/ 0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endParaRPr lang="ru-RU"/>
                  </a:p>
                </p:txBody>
              </p:sp>
              <p:sp>
                <p:nvSpPr>
                  <p:cNvPr id="1165" name="Freeform 48"/>
                  <p:cNvSpPr>
                    <a:spLocks/>
                  </p:cNvSpPr>
                  <p:nvPr/>
                </p:nvSpPr>
                <p:spPr bwMode="ltGray">
                  <a:xfrm>
                    <a:off x="2031" y="287"/>
                    <a:ext cx="59" cy="34"/>
                  </a:xfrm>
                  <a:custGeom>
                    <a:avLst/>
                    <a:gdLst>
                      <a:gd name="T0" fmla="*/ 0 w 138"/>
                      <a:gd name="T1" fmla="*/ 0 h 103"/>
                      <a:gd name="T2" fmla="*/ 0 w 138"/>
                      <a:gd name="T3" fmla="*/ 0 h 103"/>
                      <a:gd name="T4" fmla="*/ 0 w 138"/>
                      <a:gd name="T5" fmla="*/ 0 h 103"/>
                      <a:gd name="T6" fmla="*/ 0 w 138"/>
                      <a:gd name="T7" fmla="*/ 0 h 103"/>
                      <a:gd name="T8" fmla="*/ 0 w 138"/>
                      <a:gd name="T9" fmla="*/ 0 h 103"/>
                      <a:gd name="T10" fmla="*/ 0 w 138"/>
                      <a:gd name="T11" fmla="*/ 0 h 103"/>
                      <a:gd name="T12" fmla="*/ 0 w 138"/>
                      <a:gd name="T13" fmla="*/ 0 h 103"/>
                      <a:gd name="T14" fmla="*/ 0 w 138"/>
                      <a:gd name="T15" fmla="*/ 0 h 103"/>
                      <a:gd name="T16" fmla="*/ 0 w 138"/>
                      <a:gd name="T17" fmla="*/ 0 h 103"/>
                      <a:gd name="T18" fmla="*/ 0 w 138"/>
                      <a:gd name="T19" fmla="*/ 0 h 103"/>
                      <a:gd name="T20" fmla="*/ 0 w 138"/>
                      <a:gd name="T21" fmla="*/ 0 h 103"/>
                      <a:gd name="T22" fmla="*/ 0 w 138"/>
                      <a:gd name="T23" fmla="*/ 0 h 103"/>
                      <a:gd name="T24" fmla="*/ 0 w 138"/>
                      <a:gd name="T25" fmla="*/ 0 h 103"/>
                      <a:gd name="T26" fmla="*/ 0 w 138"/>
                      <a:gd name="T27" fmla="*/ 0 h 103"/>
                      <a:gd name="T28" fmla="*/ 0 w 138"/>
                      <a:gd name="T29" fmla="*/ 0 h 103"/>
                      <a:gd name="T30" fmla="*/ 0 w 138"/>
                      <a:gd name="T31" fmla="*/ 0 h 103"/>
                      <a:gd name="T32" fmla="*/ 0 w 138"/>
                      <a:gd name="T33" fmla="*/ 0 h 103"/>
                      <a:gd name="T34" fmla="*/ 0 w 138"/>
                      <a:gd name="T35" fmla="*/ 0 h 103"/>
                      <a:gd name="T36" fmla="*/ 0 w 138"/>
                      <a:gd name="T37" fmla="*/ 0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endParaRPr lang="ru-RU"/>
                  </a:p>
                </p:txBody>
              </p:sp>
              <p:sp>
                <p:nvSpPr>
                  <p:cNvPr id="1166" name="Freeform 49"/>
                  <p:cNvSpPr>
                    <a:spLocks/>
                  </p:cNvSpPr>
                  <p:nvPr/>
                </p:nvSpPr>
                <p:spPr bwMode="ltGray">
                  <a:xfrm>
                    <a:off x="1968" y="319"/>
                    <a:ext cx="80" cy="72"/>
                  </a:xfrm>
                  <a:custGeom>
                    <a:avLst/>
                    <a:gdLst>
                      <a:gd name="T0" fmla="*/ 0 w 188"/>
                      <a:gd name="T1" fmla="*/ 0 h 214"/>
                      <a:gd name="T2" fmla="*/ 0 w 188"/>
                      <a:gd name="T3" fmla="*/ 0 h 214"/>
                      <a:gd name="T4" fmla="*/ 0 w 188"/>
                      <a:gd name="T5" fmla="*/ 0 h 214"/>
                      <a:gd name="T6" fmla="*/ 0 w 188"/>
                      <a:gd name="T7" fmla="*/ 0 h 214"/>
                      <a:gd name="T8" fmla="*/ 0 w 188"/>
                      <a:gd name="T9" fmla="*/ 0 h 214"/>
                      <a:gd name="T10" fmla="*/ 0 w 188"/>
                      <a:gd name="T11" fmla="*/ 0 h 214"/>
                      <a:gd name="T12" fmla="*/ 0 w 188"/>
                      <a:gd name="T13" fmla="*/ 0 h 214"/>
                      <a:gd name="T14" fmla="*/ 0 w 188"/>
                      <a:gd name="T15" fmla="*/ 0 h 214"/>
                      <a:gd name="T16" fmla="*/ 0 w 188"/>
                      <a:gd name="T17" fmla="*/ 0 h 214"/>
                      <a:gd name="T18" fmla="*/ 0 w 188"/>
                      <a:gd name="T19" fmla="*/ 0 h 214"/>
                      <a:gd name="T20" fmla="*/ 0 w 188"/>
                      <a:gd name="T21" fmla="*/ 0 h 214"/>
                      <a:gd name="T22" fmla="*/ 0 w 188"/>
                      <a:gd name="T23" fmla="*/ 0 h 214"/>
                      <a:gd name="T24" fmla="*/ 0 w 188"/>
                      <a:gd name="T25" fmla="*/ 0 h 214"/>
                      <a:gd name="T26" fmla="*/ 0 w 188"/>
                      <a:gd name="T27" fmla="*/ 0 h 214"/>
                      <a:gd name="T28" fmla="*/ 0 w 188"/>
                      <a:gd name="T29" fmla="*/ 0 h 214"/>
                      <a:gd name="T30" fmla="*/ 0 w 188"/>
                      <a:gd name="T31" fmla="*/ 0 h 214"/>
                      <a:gd name="T32" fmla="*/ 0 w 188"/>
                      <a:gd name="T33" fmla="*/ 0 h 214"/>
                      <a:gd name="T34" fmla="*/ 0 w 188"/>
                      <a:gd name="T35" fmla="*/ 0 h 214"/>
                      <a:gd name="T36" fmla="*/ 0 w 188"/>
                      <a:gd name="T37" fmla="*/ 0 h 214"/>
                      <a:gd name="T38" fmla="*/ 0 w 188"/>
                      <a:gd name="T39" fmla="*/ 0 h 214"/>
                      <a:gd name="T40" fmla="*/ 0 w 188"/>
                      <a:gd name="T41" fmla="*/ 0 h 214"/>
                      <a:gd name="T42" fmla="*/ 0 w 188"/>
                      <a:gd name="T43" fmla="*/ 0 h 214"/>
                      <a:gd name="T44" fmla="*/ 0 w 188"/>
                      <a:gd name="T45" fmla="*/ 0 h 214"/>
                      <a:gd name="T46" fmla="*/ 0 w 188"/>
                      <a:gd name="T47" fmla="*/ 0 h 214"/>
                      <a:gd name="T48" fmla="*/ 0 w 188"/>
                      <a:gd name="T49" fmla="*/ 0 h 214"/>
                      <a:gd name="T50" fmla="*/ 0 w 188"/>
                      <a:gd name="T51" fmla="*/ 0 h 214"/>
                      <a:gd name="T52" fmla="*/ 0 w 188"/>
                      <a:gd name="T53" fmla="*/ 0 h 214"/>
                      <a:gd name="T54" fmla="*/ 0 w 188"/>
                      <a:gd name="T55" fmla="*/ 0 h 214"/>
                      <a:gd name="T56" fmla="*/ 0 w 188"/>
                      <a:gd name="T57" fmla="*/ 0 h 214"/>
                      <a:gd name="T58" fmla="*/ 0 w 188"/>
                      <a:gd name="T59" fmla="*/ 0 h 214"/>
                      <a:gd name="T60" fmla="*/ 0 w 188"/>
                      <a:gd name="T61" fmla="*/ 0 h 214"/>
                      <a:gd name="T62" fmla="*/ 0 w 188"/>
                      <a:gd name="T63" fmla="*/ 0 h 214"/>
                      <a:gd name="T64" fmla="*/ 0 w 188"/>
                      <a:gd name="T65" fmla="*/ 0 h 214"/>
                      <a:gd name="T66" fmla="*/ 0 w 188"/>
                      <a:gd name="T67" fmla="*/ 0 h 214"/>
                      <a:gd name="T68" fmla="*/ 0 w 188"/>
                      <a:gd name="T69" fmla="*/ 0 h 214"/>
                      <a:gd name="T70" fmla="*/ 0 w 188"/>
                      <a:gd name="T71" fmla="*/ 0 h 214"/>
                      <a:gd name="T72" fmla="*/ 0 w 188"/>
                      <a:gd name="T73" fmla="*/ 0 h 214"/>
                      <a:gd name="T74" fmla="*/ 0 w 188"/>
                      <a:gd name="T75" fmla="*/ 0 h 214"/>
                      <a:gd name="T76" fmla="*/ 0 w 188"/>
                      <a:gd name="T77" fmla="*/ 0 h 214"/>
                      <a:gd name="T78" fmla="*/ 0 w 188"/>
                      <a:gd name="T79" fmla="*/ 0 h 214"/>
                      <a:gd name="T80" fmla="*/ 0 w 188"/>
                      <a:gd name="T81" fmla="*/ 0 h 2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endParaRPr lang="ru-RU"/>
                  </a:p>
                </p:txBody>
              </p:sp>
              <p:sp>
                <p:nvSpPr>
                  <p:cNvPr id="1167" name="Freeform 50"/>
                  <p:cNvSpPr>
                    <a:spLocks/>
                  </p:cNvSpPr>
                  <p:nvPr/>
                </p:nvSpPr>
                <p:spPr bwMode="ltGray">
                  <a:xfrm>
                    <a:off x="2021" y="340"/>
                    <a:ext cx="6" cy="4"/>
                  </a:xfrm>
                  <a:custGeom>
                    <a:avLst/>
                    <a:gdLst>
                      <a:gd name="T0" fmla="*/ 0 w 13"/>
                      <a:gd name="T1" fmla="*/ 0 h 13"/>
                      <a:gd name="T2" fmla="*/ 0 w 13"/>
                      <a:gd name="T3" fmla="*/ 0 h 13"/>
                      <a:gd name="T4" fmla="*/ 0 w 13"/>
                      <a:gd name="T5" fmla="*/ 0 h 13"/>
                      <a:gd name="T6" fmla="*/ 0 60000 65536"/>
                      <a:gd name="T7" fmla="*/ 0 60000 65536"/>
                      <a:gd name="T8" fmla="*/ 0 60000 65536"/>
                    </a:gdLst>
                    <a:ahLst/>
                    <a:cxnLst>
                      <a:cxn ang="T6">
                        <a:pos x="T0" y="T1"/>
                      </a:cxn>
                      <a:cxn ang="T7">
                        <a:pos x="T2" y="T3"/>
                      </a:cxn>
                      <a:cxn ang="T8">
                        <a:pos x="T4" y="T5"/>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endParaRPr lang="ru-RU"/>
                  </a:p>
                </p:txBody>
              </p:sp>
              <p:sp>
                <p:nvSpPr>
                  <p:cNvPr id="1168" name="Freeform 51"/>
                  <p:cNvSpPr>
                    <a:spLocks/>
                  </p:cNvSpPr>
                  <p:nvPr/>
                </p:nvSpPr>
                <p:spPr bwMode="ltGray">
                  <a:xfrm>
                    <a:off x="1573" y="389"/>
                    <a:ext cx="347" cy="189"/>
                  </a:xfrm>
                  <a:custGeom>
                    <a:avLst/>
                    <a:gdLst>
                      <a:gd name="T0" fmla="*/ 2 w 812"/>
                      <a:gd name="T1" fmla="*/ 0 h 564"/>
                      <a:gd name="T2" fmla="*/ 2 w 812"/>
                      <a:gd name="T3" fmla="*/ 0 h 564"/>
                      <a:gd name="T4" fmla="*/ 2 w 812"/>
                      <a:gd name="T5" fmla="*/ 0 h 564"/>
                      <a:gd name="T6" fmla="*/ 2 w 812"/>
                      <a:gd name="T7" fmla="*/ 0 h 564"/>
                      <a:gd name="T8" fmla="*/ 2 w 812"/>
                      <a:gd name="T9" fmla="*/ 0 h 564"/>
                      <a:gd name="T10" fmla="*/ 2 w 812"/>
                      <a:gd name="T11" fmla="*/ 0 h 564"/>
                      <a:gd name="T12" fmla="*/ 2 w 812"/>
                      <a:gd name="T13" fmla="*/ 0 h 564"/>
                      <a:gd name="T14" fmla="*/ 2 w 812"/>
                      <a:gd name="T15" fmla="*/ 0 h 564"/>
                      <a:gd name="T16" fmla="*/ 1 w 812"/>
                      <a:gd name="T17" fmla="*/ 0 h 564"/>
                      <a:gd name="T18" fmla="*/ 1 w 812"/>
                      <a:gd name="T19" fmla="*/ 0 h 564"/>
                      <a:gd name="T20" fmla="*/ 2 w 812"/>
                      <a:gd name="T21" fmla="*/ 0 h 564"/>
                      <a:gd name="T22" fmla="*/ 2 w 812"/>
                      <a:gd name="T23" fmla="*/ 0 h 564"/>
                      <a:gd name="T24" fmla="*/ 1 w 812"/>
                      <a:gd name="T25" fmla="*/ 0 h 564"/>
                      <a:gd name="T26" fmla="*/ 1 w 812"/>
                      <a:gd name="T27" fmla="*/ 0 h 564"/>
                      <a:gd name="T28" fmla="*/ 1 w 812"/>
                      <a:gd name="T29" fmla="*/ 0 h 564"/>
                      <a:gd name="T30" fmla="*/ 1 w 812"/>
                      <a:gd name="T31" fmla="*/ 0 h 564"/>
                      <a:gd name="T32" fmla="*/ 1 w 812"/>
                      <a:gd name="T33" fmla="*/ 0 h 564"/>
                      <a:gd name="T34" fmla="*/ 1 w 812"/>
                      <a:gd name="T35" fmla="*/ 0 h 564"/>
                      <a:gd name="T36" fmla="*/ 1 w 812"/>
                      <a:gd name="T37" fmla="*/ 0 h 564"/>
                      <a:gd name="T38" fmla="*/ 1 w 812"/>
                      <a:gd name="T39" fmla="*/ 0 h 564"/>
                      <a:gd name="T40" fmla="*/ 1 w 812"/>
                      <a:gd name="T41" fmla="*/ 0 h 564"/>
                      <a:gd name="T42" fmla="*/ 1 w 812"/>
                      <a:gd name="T43" fmla="*/ 0 h 564"/>
                      <a:gd name="T44" fmla="*/ 1 w 812"/>
                      <a:gd name="T45" fmla="*/ 0 h 564"/>
                      <a:gd name="T46" fmla="*/ 1 w 812"/>
                      <a:gd name="T47" fmla="*/ 0 h 564"/>
                      <a:gd name="T48" fmla="*/ 1 w 812"/>
                      <a:gd name="T49" fmla="*/ 0 h 564"/>
                      <a:gd name="T50" fmla="*/ 1 w 812"/>
                      <a:gd name="T51" fmla="*/ 0 h 564"/>
                      <a:gd name="T52" fmla="*/ 1 w 812"/>
                      <a:gd name="T53" fmla="*/ 0 h 564"/>
                      <a:gd name="T54" fmla="*/ 1 w 812"/>
                      <a:gd name="T55" fmla="*/ 0 h 564"/>
                      <a:gd name="T56" fmla="*/ 1 w 812"/>
                      <a:gd name="T57" fmla="*/ 0 h 564"/>
                      <a:gd name="T58" fmla="*/ 1 w 812"/>
                      <a:gd name="T59" fmla="*/ 0 h 564"/>
                      <a:gd name="T60" fmla="*/ 0 w 812"/>
                      <a:gd name="T61" fmla="*/ 0 h 564"/>
                      <a:gd name="T62" fmla="*/ 0 w 812"/>
                      <a:gd name="T63" fmla="*/ 0 h 564"/>
                      <a:gd name="T64" fmla="*/ 0 w 812"/>
                      <a:gd name="T65" fmla="*/ 0 h 564"/>
                      <a:gd name="T66" fmla="*/ 0 w 812"/>
                      <a:gd name="T67" fmla="*/ 0 h 564"/>
                      <a:gd name="T68" fmla="*/ 0 w 812"/>
                      <a:gd name="T69" fmla="*/ 0 h 564"/>
                      <a:gd name="T70" fmla="*/ 0 w 812"/>
                      <a:gd name="T71" fmla="*/ 0 h 564"/>
                      <a:gd name="T72" fmla="*/ 0 w 812"/>
                      <a:gd name="T73" fmla="*/ 0 h 564"/>
                      <a:gd name="T74" fmla="*/ 0 w 812"/>
                      <a:gd name="T75" fmla="*/ 0 h 564"/>
                      <a:gd name="T76" fmla="*/ 0 w 812"/>
                      <a:gd name="T77" fmla="*/ 0 h 564"/>
                      <a:gd name="T78" fmla="*/ 0 w 812"/>
                      <a:gd name="T79" fmla="*/ 0 h 564"/>
                      <a:gd name="T80" fmla="*/ 0 w 812"/>
                      <a:gd name="T81" fmla="*/ 0 h 564"/>
                      <a:gd name="T82" fmla="*/ 0 w 812"/>
                      <a:gd name="T83" fmla="*/ 0 h 564"/>
                      <a:gd name="T84" fmla="*/ 0 w 812"/>
                      <a:gd name="T85" fmla="*/ 0 h 564"/>
                      <a:gd name="T86" fmla="*/ 2 w 812"/>
                      <a:gd name="T87" fmla="*/ 0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endParaRPr lang="ru-RU"/>
                  </a:p>
                </p:txBody>
              </p:sp>
              <p:sp>
                <p:nvSpPr>
                  <p:cNvPr id="1169" name="Freeform 52"/>
                  <p:cNvSpPr>
                    <a:spLocks/>
                  </p:cNvSpPr>
                  <p:nvPr/>
                </p:nvSpPr>
                <p:spPr bwMode="ltGray">
                  <a:xfrm>
                    <a:off x="1634" y="519"/>
                    <a:ext cx="19" cy="29"/>
                  </a:xfrm>
                  <a:custGeom>
                    <a:avLst/>
                    <a:gdLst>
                      <a:gd name="T0" fmla="*/ 0 w 43"/>
                      <a:gd name="T1" fmla="*/ 0 h 85"/>
                      <a:gd name="T2" fmla="*/ 0 w 43"/>
                      <a:gd name="T3" fmla="*/ 0 h 85"/>
                      <a:gd name="T4" fmla="*/ 0 w 43"/>
                      <a:gd name="T5" fmla="*/ 0 h 85"/>
                      <a:gd name="T6" fmla="*/ 0 w 43"/>
                      <a:gd name="T7" fmla="*/ 0 h 85"/>
                      <a:gd name="T8" fmla="*/ 0 w 43"/>
                      <a:gd name="T9" fmla="*/ 0 h 85"/>
                      <a:gd name="T10" fmla="*/ 0 w 43"/>
                      <a:gd name="T11" fmla="*/ 0 h 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endParaRPr lang="ru-RU"/>
                  </a:p>
                </p:txBody>
              </p:sp>
              <p:sp>
                <p:nvSpPr>
                  <p:cNvPr id="1170" name="Freeform 53"/>
                  <p:cNvSpPr>
                    <a:spLocks/>
                  </p:cNvSpPr>
                  <p:nvPr/>
                </p:nvSpPr>
                <p:spPr bwMode="ltGray">
                  <a:xfrm>
                    <a:off x="1900" y="421"/>
                    <a:ext cx="18" cy="24"/>
                  </a:xfrm>
                  <a:custGeom>
                    <a:avLst/>
                    <a:gdLst>
                      <a:gd name="T0" fmla="*/ 0 w 44"/>
                      <a:gd name="T1" fmla="*/ 0 h 74"/>
                      <a:gd name="T2" fmla="*/ 0 w 44"/>
                      <a:gd name="T3" fmla="*/ 0 h 74"/>
                      <a:gd name="T4" fmla="*/ 0 w 44"/>
                      <a:gd name="T5" fmla="*/ 0 h 74"/>
                      <a:gd name="T6" fmla="*/ 0 w 44"/>
                      <a:gd name="T7" fmla="*/ 0 h 74"/>
                      <a:gd name="T8" fmla="*/ 0 w 44"/>
                      <a:gd name="T9" fmla="*/ 0 h 74"/>
                      <a:gd name="T10" fmla="*/ 0 w 44"/>
                      <a:gd name="T11" fmla="*/ 0 h 74"/>
                      <a:gd name="T12" fmla="*/ 0 w 44"/>
                      <a:gd name="T13" fmla="*/ 0 h 74"/>
                      <a:gd name="T14" fmla="*/ 0 w 44"/>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endParaRPr lang="ru-RU"/>
                  </a:p>
                </p:txBody>
              </p:sp>
              <p:sp>
                <p:nvSpPr>
                  <p:cNvPr id="1171" name="Freeform 54"/>
                  <p:cNvSpPr>
                    <a:spLocks/>
                  </p:cNvSpPr>
                  <p:nvPr/>
                </p:nvSpPr>
                <p:spPr bwMode="ltGray">
                  <a:xfrm>
                    <a:off x="1951" y="409"/>
                    <a:ext cx="9" cy="10"/>
                  </a:xfrm>
                  <a:custGeom>
                    <a:avLst/>
                    <a:gdLst>
                      <a:gd name="T0" fmla="*/ 0 w 20"/>
                      <a:gd name="T1" fmla="*/ 0 h 30"/>
                      <a:gd name="T2" fmla="*/ 0 w 20"/>
                      <a:gd name="T3" fmla="*/ 0 h 30"/>
                      <a:gd name="T4" fmla="*/ 0 w 20"/>
                      <a:gd name="T5" fmla="*/ 0 h 30"/>
                      <a:gd name="T6" fmla="*/ 0 60000 65536"/>
                      <a:gd name="T7" fmla="*/ 0 60000 65536"/>
                      <a:gd name="T8" fmla="*/ 0 60000 65536"/>
                    </a:gdLst>
                    <a:ahLst/>
                    <a:cxnLst>
                      <a:cxn ang="T6">
                        <a:pos x="T0" y="T1"/>
                      </a:cxn>
                      <a:cxn ang="T7">
                        <a:pos x="T2" y="T3"/>
                      </a:cxn>
                      <a:cxn ang="T8">
                        <a:pos x="T4" y="T5"/>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endParaRPr lang="ru-RU"/>
                  </a:p>
                </p:txBody>
              </p:sp>
              <p:sp>
                <p:nvSpPr>
                  <p:cNvPr id="1172" name="Freeform 55"/>
                  <p:cNvSpPr>
                    <a:spLocks/>
                  </p:cNvSpPr>
                  <p:nvPr/>
                </p:nvSpPr>
                <p:spPr bwMode="ltGray">
                  <a:xfrm>
                    <a:off x="1021" y="314"/>
                    <a:ext cx="433" cy="354"/>
                  </a:xfrm>
                  <a:custGeom>
                    <a:avLst/>
                    <a:gdLst>
                      <a:gd name="T0" fmla="*/ 20 w 682"/>
                      <a:gd name="T1" fmla="*/ 20 h 557"/>
                      <a:gd name="T2" fmla="*/ 20 w 682"/>
                      <a:gd name="T3" fmla="*/ 19 h 557"/>
                      <a:gd name="T4" fmla="*/ 20 w 682"/>
                      <a:gd name="T5" fmla="*/ 17 h 557"/>
                      <a:gd name="T6" fmla="*/ 13 w 682"/>
                      <a:gd name="T7" fmla="*/ 12 h 557"/>
                      <a:gd name="T8" fmla="*/ 11 w 682"/>
                      <a:gd name="T9" fmla="*/ 15 h 557"/>
                      <a:gd name="T10" fmla="*/ 13 w 682"/>
                      <a:gd name="T11" fmla="*/ 23 h 557"/>
                      <a:gd name="T12" fmla="*/ 11 w 682"/>
                      <a:gd name="T13" fmla="*/ 20 h 557"/>
                      <a:gd name="T14" fmla="*/ 10 w 682"/>
                      <a:gd name="T15" fmla="*/ 18 h 557"/>
                      <a:gd name="T16" fmla="*/ 10 w 682"/>
                      <a:gd name="T17" fmla="*/ 17 h 557"/>
                      <a:gd name="T18" fmla="*/ 10 w 682"/>
                      <a:gd name="T19" fmla="*/ 17 h 557"/>
                      <a:gd name="T20" fmla="*/ 10 w 682"/>
                      <a:gd name="T21" fmla="*/ 16 h 557"/>
                      <a:gd name="T22" fmla="*/ 8 w 682"/>
                      <a:gd name="T23" fmla="*/ 15 h 557"/>
                      <a:gd name="T24" fmla="*/ 6 w 682"/>
                      <a:gd name="T25" fmla="*/ 15 h 557"/>
                      <a:gd name="T26" fmla="*/ 5 w 682"/>
                      <a:gd name="T27" fmla="*/ 15 h 557"/>
                      <a:gd name="T28" fmla="*/ 3 w 682"/>
                      <a:gd name="T29" fmla="*/ 15 h 557"/>
                      <a:gd name="T30" fmla="*/ 1 w 682"/>
                      <a:gd name="T31" fmla="*/ 13 h 557"/>
                      <a:gd name="T32" fmla="*/ 1 w 682"/>
                      <a:gd name="T33" fmla="*/ 13 h 557"/>
                      <a:gd name="T34" fmla="*/ 0 w 682"/>
                      <a:gd name="T35" fmla="*/ 11 h 557"/>
                      <a:gd name="T36" fmla="*/ 1 w 682"/>
                      <a:gd name="T37" fmla="*/ 9 h 557"/>
                      <a:gd name="T38" fmla="*/ 1 w 682"/>
                      <a:gd name="T39" fmla="*/ 7 h 557"/>
                      <a:gd name="T40" fmla="*/ 2 w 682"/>
                      <a:gd name="T41" fmla="*/ 6 h 557"/>
                      <a:gd name="T42" fmla="*/ 3 w 682"/>
                      <a:gd name="T43" fmla="*/ 5 h 557"/>
                      <a:gd name="T44" fmla="*/ 7 w 682"/>
                      <a:gd name="T45" fmla="*/ 3 h 557"/>
                      <a:gd name="T46" fmla="*/ 10 w 682"/>
                      <a:gd name="T47" fmla="*/ 1 h 557"/>
                      <a:gd name="T48" fmla="*/ 11 w 682"/>
                      <a:gd name="T49" fmla="*/ 1 h 557"/>
                      <a:gd name="T50" fmla="*/ 15 w 682"/>
                      <a:gd name="T51" fmla="*/ 1 h 557"/>
                      <a:gd name="T52" fmla="*/ 17 w 682"/>
                      <a:gd name="T53" fmla="*/ 0 h 557"/>
                      <a:gd name="T54" fmla="*/ 16 w 682"/>
                      <a:gd name="T55" fmla="*/ 2 h 557"/>
                      <a:gd name="T56" fmla="*/ 18 w 682"/>
                      <a:gd name="T57" fmla="*/ 4 h 557"/>
                      <a:gd name="T58" fmla="*/ 20 w 682"/>
                      <a:gd name="T59" fmla="*/ 3 h 557"/>
                      <a:gd name="T60" fmla="*/ 22 w 682"/>
                      <a:gd name="T61" fmla="*/ 3 h 557"/>
                      <a:gd name="T62" fmla="*/ 23 w 682"/>
                      <a:gd name="T63" fmla="*/ 4 h 557"/>
                      <a:gd name="T64" fmla="*/ 23 w 682"/>
                      <a:gd name="T65" fmla="*/ 8 h 557"/>
                      <a:gd name="T66" fmla="*/ 23 w 682"/>
                      <a:gd name="T67" fmla="*/ 10 h 557"/>
                      <a:gd name="T68" fmla="*/ 25 w 682"/>
                      <a:gd name="T69" fmla="*/ 11 h 557"/>
                      <a:gd name="T70" fmla="*/ 27 w 682"/>
                      <a:gd name="T71" fmla="*/ 13 h 557"/>
                      <a:gd name="T72" fmla="*/ 28 w 682"/>
                      <a:gd name="T73" fmla="*/ 13 h 557"/>
                      <a:gd name="T74" fmla="*/ 28 w 682"/>
                      <a:gd name="T75" fmla="*/ 14 h 557"/>
                      <a:gd name="T76" fmla="*/ 25 w 682"/>
                      <a:gd name="T77" fmla="*/ 17 h 557"/>
                      <a:gd name="T78" fmla="*/ 23 w 682"/>
                      <a:gd name="T79" fmla="*/ 20 h 557"/>
                      <a:gd name="T80" fmla="*/ 23 w 682"/>
                      <a:gd name="T81" fmla="*/ 22 h 557"/>
                      <a:gd name="T82" fmla="*/ 18 w 682"/>
                      <a:gd name="T83" fmla="*/ 23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endParaRPr lang="ru-RU"/>
                  </a:p>
                </p:txBody>
              </p:sp>
              <p:sp>
                <p:nvSpPr>
                  <p:cNvPr id="1173" name="Freeform 56"/>
                  <p:cNvSpPr>
                    <a:spLocks/>
                  </p:cNvSpPr>
                  <p:nvPr/>
                </p:nvSpPr>
                <p:spPr bwMode="ltGray">
                  <a:xfrm>
                    <a:off x="1189" y="447"/>
                    <a:ext cx="163" cy="221"/>
                  </a:xfrm>
                  <a:custGeom>
                    <a:avLst/>
                    <a:gdLst>
                      <a:gd name="T0" fmla="*/ 10 w 257"/>
                      <a:gd name="T1" fmla="*/ 15 h 347"/>
                      <a:gd name="T2" fmla="*/ 10 w 257"/>
                      <a:gd name="T3" fmla="*/ 13 h 347"/>
                      <a:gd name="T4" fmla="*/ 10 w 257"/>
                      <a:gd name="T5" fmla="*/ 13 h 347"/>
                      <a:gd name="T6" fmla="*/ 9 w 257"/>
                      <a:gd name="T7" fmla="*/ 11 h 347"/>
                      <a:gd name="T8" fmla="*/ 9 w 257"/>
                      <a:gd name="T9" fmla="*/ 11 h 347"/>
                      <a:gd name="T10" fmla="*/ 9 w 257"/>
                      <a:gd name="T11" fmla="*/ 10 h 347"/>
                      <a:gd name="T12" fmla="*/ 9 w 257"/>
                      <a:gd name="T13" fmla="*/ 9 h 347"/>
                      <a:gd name="T14" fmla="*/ 10 w 257"/>
                      <a:gd name="T15" fmla="*/ 8 h 347"/>
                      <a:gd name="T16" fmla="*/ 10 w 257"/>
                      <a:gd name="T17" fmla="*/ 8 h 347"/>
                      <a:gd name="T18" fmla="*/ 10 w 257"/>
                      <a:gd name="T19" fmla="*/ 6 h 347"/>
                      <a:gd name="T20" fmla="*/ 3 w 257"/>
                      <a:gd name="T21" fmla="*/ 4 h 347"/>
                      <a:gd name="T22" fmla="*/ 1 w 257"/>
                      <a:gd name="T23" fmla="*/ 4 h 347"/>
                      <a:gd name="T24" fmla="*/ 1 w 257"/>
                      <a:gd name="T25" fmla="*/ 4 h 347"/>
                      <a:gd name="T26" fmla="*/ 0 w 257"/>
                      <a:gd name="T27" fmla="*/ 6 h 347"/>
                      <a:gd name="T28" fmla="*/ 4 w 257"/>
                      <a:gd name="T29" fmla="*/ 15 h 347"/>
                      <a:gd name="T30" fmla="*/ 10 w 257"/>
                      <a:gd name="T31" fmla="*/ 15 h 3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endParaRPr lang="ru-RU"/>
                  </a:p>
                </p:txBody>
              </p:sp>
              <p:sp>
                <p:nvSpPr>
                  <p:cNvPr id="1174" name="Freeform 57"/>
                  <p:cNvSpPr>
                    <a:spLocks/>
                  </p:cNvSpPr>
                  <p:nvPr/>
                </p:nvSpPr>
                <p:spPr bwMode="ltGray">
                  <a:xfrm>
                    <a:off x="1476" y="611"/>
                    <a:ext cx="7" cy="12"/>
                  </a:xfrm>
                  <a:custGeom>
                    <a:avLst/>
                    <a:gdLst>
                      <a:gd name="T0" fmla="*/ 0 w 19"/>
                      <a:gd name="T1" fmla="*/ 0 h 37"/>
                      <a:gd name="T2" fmla="*/ 0 w 19"/>
                      <a:gd name="T3" fmla="*/ 0 h 37"/>
                      <a:gd name="T4" fmla="*/ 0 w 19"/>
                      <a:gd name="T5" fmla="*/ 0 h 37"/>
                      <a:gd name="T6" fmla="*/ 0 60000 65536"/>
                      <a:gd name="T7" fmla="*/ 0 60000 65536"/>
                      <a:gd name="T8" fmla="*/ 0 60000 65536"/>
                    </a:gdLst>
                    <a:ahLst/>
                    <a:cxnLst>
                      <a:cxn ang="T6">
                        <a:pos x="T0" y="T1"/>
                      </a:cxn>
                      <a:cxn ang="T7">
                        <a:pos x="T2" y="T3"/>
                      </a:cxn>
                      <a:cxn ang="T8">
                        <a:pos x="T4" y="T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endParaRPr lang="ru-RU"/>
                  </a:p>
                </p:txBody>
              </p:sp>
              <p:sp>
                <p:nvSpPr>
                  <p:cNvPr id="1175" name="Freeform 58"/>
                  <p:cNvSpPr>
                    <a:spLocks/>
                  </p:cNvSpPr>
                  <p:nvPr/>
                </p:nvSpPr>
                <p:spPr bwMode="ltGray">
                  <a:xfrm>
                    <a:off x="1467" y="497"/>
                    <a:ext cx="9" cy="7"/>
                  </a:xfrm>
                  <a:custGeom>
                    <a:avLst/>
                    <a:gdLst>
                      <a:gd name="T0" fmla="*/ 0 w 22"/>
                      <a:gd name="T1" fmla="*/ 0 h 20"/>
                      <a:gd name="T2" fmla="*/ 0 w 22"/>
                      <a:gd name="T3" fmla="*/ 0 h 20"/>
                      <a:gd name="T4" fmla="*/ 0 w 22"/>
                      <a:gd name="T5" fmla="*/ 0 h 20"/>
                      <a:gd name="T6" fmla="*/ 0 w 22"/>
                      <a:gd name="T7" fmla="*/ 0 h 20"/>
                      <a:gd name="T8" fmla="*/ 0 w 22"/>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endParaRPr lang="ru-RU"/>
                  </a:p>
                </p:txBody>
              </p:sp>
              <p:sp>
                <p:nvSpPr>
                  <p:cNvPr id="1176" name="Freeform 59"/>
                  <p:cNvSpPr>
                    <a:spLocks/>
                  </p:cNvSpPr>
                  <p:nvPr/>
                </p:nvSpPr>
                <p:spPr bwMode="ltGray">
                  <a:xfrm>
                    <a:off x="1072" y="357"/>
                    <a:ext cx="25" cy="10"/>
                  </a:xfrm>
                  <a:custGeom>
                    <a:avLst/>
                    <a:gdLst>
                      <a:gd name="T0" fmla="*/ 0 w 57"/>
                      <a:gd name="T1" fmla="*/ 0 h 30"/>
                      <a:gd name="T2" fmla="*/ 0 w 57"/>
                      <a:gd name="T3" fmla="*/ 0 h 30"/>
                      <a:gd name="T4" fmla="*/ 0 w 57"/>
                      <a:gd name="T5" fmla="*/ 0 h 30"/>
                      <a:gd name="T6" fmla="*/ 0 w 57"/>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endParaRPr lang="ru-RU"/>
                  </a:p>
                </p:txBody>
              </p:sp>
              <p:sp>
                <p:nvSpPr>
                  <p:cNvPr id="1177" name="Freeform 60"/>
                  <p:cNvSpPr>
                    <a:spLocks/>
                  </p:cNvSpPr>
                  <p:nvPr/>
                </p:nvSpPr>
                <p:spPr bwMode="ltGray">
                  <a:xfrm>
                    <a:off x="1374" y="265"/>
                    <a:ext cx="295" cy="233"/>
                  </a:xfrm>
                  <a:custGeom>
                    <a:avLst/>
                    <a:gdLst>
                      <a:gd name="T0" fmla="*/ 1 w 693"/>
                      <a:gd name="T1" fmla="*/ 0 h 696"/>
                      <a:gd name="T2" fmla="*/ 1 w 693"/>
                      <a:gd name="T3" fmla="*/ 0 h 696"/>
                      <a:gd name="T4" fmla="*/ 1 w 693"/>
                      <a:gd name="T5" fmla="*/ 0 h 696"/>
                      <a:gd name="T6" fmla="*/ 1 w 693"/>
                      <a:gd name="T7" fmla="*/ 0 h 696"/>
                      <a:gd name="T8" fmla="*/ 0 w 693"/>
                      <a:gd name="T9" fmla="*/ 0 h 696"/>
                      <a:gd name="T10" fmla="*/ 1 w 693"/>
                      <a:gd name="T11" fmla="*/ 0 h 696"/>
                      <a:gd name="T12" fmla="*/ 1 w 693"/>
                      <a:gd name="T13" fmla="*/ 0 h 696"/>
                      <a:gd name="T14" fmla="*/ 1 w 693"/>
                      <a:gd name="T15" fmla="*/ 0 h 696"/>
                      <a:gd name="T16" fmla="*/ 1 w 693"/>
                      <a:gd name="T17" fmla="*/ 0 h 696"/>
                      <a:gd name="T18" fmla="*/ 1 w 693"/>
                      <a:gd name="T19" fmla="*/ 0 h 696"/>
                      <a:gd name="T20" fmla="*/ 1 w 693"/>
                      <a:gd name="T21" fmla="*/ 0 h 696"/>
                      <a:gd name="T22" fmla="*/ 0 w 693"/>
                      <a:gd name="T23" fmla="*/ 0 h 696"/>
                      <a:gd name="T24" fmla="*/ 0 w 693"/>
                      <a:gd name="T25" fmla="*/ 0 h 696"/>
                      <a:gd name="T26" fmla="*/ 0 w 693"/>
                      <a:gd name="T27" fmla="*/ 0 h 696"/>
                      <a:gd name="T28" fmla="*/ 0 w 693"/>
                      <a:gd name="T29" fmla="*/ 0 h 696"/>
                      <a:gd name="T30" fmla="*/ 0 w 693"/>
                      <a:gd name="T31" fmla="*/ 0 h 696"/>
                      <a:gd name="T32" fmla="*/ 0 w 693"/>
                      <a:gd name="T33" fmla="*/ 0 h 696"/>
                      <a:gd name="T34" fmla="*/ 0 w 693"/>
                      <a:gd name="T35" fmla="*/ 0 h 696"/>
                      <a:gd name="T36" fmla="*/ 0 w 693"/>
                      <a:gd name="T37" fmla="*/ 0 h 696"/>
                      <a:gd name="T38" fmla="*/ 0 w 693"/>
                      <a:gd name="T39" fmla="*/ 0 h 696"/>
                      <a:gd name="T40" fmla="*/ 0 w 693"/>
                      <a:gd name="T41" fmla="*/ 0 h 696"/>
                      <a:gd name="T42" fmla="*/ 0 w 693"/>
                      <a:gd name="T43" fmla="*/ 0 h 696"/>
                      <a:gd name="T44" fmla="*/ 0 w 693"/>
                      <a:gd name="T45" fmla="*/ 0 h 696"/>
                      <a:gd name="T46" fmla="*/ 0 w 693"/>
                      <a:gd name="T47" fmla="*/ 0 h 696"/>
                      <a:gd name="T48" fmla="*/ 0 w 693"/>
                      <a:gd name="T49" fmla="*/ 0 h 696"/>
                      <a:gd name="T50" fmla="*/ 0 w 693"/>
                      <a:gd name="T51" fmla="*/ 0 h 696"/>
                      <a:gd name="T52" fmla="*/ 1 w 693"/>
                      <a:gd name="T53" fmla="*/ 0 h 696"/>
                      <a:gd name="T54" fmla="*/ 1 w 693"/>
                      <a:gd name="T55" fmla="*/ 0 h 696"/>
                      <a:gd name="T56" fmla="*/ 1 w 693"/>
                      <a:gd name="T57" fmla="*/ 0 h 696"/>
                      <a:gd name="T58" fmla="*/ 1 w 693"/>
                      <a:gd name="T59" fmla="*/ 0 h 696"/>
                      <a:gd name="T60" fmla="*/ 1 w 693"/>
                      <a:gd name="T61" fmla="*/ 0 h 696"/>
                      <a:gd name="T62" fmla="*/ 1 w 693"/>
                      <a:gd name="T63" fmla="*/ 0 h 696"/>
                      <a:gd name="T64" fmla="*/ 1 w 693"/>
                      <a:gd name="T65" fmla="*/ 0 h 696"/>
                      <a:gd name="T66" fmla="*/ 1 w 693"/>
                      <a:gd name="T67" fmla="*/ 0 h 696"/>
                      <a:gd name="T68" fmla="*/ 1 w 693"/>
                      <a:gd name="T69" fmla="*/ 0 h 696"/>
                      <a:gd name="T70" fmla="*/ 1 w 693"/>
                      <a:gd name="T71" fmla="*/ 0 h 6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endParaRPr lang="ru-RU"/>
                  </a:p>
                </p:txBody>
              </p:sp>
              <p:sp>
                <p:nvSpPr>
                  <p:cNvPr id="1178" name="Freeform 61"/>
                  <p:cNvSpPr>
                    <a:spLocks/>
                  </p:cNvSpPr>
                  <p:nvPr/>
                </p:nvSpPr>
                <p:spPr bwMode="ltGray">
                  <a:xfrm>
                    <a:off x="1173" y="247"/>
                    <a:ext cx="591" cy="95"/>
                  </a:xfrm>
                  <a:custGeom>
                    <a:avLst/>
                    <a:gdLst>
                      <a:gd name="T0" fmla="*/ 34 w 931"/>
                      <a:gd name="T1" fmla="*/ 0 h 149"/>
                      <a:gd name="T2" fmla="*/ 6 w 931"/>
                      <a:gd name="T3" fmla="*/ 1 h 149"/>
                      <a:gd name="T4" fmla="*/ 4 w 931"/>
                      <a:gd name="T5" fmla="*/ 2 h 149"/>
                      <a:gd name="T6" fmla="*/ 3 w 931"/>
                      <a:gd name="T7" fmla="*/ 2 h 149"/>
                      <a:gd name="T8" fmla="*/ 1 w 931"/>
                      <a:gd name="T9" fmla="*/ 3 h 149"/>
                      <a:gd name="T10" fmla="*/ 0 w 931"/>
                      <a:gd name="T11" fmla="*/ 4 h 149"/>
                      <a:gd name="T12" fmla="*/ 3 w 931"/>
                      <a:gd name="T13" fmla="*/ 5 h 149"/>
                      <a:gd name="T14" fmla="*/ 4 w 931"/>
                      <a:gd name="T15" fmla="*/ 4 h 149"/>
                      <a:gd name="T16" fmla="*/ 4 w 931"/>
                      <a:gd name="T17" fmla="*/ 4 h 149"/>
                      <a:gd name="T18" fmla="*/ 7 w 931"/>
                      <a:gd name="T19" fmla="*/ 2 h 149"/>
                      <a:gd name="T20" fmla="*/ 9 w 931"/>
                      <a:gd name="T21" fmla="*/ 2 h 149"/>
                      <a:gd name="T22" fmla="*/ 10 w 931"/>
                      <a:gd name="T23" fmla="*/ 4 h 149"/>
                      <a:gd name="T24" fmla="*/ 8 w 931"/>
                      <a:gd name="T25" fmla="*/ 4 h 149"/>
                      <a:gd name="T26" fmla="*/ 10 w 931"/>
                      <a:gd name="T27" fmla="*/ 4 h 149"/>
                      <a:gd name="T28" fmla="*/ 11 w 931"/>
                      <a:gd name="T29" fmla="*/ 4 h 149"/>
                      <a:gd name="T30" fmla="*/ 11 w 931"/>
                      <a:gd name="T31" fmla="*/ 4 h 149"/>
                      <a:gd name="T32" fmla="*/ 11 w 931"/>
                      <a:gd name="T33" fmla="*/ 3 h 149"/>
                      <a:gd name="T34" fmla="*/ 11 w 931"/>
                      <a:gd name="T35" fmla="*/ 2 h 149"/>
                      <a:gd name="T36" fmla="*/ 11 w 931"/>
                      <a:gd name="T37" fmla="*/ 4 h 149"/>
                      <a:gd name="T38" fmla="*/ 11 w 931"/>
                      <a:gd name="T39" fmla="*/ 4 h 149"/>
                      <a:gd name="T40" fmla="*/ 12 w 931"/>
                      <a:gd name="T41" fmla="*/ 6 h 149"/>
                      <a:gd name="T42" fmla="*/ 13 w 931"/>
                      <a:gd name="T43" fmla="*/ 4 h 149"/>
                      <a:gd name="T44" fmla="*/ 14 w 931"/>
                      <a:gd name="T45" fmla="*/ 4 h 149"/>
                      <a:gd name="T46" fmla="*/ 16 w 931"/>
                      <a:gd name="T47" fmla="*/ 3 h 149"/>
                      <a:gd name="T48" fmla="*/ 17 w 931"/>
                      <a:gd name="T49" fmla="*/ 2 h 149"/>
                      <a:gd name="T50" fmla="*/ 18 w 931"/>
                      <a:gd name="T51" fmla="*/ 3 h 149"/>
                      <a:gd name="T52" fmla="*/ 19 w 931"/>
                      <a:gd name="T53" fmla="*/ 2 h 149"/>
                      <a:gd name="T54" fmla="*/ 18 w 931"/>
                      <a:gd name="T55" fmla="*/ 2 h 149"/>
                      <a:gd name="T56" fmla="*/ 20 w 931"/>
                      <a:gd name="T57" fmla="*/ 2 h 149"/>
                      <a:gd name="T58" fmla="*/ 23 w 931"/>
                      <a:gd name="T59" fmla="*/ 3 h 149"/>
                      <a:gd name="T60" fmla="*/ 24 w 931"/>
                      <a:gd name="T61" fmla="*/ 2 h 149"/>
                      <a:gd name="T62" fmla="*/ 24 w 931"/>
                      <a:gd name="T63" fmla="*/ 3 h 149"/>
                      <a:gd name="T64" fmla="*/ 23 w 931"/>
                      <a:gd name="T65" fmla="*/ 4 h 149"/>
                      <a:gd name="T66" fmla="*/ 25 w 931"/>
                      <a:gd name="T67" fmla="*/ 4 h 149"/>
                      <a:gd name="T68" fmla="*/ 26 w 931"/>
                      <a:gd name="T69" fmla="*/ 3 h 149"/>
                      <a:gd name="T70" fmla="*/ 27 w 931"/>
                      <a:gd name="T71" fmla="*/ 3 h 149"/>
                      <a:gd name="T72" fmla="*/ 33 w 931"/>
                      <a:gd name="T73" fmla="*/ 4 h 1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endParaRPr lang="ru-RU"/>
                  </a:p>
                </p:txBody>
              </p:sp>
              <p:sp>
                <p:nvSpPr>
                  <p:cNvPr id="1179" name="Freeform 62"/>
                  <p:cNvSpPr>
                    <a:spLocks/>
                  </p:cNvSpPr>
                  <p:nvPr/>
                </p:nvSpPr>
                <p:spPr bwMode="ltGray">
                  <a:xfrm>
                    <a:off x="1293" y="282"/>
                    <a:ext cx="13" cy="10"/>
                  </a:xfrm>
                  <a:custGeom>
                    <a:avLst/>
                    <a:gdLst>
                      <a:gd name="T0" fmla="*/ 0 w 31"/>
                      <a:gd name="T1" fmla="*/ 0 h 30"/>
                      <a:gd name="T2" fmla="*/ 0 w 31"/>
                      <a:gd name="T3" fmla="*/ 0 h 30"/>
                      <a:gd name="T4" fmla="*/ 0 w 31"/>
                      <a:gd name="T5" fmla="*/ 0 h 30"/>
                      <a:gd name="T6" fmla="*/ 0 w 31"/>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endParaRPr lang="ru-RU"/>
                  </a:p>
                </p:txBody>
              </p:sp>
              <p:sp>
                <p:nvSpPr>
                  <p:cNvPr id="1180" name="Freeform 63"/>
                  <p:cNvSpPr>
                    <a:spLocks/>
                  </p:cNvSpPr>
                  <p:nvPr/>
                </p:nvSpPr>
                <p:spPr bwMode="ltGray">
                  <a:xfrm>
                    <a:off x="1278" y="296"/>
                    <a:ext cx="19" cy="11"/>
                  </a:xfrm>
                  <a:custGeom>
                    <a:avLst/>
                    <a:gdLst>
                      <a:gd name="T0" fmla="*/ 0 w 44"/>
                      <a:gd name="T1" fmla="*/ 0 h 32"/>
                      <a:gd name="T2" fmla="*/ 0 w 44"/>
                      <a:gd name="T3" fmla="*/ 0 h 32"/>
                      <a:gd name="T4" fmla="*/ 0 w 44"/>
                      <a:gd name="T5" fmla="*/ 0 h 32"/>
                      <a:gd name="T6" fmla="*/ 0 w 44"/>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endParaRPr lang="ru-RU"/>
                  </a:p>
                </p:txBody>
              </p:sp>
              <p:sp>
                <p:nvSpPr>
                  <p:cNvPr id="1181" name="Freeform 64"/>
                  <p:cNvSpPr>
                    <a:spLocks/>
                  </p:cNvSpPr>
                  <p:nvPr/>
                </p:nvSpPr>
                <p:spPr bwMode="ltGray">
                  <a:xfrm>
                    <a:off x="1340" y="337"/>
                    <a:ext cx="32" cy="6"/>
                  </a:xfrm>
                  <a:custGeom>
                    <a:avLst/>
                    <a:gdLst>
                      <a:gd name="T0" fmla="*/ 0 w 76"/>
                      <a:gd name="T1" fmla="*/ 0 h 18"/>
                      <a:gd name="T2" fmla="*/ 0 w 76"/>
                      <a:gd name="T3" fmla="*/ 0 h 18"/>
                      <a:gd name="T4" fmla="*/ 0 w 76"/>
                      <a:gd name="T5" fmla="*/ 0 h 18"/>
                      <a:gd name="T6" fmla="*/ 0 60000 65536"/>
                      <a:gd name="T7" fmla="*/ 0 60000 65536"/>
                      <a:gd name="T8" fmla="*/ 0 60000 65536"/>
                    </a:gdLst>
                    <a:ahLst/>
                    <a:cxnLst>
                      <a:cxn ang="T6">
                        <a:pos x="T0" y="T1"/>
                      </a:cxn>
                      <a:cxn ang="T7">
                        <a:pos x="T2" y="T3"/>
                      </a:cxn>
                      <a:cxn ang="T8">
                        <a:pos x="T4" y="T5"/>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endParaRPr lang="ru-RU"/>
                  </a:p>
                </p:txBody>
              </p:sp>
              <p:sp>
                <p:nvSpPr>
                  <p:cNvPr id="1182" name="Freeform 65"/>
                  <p:cNvSpPr>
                    <a:spLocks/>
                  </p:cNvSpPr>
                  <p:nvPr/>
                </p:nvSpPr>
                <p:spPr bwMode="ltGray">
                  <a:xfrm>
                    <a:off x="1395" y="336"/>
                    <a:ext cx="18" cy="15"/>
                  </a:xfrm>
                  <a:custGeom>
                    <a:avLst/>
                    <a:gdLst>
                      <a:gd name="T0" fmla="*/ 0 w 42"/>
                      <a:gd name="T1" fmla="*/ 0 h 44"/>
                      <a:gd name="T2" fmla="*/ 0 w 42"/>
                      <a:gd name="T3" fmla="*/ 0 h 44"/>
                      <a:gd name="T4" fmla="*/ 0 w 42"/>
                      <a:gd name="T5" fmla="*/ 0 h 44"/>
                      <a:gd name="T6" fmla="*/ 0 60000 65536"/>
                      <a:gd name="T7" fmla="*/ 0 60000 65536"/>
                      <a:gd name="T8" fmla="*/ 0 60000 65536"/>
                    </a:gdLst>
                    <a:ahLst/>
                    <a:cxnLst>
                      <a:cxn ang="T6">
                        <a:pos x="T0" y="T1"/>
                      </a:cxn>
                      <a:cxn ang="T7">
                        <a:pos x="T2" y="T3"/>
                      </a:cxn>
                      <a:cxn ang="T8">
                        <a:pos x="T4" y="T5"/>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endParaRPr lang="ru-RU"/>
                  </a:p>
                </p:txBody>
              </p:sp>
              <p:sp>
                <p:nvSpPr>
                  <p:cNvPr id="1183" name="Freeform 66"/>
                  <p:cNvSpPr>
                    <a:spLocks/>
                  </p:cNvSpPr>
                  <p:nvPr/>
                </p:nvSpPr>
                <p:spPr bwMode="ltGray">
                  <a:xfrm>
                    <a:off x="1248" y="295"/>
                    <a:ext cx="14" cy="10"/>
                  </a:xfrm>
                  <a:custGeom>
                    <a:avLst/>
                    <a:gdLst>
                      <a:gd name="T0" fmla="*/ 0 w 31"/>
                      <a:gd name="T1" fmla="*/ 0 h 30"/>
                      <a:gd name="T2" fmla="*/ 0 w 31"/>
                      <a:gd name="T3" fmla="*/ 0 h 30"/>
                      <a:gd name="T4" fmla="*/ 0 w 31"/>
                      <a:gd name="T5" fmla="*/ 0 h 30"/>
                      <a:gd name="T6" fmla="*/ 0 60000 65536"/>
                      <a:gd name="T7" fmla="*/ 0 60000 65536"/>
                      <a:gd name="T8" fmla="*/ 0 60000 65536"/>
                    </a:gdLst>
                    <a:ahLst/>
                    <a:cxnLst>
                      <a:cxn ang="T6">
                        <a:pos x="T0" y="T1"/>
                      </a:cxn>
                      <a:cxn ang="T7">
                        <a:pos x="T2" y="T3"/>
                      </a:cxn>
                      <a:cxn ang="T8">
                        <a:pos x="T4" y="T5"/>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endParaRPr lang="ru-RU"/>
                  </a:p>
                </p:txBody>
              </p:sp>
            </p:grpSp>
            <p:grpSp>
              <p:nvGrpSpPr>
                <p:cNvPr id="1085" name="Group 67"/>
                <p:cNvGrpSpPr>
                  <a:grpSpLocks/>
                </p:cNvGrpSpPr>
                <p:nvPr/>
              </p:nvGrpSpPr>
              <p:grpSpPr bwMode="auto">
                <a:xfrm>
                  <a:off x="3709" y="240"/>
                  <a:ext cx="1139" cy="429"/>
                  <a:chOff x="3709" y="240"/>
                  <a:chExt cx="1139" cy="429"/>
                </a:xfrm>
              </p:grpSpPr>
              <p:sp>
                <p:nvSpPr>
                  <p:cNvPr id="1086" name="Freeform 68"/>
                  <p:cNvSpPr>
                    <a:spLocks/>
                  </p:cNvSpPr>
                  <p:nvPr/>
                </p:nvSpPr>
                <p:spPr bwMode="ltGray">
                  <a:xfrm>
                    <a:off x="4808" y="616"/>
                    <a:ext cx="13" cy="14"/>
                  </a:xfrm>
                  <a:custGeom>
                    <a:avLst/>
                    <a:gdLst>
                      <a:gd name="T0" fmla="*/ 0 w 30"/>
                      <a:gd name="T1" fmla="*/ 0 h 42"/>
                      <a:gd name="T2" fmla="*/ 0 w 30"/>
                      <a:gd name="T3" fmla="*/ 0 h 42"/>
                      <a:gd name="T4" fmla="*/ 0 w 30"/>
                      <a:gd name="T5" fmla="*/ 0 h 42"/>
                      <a:gd name="T6" fmla="*/ 0 w 30"/>
                      <a:gd name="T7" fmla="*/ 0 h 42"/>
                      <a:gd name="T8" fmla="*/ 0 w 30"/>
                      <a:gd name="T9" fmla="*/ 0 h 42"/>
                      <a:gd name="T10" fmla="*/ 0 w 30"/>
                      <a:gd name="T11" fmla="*/ 0 h 42"/>
                      <a:gd name="T12" fmla="*/ 0 w 30"/>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endParaRPr lang="ru-RU"/>
                  </a:p>
                </p:txBody>
              </p:sp>
              <p:sp>
                <p:nvSpPr>
                  <p:cNvPr id="1087" name="Freeform 69"/>
                  <p:cNvSpPr>
                    <a:spLocks/>
                  </p:cNvSpPr>
                  <p:nvPr/>
                </p:nvSpPr>
                <p:spPr bwMode="ltGray">
                  <a:xfrm>
                    <a:off x="4655" y="629"/>
                    <a:ext cx="11" cy="5"/>
                  </a:xfrm>
                  <a:custGeom>
                    <a:avLst/>
                    <a:gdLst>
                      <a:gd name="T0" fmla="*/ 0 w 25"/>
                      <a:gd name="T1" fmla="*/ 0 h 16"/>
                      <a:gd name="T2" fmla="*/ 0 w 25"/>
                      <a:gd name="T3" fmla="*/ 0 h 16"/>
                      <a:gd name="T4" fmla="*/ 0 w 25"/>
                      <a:gd name="T5" fmla="*/ 0 h 16"/>
                      <a:gd name="T6" fmla="*/ 0 w 25"/>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endParaRPr lang="ru-RU"/>
                  </a:p>
                </p:txBody>
              </p:sp>
              <p:sp>
                <p:nvSpPr>
                  <p:cNvPr id="1088" name="Freeform 70"/>
                  <p:cNvSpPr>
                    <a:spLocks/>
                  </p:cNvSpPr>
                  <p:nvPr/>
                </p:nvSpPr>
                <p:spPr bwMode="ltGray">
                  <a:xfrm>
                    <a:off x="4609" y="635"/>
                    <a:ext cx="28" cy="16"/>
                  </a:xfrm>
                  <a:custGeom>
                    <a:avLst/>
                    <a:gdLst>
                      <a:gd name="T0" fmla="*/ 0 w 65"/>
                      <a:gd name="T1" fmla="*/ 0 h 46"/>
                      <a:gd name="T2" fmla="*/ 0 w 65"/>
                      <a:gd name="T3" fmla="*/ 0 h 46"/>
                      <a:gd name="T4" fmla="*/ 0 w 65"/>
                      <a:gd name="T5" fmla="*/ 0 h 46"/>
                      <a:gd name="T6" fmla="*/ 0 w 65"/>
                      <a:gd name="T7" fmla="*/ 0 h 46"/>
                      <a:gd name="T8" fmla="*/ 0 w 65"/>
                      <a:gd name="T9" fmla="*/ 0 h 46"/>
                      <a:gd name="T10" fmla="*/ 0 w 65"/>
                      <a:gd name="T11" fmla="*/ 0 h 46"/>
                      <a:gd name="T12" fmla="*/ 0 w 65"/>
                      <a:gd name="T13" fmla="*/ 0 h 46"/>
                      <a:gd name="T14" fmla="*/ 0 w 65"/>
                      <a:gd name="T15" fmla="*/ 0 h 46"/>
                      <a:gd name="T16" fmla="*/ 0 w 65"/>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endParaRPr lang="ru-RU"/>
                  </a:p>
                </p:txBody>
              </p:sp>
              <p:sp>
                <p:nvSpPr>
                  <p:cNvPr id="1089" name="Freeform 71"/>
                  <p:cNvSpPr>
                    <a:spLocks/>
                  </p:cNvSpPr>
                  <p:nvPr/>
                </p:nvSpPr>
                <p:spPr bwMode="ltGray">
                  <a:xfrm>
                    <a:off x="4580" y="634"/>
                    <a:ext cx="29"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endParaRPr lang="ru-RU"/>
                  </a:p>
                </p:txBody>
              </p:sp>
              <p:sp>
                <p:nvSpPr>
                  <p:cNvPr id="1090" name="Freeform 72"/>
                  <p:cNvSpPr>
                    <a:spLocks/>
                  </p:cNvSpPr>
                  <p:nvPr/>
                </p:nvSpPr>
                <p:spPr bwMode="ltGray">
                  <a:xfrm>
                    <a:off x="4423" y="547"/>
                    <a:ext cx="151" cy="93"/>
                  </a:xfrm>
                  <a:custGeom>
                    <a:avLst/>
                    <a:gdLst>
                      <a:gd name="T0" fmla="*/ 0 w 355"/>
                      <a:gd name="T1" fmla="*/ 0 h 277"/>
                      <a:gd name="T2" fmla="*/ 0 w 355"/>
                      <a:gd name="T3" fmla="*/ 0 h 277"/>
                      <a:gd name="T4" fmla="*/ 0 w 355"/>
                      <a:gd name="T5" fmla="*/ 0 h 277"/>
                      <a:gd name="T6" fmla="*/ 0 w 355"/>
                      <a:gd name="T7" fmla="*/ 0 h 277"/>
                      <a:gd name="T8" fmla="*/ 0 w 355"/>
                      <a:gd name="T9" fmla="*/ 0 h 277"/>
                      <a:gd name="T10" fmla="*/ 0 w 355"/>
                      <a:gd name="T11" fmla="*/ 0 h 277"/>
                      <a:gd name="T12" fmla="*/ 0 w 355"/>
                      <a:gd name="T13" fmla="*/ 0 h 277"/>
                      <a:gd name="T14" fmla="*/ 0 w 355"/>
                      <a:gd name="T15" fmla="*/ 0 h 277"/>
                      <a:gd name="T16" fmla="*/ 0 w 355"/>
                      <a:gd name="T17" fmla="*/ 0 h 277"/>
                      <a:gd name="T18" fmla="*/ 0 w 355"/>
                      <a:gd name="T19" fmla="*/ 0 h 277"/>
                      <a:gd name="T20" fmla="*/ 0 w 355"/>
                      <a:gd name="T21" fmla="*/ 0 h 277"/>
                      <a:gd name="T22" fmla="*/ 0 w 355"/>
                      <a:gd name="T23" fmla="*/ 0 h 277"/>
                      <a:gd name="T24" fmla="*/ 0 w 355"/>
                      <a:gd name="T25" fmla="*/ 0 h 277"/>
                      <a:gd name="T26" fmla="*/ 0 w 355"/>
                      <a:gd name="T27" fmla="*/ 0 h 277"/>
                      <a:gd name="T28" fmla="*/ 0 w 355"/>
                      <a:gd name="T29" fmla="*/ 0 h 277"/>
                      <a:gd name="T30" fmla="*/ 1 w 355"/>
                      <a:gd name="T31" fmla="*/ 0 h 277"/>
                      <a:gd name="T32" fmla="*/ 1 w 355"/>
                      <a:gd name="T33" fmla="*/ 0 h 277"/>
                      <a:gd name="T34" fmla="*/ 1 w 355"/>
                      <a:gd name="T35" fmla="*/ 0 h 277"/>
                      <a:gd name="T36" fmla="*/ 1 w 355"/>
                      <a:gd name="T37" fmla="*/ 0 h 277"/>
                      <a:gd name="T38" fmla="*/ 1 w 355"/>
                      <a:gd name="T39" fmla="*/ 0 h 277"/>
                      <a:gd name="T40" fmla="*/ 1 w 355"/>
                      <a:gd name="T41" fmla="*/ 0 h 277"/>
                      <a:gd name="T42" fmla="*/ 1 w 355"/>
                      <a:gd name="T43" fmla="*/ 0 h 277"/>
                      <a:gd name="T44" fmla="*/ 1 w 355"/>
                      <a:gd name="T45" fmla="*/ 0 h 277"/>
                      <a:gd name="T46" fmla="*/ 1 w 355"/>
                      <a:gd name="T47" fmla="*/ 0 h 277"/>
                      <a:gd name="T48" fmla="*/ 1 w 355"/>
                      <a:gd name="T49" fmla="*/ 0 h 277"/>
                      <a:gd name="T50" fmla="*/ 0 w 355"/>
                      <a:gd name="T51" fmla="*/ 0 h 277"/>
                      <a:gd name="T52" fmla="*/ 0 w 355"/>
                      <a:gd name="T53" fmla="*/ 0 h 277"/>
                      <a:gd name="T54" fmla="*/ 0 w 355"/>
                      <a:gd name="T55" fmla="*/ 0 h 277"/>
                      <a:gd name="T56" fmla="*/ 0 w 355"/>
                      <a:gd name="T57" fmla="*/ 0 h 277"/>
                      <a:gd name="T58" fmla="*/ 0 w 355"/>
                      <a:gd name="T59" fmla="*/ 0 h 277"/>
                      <a:gd name="T60" fmla="*/ 0 w 355"/>
                      <a:gd name="T61" fmla="*/ 0 h 277"/>
                      <a:gd name="T62" fmla="*/ 0 w 355"/>
                      <a:gd name="T63" fmla="*/ 0 h 277"/>
                      <a:gd name="T64" fmla="*/ 0 w 355"/>
                      <a:gd name="T65" fmla="*/ 0 h 277"/>
                      <a:gd name="T66" fmla="*/ 0 w 355"/>
                      <a:gd name="T67" fmla="*/ 0 h 277"/>
                      <a:gd name="T68" fmla="*/ 0 w 355"/>
                      <a:gd name="T69" fmla="*/ 0 h 277"/>
                      <a:gd name="T70" fmla="*/ 0 w 355"/>
                      <a:gd name="T71" fmla="*/ 0 h 277"/>
                      <a:gd name="T72" fmla="*/ 0 w 355"/>
                      <a:gd name="T73" fmla="*/ 0 h 277"/>
                      <a:gd name="T74" fmla="*/ 0 w 355"/>
                      <a:gd name="T75" fmla="*/ 0 h 277"/>
                      <a:gd name="T76" fmla="*/ 0 w 355"/>
                      <a:gd name="T77" fmla="*/ 0 h 277"/>
                      <a:gd name="T78" fmla="*/ 0 w 355"/>
                      <a:gd name="T79" fmla="*/ 0 h 2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endParaRPr lang="ru-RU"/>
                  </a:p>
                </p:txBody>
              </p:sp>
              <p:sp>
                <p:nvSpPr>
                  <p:cNvPr id="1091" name="Freeform 73"/>
                  <p:cNvSpPr>
                    <a:spLocks/>
                  </p:cNvSpPr>
                  <p:nvPr/>
                </p:nvSpPr>
                <p:spPr bwMode="ltGray">
                  <a:xfrm>
                    <a:off x="4515" y="541"/>
                    <a:ext cx="67" cy="68"/>
                  </a:xfrm>
                  <a:custGeom>
                    <a:avLst/>
                    <a:gdLst>
                      <a:gd name="T0" fmla="*/ 0 w 156"/>
                      <a:gd name="T1" fmla="*/ 0 h 206"/>
                      <a:gd name="T2" fmla="*/ 0 w 156"/>
                      <a:gd name="T3" fmla="*/ 0 h 206"/>
                      <a:gd name="T4" fmla="*/ 0 w 156"/>
                      <a:gd name="T5" fmla="*/ 0 h 206"/>
                      <a:gd name="T6" fmla="*/ 0 w 156"/>
                      <a:gd name="T7" fmla="*/ 0 h 206"/>
                      <a:gd name="T8" fmla="*/ 0 w 156"/>
                      <a:gd name="T9" fmla="*/ 0 h 206"/>
                      <a:gd name="T10" fmla="*/ 0 w 156"/>
                      <a:gd name="T11" fmla="*/ 0 h 206"/>
                      <a:gd name="T12" fmla="*/ 0 w 156"/>
                      <a:gd name="T13" fmla="*/ 0 h 206"/>
                      <a:gd name="T14" fmla="*/ 0 w 156"/>
                      <a:gd name="T15" fmla="*/ 0 h 206"/>
                      <a:gd name="T16" fmla="*/ 0 w 156"/>
                      <a:gd name="T17" fmla="*/ 0 h 206"/>
                      <a:gd name="T18" fmla="*/ 0 w 156"/>
                      <a:gd name="T19" fmla="*/ 0 h 206"/>
                      <a:gd name="T20" fmla="*/ 0 w 156"/>
                      <a:gd name="T21" fmla="*/ 0 h 206"/>
                      <a:gd name="T22" fmla="*/ 0 w 156"/>
                      <a:gd name="T23" fmla="*/ 0 h 206"/>
                      <a:gd name="T24" fmla="*/ 0 w 156"/>
                      <a:gd name="T25" fmla="*/ 0 h 206"/>
                      <a:gd name="T26" fmla="*/ 0 w 156"/>
                      <a:gd name="T27" fmla="*/ 0 h 206"/>
                      <a:gd name="T28" fmla="*/ 0 w 156"/>
                      <a:gd name="T29" fmla="*/ 0 h 206"/>
                      <a:gd name="T30" fmla="*/ 0 w 156"/>
                      <a:gd name="T31" fmla="*/ 0 h 206"/>
                      <a:gd name="T32" fmla="*/ 0 w 156"/>
                      <a:gd name="T33" fmla="*/ 0 h 206"/>
                      <a:gd name="T34" fmla="*/ 0 w 156"/>
                      <a:gd name="T35" fmla="*/ 0 h 206"/>
                      <a:gd name="T36" fmla="*/ 0 w 156"/>
                      <a:gd name="T37" fmla="*/ 0 h 206"/>
                      <a:gd name="T38" fmla="*/ 0 w 156"/>
                      <a:gd name="T39" fmla="*/ 0 h 206"/>
                      <a:gd name="T40" fmla="*/ 0 w 156"/>
                      <a:gd name="T41" fmla="*/ 0 h 206"/>
                      <a:gd name="T42" fmla="*/ 0 w 156"/>
                      <a:gd name="T43" fmla="*/ 0 h 206"/>
                      <a:gd name="T44" fmla="*/ 0 w 156"/>
                      <a:gd name="T45" fmla="*/ 0 h 206"/>
                      <a:gd name="T46" fmla="*/ 0 w 156"/>
                      <a:gd name="T47" fmla="*/ 0 h 206"/>
                      <a:gd name="T48" fmla="*/ 0 w 156"/>
                      <a:gd name="T49" fmla="*/ 0 h 206"/>
                      <a:gd name="T50" fmla="*/ 0 w 156"/>
                      <a:gd name="T51" fmla="*/ 0 h 206"/>
                      <a:gd name="T52" fmla="*/ 0 w 156"/>
                      <a:gd name="T53" fmla="*/ 0 h 206"/>
                      <a:gd name="T54" fmla="*/ 0 w 156"/>
                      <a:gd name="T55" fmla="*/ 0 h 206"/>
                      <a:gd name="T56" fmla="*/ 0 w 156"/>
                      <a:gd name="T57" fmla="*/ 0 h 206"/>
                      <a:gd name="T58" fmla="*/ 0 w 156"/>
                      <a:gd name="T59" fmla="*/ 0 h 206"/>
                      <a:gd name="T60" fmla="*/ 0 w 156"/>
                      <a:gd name="T61" fmla="*/ 0 h 206"/>
                      <a:gd name="T62" fmla="*/ 0 w 156"/>
                      <a:gd name="T63" fmla="*/ 0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endParaRPr lang="ru-RU"/>
                  </a:p>
                </p:txBody>
              </p:sp>
              <p:sp>
                <p:nvSpPr>
                  <p:cNvPr id="1092" name="Freeform 74"/>
                  <p:cNvSpPr>
                    <a:spLocks/>
                  </p:cNvSpPr>
                  <p:nvPr/>
                </p:nvSpPr>
                <p:spPr bwMode="ltGray">
                  <a:xfrm>
                    <a:off x="4580" y="572"/>
                    <a:ext cx="47" cy="13"/>
                  </a:xfrm>
                  <a:custGeom>
                    <a:avLst/>
                    <a:gdLst>
                      <a:gd name="T0" fmla="*/ 0 w 109"/>
                      <a:gd name="T1" fmla="*/ 0 h 38"/>
                      <a:gd name="T2" fmla="*/ 0 w 109"/>
                      <a:gd name="T3" fmla="*/ 0 h 38"/>
                      <a:gd name="T4" fmla="*/ 0 w 109"/>
                      <a:gd name="T5" fmla="*/ 0 h 38"/>
                      <a:gd name="T6" fmla="*/ 0 w 109"/>
                      <a:gd name="T7" fmla="*/ 0 h 38"/>
                      <a:gd name="T8" fmla="*/ 0 w 109"/>
                      <a:gd name="T9" fmla="*/ 0 h 38"/>
                      <a:gd name="T10" fmla="*/ 0 w 109"/>
                      <a:gd name="T11" fmla="*/ 0 h 38"/>
                      <a:gd name="T12" fmla="*/ 0 w 109"/>
                      <a:gd name="T13" fmla="*/ 0 h 38"/>
                      <a:gd name="T14" fmla="*/ 0 w 109"/>
                      <a:gd name="T15" fmla="*/ 0 h 38"/>
                      <a:gd name="T16" fmla="*/ 0 w 109"/>
                      <a:gd name="T17" fmla="*/ 0 h 38"/>
                      <a:gd name="T18" fmla="*/ 0 w 10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endParaRPr lang="ru-RU"/>
                  </a:p>
                </p:txBody>
              </p:sp>
              <p:sp>
                <p:nvSpPr>
                  <p:cNvPr id="1093" name="Freeform 75"/>
                  <p:cNvSpPr>
                    <a:spLocks/>
                  </p:cNvSpPr>
                  <p:nvPr/>
                </p:nvSpPr>
                <p:spPr bwMode="ltGray">
                  <a:xfrm>
                    <a:off x="4578" y="588"/>
                    <a:ext cx="32" cy="34"/>
                  </a:xfrm>
                  <a:custGeom>
                    <a:avLst/>
                    <a:gdLst>
                      <a:gd name="T0" fmla="*/ 0 w 76"/>
                      <a:gd name="T1" fmla="*/ 0 h 104"/>
                      <a:gd name="T2" fmla="*/ 0 w 76"/>
                      <a:gd name="T3" fmla="*/ 0 h 104"/>
                      <a:gd name="T4" fmla="*/ 0 w 76"/>
                      <a:gd name="T5" fmla="*/ 0 h 104"/>
                      <a:gd name="T6" fmla="*/ 0 w 76"/>
                      <a:gd name="T7" fmla="*/ 0 h 104"/>
                      <a:gd name="T8" fmla="*/ 0 w 76"/>
                      <a:gd name="T9" fmla="*/ 0 h 104"/>
                      <a:gd name="T10" fmla="*/ 0 w 76"/>
                      <a:gd name="T11" fmla="*/ 0 h 104"/>
                      <a:gd name="T12" fmla="*/ 0 w 76"/>
                      <a:gd name="T13" fmla="*/ 0 h 104"/>
                      <a:gd name="T14" fmla="*/ 0 w 76"/>
                      <a:gd name="T15" fmla="*/ 0 h 104"/>
                      <a:gd name="T16" fmla="*/ 0 w 76"/>
                      <a:gd name="T17" fmla="*/ 0 h 104"/>
                      <a:gd name="T18" fmla="*/ 0 w 76"/>
                      <a:gd name="T19" fmla="*/ 0 h 104"/>
                      <a:gd name="T20" fmla="*/ 0 w 76"/>
                      <a:gd name="T21" fmla="*/ 0 h 104"/>
                      <a:gd name="T22" fmla="*/ 0 w 76"/>
                      <a:gd name="T23" fmla="*/ 0 h 104"/>
                      <a:gd name="T24" fmla="*/ 0 w 76"/>
                      <a:gd name="T25" fmla="*/ 0 h 104"/>
                      <a:gd name="T26" fmla="*/ 0 w 76"/>
                      <a:gd name="T27" fmla="*/ 0 h 104"/>
                      <a:gd name="T28" fmla="*/ 0 w 76"/>
                      <a:gd name="T29" fmla="*/ 0 h 104"/>
                      <a:gd name="T30" fmla="*/ 0 w 76"/>
                      <a:gd name="T31" fmla="*/ 0 h 104"/>
                      <a:gd name="T32" fmla="*/ 0 w 76"/>
                      <a:gd name="T33" fmla="*/ 0 h 104"/>
                      <a:gd name="T34" fmla="*/ 0 w 76"/>
                      <a:gd name="T35" fmla="*/ 0 h 1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endParaRPr lang="ru-RU"/>
                  </a:p>
                </p:txBody>
              </p:sp>
              <p:sp>
                <p:nvSpPr>
                  <p:cNvPr id="1094" name="Freeform 76"/>
                  <p:cNvSpPr>
                    <a:spLocks/>
                  </p:cNvSpPr>
                  <p:nvPr/>
                </p:nvSpPr>
                <p:spPr bwMode="ltGray">
                  <a:xfrm>
                    <a:off x="4632" y="569"/>
                    <a:ext cx="16" cy="20"/>
                  </a:xfrm>
                  <a:custGeom>
                    <a:avLst/>
                    <a:gdLst>
                      <a:gd name="T0" fmla="*/ 0 w 37"/>
                      <a:gd name="T1" fmla="*/ 0 h 61"/>
                      <a:gd name="T2" fmla="*/ 0 w 37"/>
                      <a:gd name="T3" fmla="*/ 0 h 61"/>
                      <a:gd name="T4" fmla="*/ 0 w 37"/>
                      <a:gd name="T5" fmla="*/ 0 h 61"/>
                      <a:gd name="T6" fmla="*/ 0 w 37"/>
                      <a:gd name="T7" fmla="*/ 0 h 61"/>
                      <a:gd name="T8" fmla="*/ 0 w 37"/>
                      <a:gd name="T9" fmla="*/ 0 h 61"/>
                      <a:gd name="T10" fmla="*/ 0 w 37"/>
                      <a:gd name="T11" fmla="*/ 0 h 61"/>
                      <a:gd name="T12" fmla="*/ 0 w 37"/>
                      <a:gd name="T13" fmla="*/ 0 h 61"/>
                      <a:gd name="T14" fmla="*/ 0 w 37"/>
                      <a:gd name="T15" fmla="*/ 0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endParaRPr lang="ru-RU"/>
                  </a:p>
                </p:txBody>
              </p:sp>
              <p:sp>
                <p:nvSpPr>
                  <p:cNvPr id="1095" name="Freeform 77"/>
                  <p:cNvSpPr>
                    <a:spLocks/>
                  </p:cNvSpPr>
                  <p:nvPr/>
                </p:nvSpPr>
                <p:spPr bwMode="ltGray">
                  <a:xfrm>
                    <a:off x="4636" y="600"/>
                    <a:ext cx="20" cy="10"/>
                  </a:xfrm>
                  <a:custGeom>
                    <a:avLst/>
                    <a:gdLst>
                      <a:gd name="T0" fmla="*/ 0 w 49"/>
                      <a:gd name="T1" fmla="*/ 0 h 29"/>
                      <a:gd name="T2" fmla="*/ 0 w 49"/>
                      <a:gd name="T3" fmla="*/ 0 h 29"/>
                      <a:gd name="T4" fmla="*/ 0 w 49"/>
                      <a:gd name="T5" fmla="*/ 0 h 29"/>
                      <a:gd name="T6" fmla="*/ 0 w 49"/>
                      <a:gd name="T7" fmla="*/ 0 h 29"/>
                      <a:gd name="T8" fmla="*/ 0 w 49"/>
                      <a:gd name="T9" fmla="*/ 0 h 29"/>
                      <a:gd name="T10" fmla="*/ 0 w 49"/>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endParaRPr lang="ru-RU"/>
                  </a:p>
                </p:txBody>
              </p:sp>
              <p:sp>
                <p:nvSpPr>
                  <p:cNvPr id="1096" name="Freeform 78"/>
                  <p:cNvSpPr>
                    <a:spLocks/>
                  </p:cNvSpPr>
                  <p:nvPr/>
                </p:nvSpPr>
                <p:spPr bwMode="ltGray">
                  <a:xfrm>
                    <a:off x="4657" y="585"/>
                    <a:ext cx="26" cy="17"/>
                  </a:xfrm>
                  <a:custGeom>
                    <a:avLst/>
                    <a:gdLst>
                      <a:gd name="T0" fmla="*/ 0 w 61"/>
                      <a:gd name="T1" fmla="*/ 0 h 48"/>
                      <a:gd name="T2" fmla="*/ 0 w 61"/>
                      <a:gd name="T3" fmla="*/ 0 h 48"/>
                      <a:gd name="T4" fmla="*/ 0 w 61"/>
                      <a:gd name="T5" fmla="*/ 0 h 48"/>
                      <a:gd name="T6" fmla="*/ 0 w 61"/>
                      <a:gd name="T7" fmla="*/ 0 h 48"/>
                      <a:gd name="T8" fmla="*/ 0 w 61"/>
                      <a:gd name="T9" fmla="*/ 0 h 48"/>
                      <a:gd name="T10" fmla="*/ 0 w 61"/>
                      <a:gd name="T11" fmla="*/ 0 h 48"/>
                      <a:gd name="T12" fmla="*/ 0 w 61"/>
                      <a:gd name="T13" fmla="*/ 0 h 48"/>
                      <a:gd name="T14" fmla="*/ 0 w 61"/>
                      <a:gd name="T15" fmla="*/ 0 h 48"/>
                      <a:gd name="T16" fmla="*/ 0 w 61"/>
                      <a:gd name="T17" fmla="*/ 0 h 48"/>
                      <a:gd name="T18" fmla="*/ 0 w 61"/>
                      <a:gd name="T19" fmla="*/ 0 h 48"/>
                      <a:gd name="T20" fmla="*/ 0 w 61"/>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endParaRPr lang="ru-RU"/>
                  </a:p>
                </p:txBody>
              </p:sp>
              <p:sp>
                <p:nvSpPr>
                  <p:cNvPr id="1097" name="Freeform 79"/>
                  <p:cNvSpPr>
                    <a:spLocks/>
                  </p:cNvSpPr>
                  <p:nvPr/>
                </p:nvSpPr>
                <p:spPr bwMode="ltGray">
                  <a:xfrm>
                    <a:off x="4664" y="593"/>
                    <a:ext cx="122" cy="61"/>
                  </a:xfrm>
                  <a:custGeom>
                    <a:avLst/>
                    <a:gdLst>
                      <a:gd name="T0" fmla="*/ 0 w 286"/>
                      <a:gd name="T1" fmla="*/ 0 h 182"/>
                      <a:gd name="T2" fmla="*/ 0 w 286"/>
                      <a:gd name="T3" fmla="*/ 0 h 182"/>
                      <a:gd name="T4" fmla="*/ 0 w 286"/>
                      <a:gd name="T5" fmla="*/ 0 h 182"/>
                      <a:gd name="T6" fmla="*/ 0 w 286"/>
                      <a:gd name="T7" fmla="*/ 0 h 182"/>
                      <a:gd name="T8" fmla="*/ 0 w 286"/>
                      <a:gd name="T9" fmla="*/ 0 h 182"/>
                      <a:gd name="T10" fmla="*/ 0 w 286"/>
                      <a:gd name="T11" fmla="*/ 0 h 182"/>
                      <a:gd name="T12" fmla="*/ 0 w 286"/>
                      <a:gd name="T13" fmla="*/ 0 h 182"/>
                      <a:gd name="T14" fmla="*/ 0 w 286"/>
                      <a:gd name="T15" fmla="*/ 0 h 182"/>
                      <a:gd name="T16" fmla="*/ 0 w 286"/>
                      <a:gd name="T17" fmla="*/ 0 h 182"/>
                      <a:gd name="T18" fmla="*/ 0 w 286"/>
                      <a:gd name="T19" fmla="*/ 0 h 182"/>
                      <a:gd name="T20" fmla="*/ 0 w 286"/>
                      <a:gd name="T21" fmla="*/ 0 h 182"/>
                      <a:gd name="T22" fmla="*/ 0 w 286"/>
                      <a:gd name="T23" fmla="*/ 0 h 182"/>
                      <a:gd name="T24" fmla="*/ 0 w 286"/>
                      <a:gd name="T25" fmla="*/ 0 h 182"/>
                      <a:gd name="T26" fmla="*/ 0 w 286"/>
                      <a:gd name="T27" fmla="*/ 0 h 182"/>
                      <a:gd name="T28" fmla="*/ 0 w 286"/>
                      <a:gd name="T29" fmla="*/ 0 h 182"/>
                      <a:gd name="T30" fmla="*/ 0 w 286"/>
                      <a:gd name="T31" fmla="*/ 0 h 182"/>
                      <a:gd name="T32" fmla="*/ 0 w 286"/>
                      <a:gd name="T33" fmla="*/ 0 h 182"/>
                      <a:gd name="T34" fmla="*/ 0 w 286"/>
                      <a:gd name="T35" fmla="*/ 0 h 182"/>
                      <a:gd name="T36" fmla="*/ 0 w 286"/>
                      <a:gd name="T37" fmla="*/ 0 h 182"/>
                      <a:gd name="T38" fmla="*/ 0 w 286"/>
                      <a:gd name="T39" fmla="*/ 0 h 182"/>
                      <a:gd name="T40" fmla="*/ 0 w 286"/>
                      <a:gd name="T41" fmla="*/ 0 h 182"/>
                      <a:gd name="T42" fmla="*/ 0 w 286"/>
                      <a:gd name="T43" fmla="*/ 0 h 182"/>
                      <a:gd name="T44" fmla="*/ 0 w 286"/>
                      <a:gd name="T45" fmla="*/ 0 h 182"/>
                      <a:gd name="T46" fmla="*/ 0 w 286"/>
                      <a:gd name="T47" fmla="*/ 0 h 182"/>
                      <a:gd name="T48" fmla="*/ 1 w 286"/>
                      <a:gd name="T49" fmla="*/ 0 h 182"/>
                      <a:gd name="T50" fmla="*/ 1 w 286"/>
                      <a:gd name="T51" fmla="*/ 0 h 182"/>
                      <a:gd name="T52" fmla="*/ 1 w 286"/>
                      <a:gd name="T53" fmla="*/ 0 h 182"/>
                      <a:gd name="T54" fmla="*/ 1 w 286"/>
                      <a:gd name="T55" fmla="*/ 0 h 182"/>
                      <a:gd name="T56" fmla="*/ 1 w 286"/>
                      <a:gd name="T57" fmla="*/ 0 h 182"/>
                      <a:gd name="T58" fmla="*/ 0 w 286"/>
                      <a:gd name="T59" fmla="*/ 0 h 182"/>
                      <a:gd name="T60" fmla="*/ 0 w 286"/>
                      <a:gd name="T61" fmla="*/ 0 h 182"/>
                      <a:gd name="T62" fmla="*/ 0 w 286"/>
                      <a:gd name="T63" fmla="*/ 0 h 182"/>
                      <a:gd name="T64" fmla="*/ 0 w 286"/>
                      <a:gd name="T65" fmla="*/ 0 h 182"/>
                      <a:gd name="T66" fmla="*/ 0 w 286"/>
                      <a:gd name="T67" fmla="*/ 0 h 182"/>
                      <a:gd name="T68" fmla="*/ 0 w 286"/>
                      <a:gd name="T69" fmla="*/ 0 h 182"/>
                      <a:gd name="T70" fmla="*/ 0 w 286"/>
                      <a:gd name="T71" fmla="*/ 0 h 182"/>
                      <a:gd name="T72" fmla="*/ 0 w 286"/>
                      <a:gd name="T73" fmla="*/ 0 h 182"/>
                      <a:gd name="T74" fmla="*/ 0 w 286"/>
                      <a:gd name="T75" fmla="*/ 0 h 182"/>
                      <a:gd name="T76" fmla="*/ 0 w 286"/>
                      <a:gd name="T77" fmla="*/ 0 h 182"/>
                      <a:gd name="T78" fmla="*/ 0 w 286"/>
                      <a:gd name="T79" fmla="*/ 0 h 182"/>
                      <a:gd name="T80" fmla="*/ 0 w 286"/>
                      <a:gd name="T81" fmla="*/ 0 h 182"/>
                      <a:gd name="T82" fmla="*/ 0 w 286"/>
                      <a:gd name="T83" fmla="*/ 0 h 182"/>
                      <a:gd name="T84" fmla="*/ 0 w 286"/>
                      <a:gd name="T85" fmla="*/ 0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endParaRPr lang="ru-RU"/>
                  </a:p>
                </p:txBody>
              </p:sp>
              <p:sp>
                <p:nvSpPr>
                  <p:cNvPr id="1098" name="Freeform 80"/>
                  <p:cNvSpPr>
                    <a:spLocks/>
                  </p:cNvSpPr>
                  <p:nvPr/>
                </p:nvSpPr>
                <p:spPr bwMode="ltGray">
                  <a:xfrm>
                    <a:off x="4770" y="599"/>
                    <a:ext cx="33" cy="26"/>
                  </a:xfrm>
                  <a:custGeom>
                    <a:avLst/>
                    <a:gdLst>
                      <a:gd name="T0" fmla="*/ 0 w 78"/>
                      <a:gd name="T1" fmla="*/ 0 h 78"/>
                      <a:gd name="T2" fmla="*/ 0 w 78"/>
                      <a:gd name="T3" fmla="*/ 0 h 78"/>
                      <a:gd name="T4" fmla="*/ 0 w 78"/>
                      <a:gd name="T5" fmla="*/ 0 h 78"/>
                      <a:gd name="T6" fmla="*/ 0 w 78"/>
                      <a:gd name="T7" fmla="*/ 0 h 78"/>
                      <a:gd name="T8" fmla="*/ 0 w 78"/>
                      <a:gd name="T9" fmla="*/ 0 h 78"/>
                      <a:gd name="T10" fmla="*/ 0 w 78"/>
                      <a:gd name="T11" fmla="*/ 0 h 78"/>
                      <a:gd name="T12" fmla="*/ 0 w 78"/>
                      <a:gd name="T13" fmla="*/ 0 h 78"/>
                      <a:gd name="T14" fmla="*/ 0 w 78"/>
                      <a:gd name="T15" fmla="*/ 0 h 78"/>
                      <a:gd name="T16" fmla="*/ 0 w 78"/>
                      <a:gd name="T17" fmla="*/ 0 h 78"/>
                      <a:gd name="T18" fmla="*/ 0 w 78"/>
                      <a:gd name="T19" fmla="*/ 0 h 78"/>
                      <a:gd name="T20" fmla="*/ 0 w 78"/>
                      <a:gd name="T21" fmla="*/ 0 h 78"/>
                      <a:gd name="T22" fmla="*/ 0 w 78"/>
                      <a:gd name="T23" fmla="*/ 0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endParaRPr lang="ru-RU"/>
                  </a:p>
                </p:txBody>
              </p:sp>
              <p:sp>
                <p:nvSpPr>
                  <p:cNvPr id="1099" name="Freeform 81"/>
                  <p:cNvSpPr>
                    <a:spLocks/>
                  </p:cNvSpPr>
                  <p:nvPr/>
                </p:nvSpPr>
                <p:spPr bwMode="ltGray">
                  <a:xfrm>
                    <a:off x="4840" y="544"/>
                    <a:ext cx="8" cy="6"/>
                  </a:xfrm>
                  <a:custGeom>
                    <a:avLst/>
                    <a:gdLst>
                      <a:gd name="T0" fmla="*/ 0 w 17"/>
                      <a:gd name="T1" fmla="*/ 0 h 18"/>
                      <a:gd name="T2" fmla="*/ 0 w 17"/>
                      <a:gd name="T3" fmla="*/ 0 h 18"/>
                      <a:gd name="T4" fmla="*/ 0 w 17"/>
                      <a:gd name="T5" fmla="*/ 0 h 18"/>
                      <a:gd name="T6" fmla="*/ 0 60000 65536"/>
                      <a:gd name="T7" fmla="*/ 0 60000 65536"/>
                      <a:gd name="T8" fmla="*/ 0 60000 65536"/>
                    </a:gdLst>
                    <a:ahLst/>
                    <a:cxnLst>
                      <a:cxn ang="T6">
                        <a:pos x="T0" y="T1"/>
                      </a:cxn>
                      <a:cxn ang="T7">
                        <a:pos x="T2" y="T3"/>
                      </a:cxn>
                      <a:cxn ang="T8">
                        <a:pos x="T4" y="T5"/>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endParaRPr lang="ru-RU"/>
                  </a:p>
                </p:txBody>
              </p:sp>
              <p:sp>
                <p:nvSpPr>
                  <p:cNvPr id="1100" name="Freeform 82"/>
                  <p:cNvSpPr>
                    <a:spLocks/>
                  </p:cNvSpPr>
                  <p:nvPr/>
                </p:nvSpPr>
                <p:spPr bwMode="ltGray">
                  <a:xfrm>
                    <a:off x="4747" y="494"/>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endParaRPr lang="ru-RU"/>
                  </a:p>
                </p:txBody>
              </p:sp>
              <p:sp>
                <p:nvSpPr>
                  <p:cNvPr id="1101" name="Freeform 83"/>
                  <p:cNvSpPr>
                    <a:spLocks/>
                  </p:cNvSpPr>
                  <p:nvPr/>
                </p:nvSpPr>
                <p:spPr bwMode="ltGray">
                  <a:xfrm>
                    <a:off x="4676" y="536"/>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endParaRPr lang="ru-RU"/>
                  </a:p>
                </p:txBody>
              </p:sp>
              <p:sp>
                <p:nvSpPr>
                  <p:cNvPr id="1102" name="Freeform 84"/>
                  <p:cNvSpPr>
                    <a:spLocks/>
                  </p:cNvSpPr>
                  <p:nvPr/>
                </p:nvSpPr>
                <p:spPr bwMode="ltGray">
                  <a:xfrm>
                    <a:off x="4598" y="523"/>
                    <a:ext cx="34" cy="27"/>
                  </a:xfrm>
                  <a:custGeom>
                    <a:avLst/>
                    <a:gdLst>
                      <a:gd name="T0" fmla="*/ 0 w 80"/>
                      <a:gd name="T1" fmla="*/ 0 h 80"/>
                      <a:gd name="T2" fmla="*/ 0 w 80"/>
                      <a:gd name="T3" fmla="*/ 0 h 80"/>
                      <a:gd name="T4" fmla="*/ 0 w 80"/>
                      <a:gd name="T5" fmla="*/ 0 h 80"/>
                      <a:gd name="T6" fmla="*/ 0 w 80"/>
                      <a:gd name="T7" fmla="*/ 0 h 80"/>
                      <a:gd name="T8" fmla="*/ 0 w 80"/>
                      <a:gd name="T9" fmla="*/ 0 h 80"/>
                      <a:gd name="T10" fmla="*/ 0 w 80"/>
                      <a:gd name="T11" fmla="*/ 0 h 80"/>
                      <a:gd name="T12" fmla="*/ 0 w 80"/>
                      <a:gd name="T13" fmla="*/ 0 h 80"/>
                      <a:gd name="T14" fmla="*/ 0 w 80"/>
                      <a:gd name="T15" fmla="*/ 0 h 80"/>
                      <a:gd name="T16" fmla="*/ 0 w 80"/>
                      <a:gd name="T17" fmla="*/ 0 h 80"/>
                      <a:gd name="T18" fmla="*/ 0 w 80"/>
                      <a:gd name="T19" fmla="*/ 0 h 80"/>
                      <a:gd name="T20" fmla="*/ 0 w 80"/>
                      <a:gd name="T21" fmla="*/ 0 h 80"/>
                      <a:gd name="T22" fmla="*/ 0 w 80"/>
                      <a:gd name="T23" fmla="*/ 0 h 80"/>
                      <a:gd name="T24" fmla="*/ 0 w 80"/>
                      <a:gd name="T25" fmla="*/ 0 h 80"/>
                      <a:gd name="T26" fmla="*/ 0 w 80"/>
                      <a:gd name="T27" fmla="*/ 0 h 80"/>
                      <a:gd name="T28" fmla="*/ 0 w 80"/>
                      <a:gd name="T29" fmla="*/ 0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endParaRPr lang="ru-RU"/>
                  </a:p>
                </p:txBody>
              </p:sp>
              <p:sp>
                <p:nvSpPr>
                  <p:cNvPr id="1103" name="Freeform 85"/>
                  <p:cNvSpPr>
                    <a:spLocks/>
                  </p:cNvSpPr>
                  <p:nvPr/>
                </p:nvSpPr>
                <p:spPr bwMode="ltGray">
                  <a:xfrm>
                    <a:off x="4587" y="466"/>
                    <a:ext cx="40" cy="58"/>
                  </a:xfrm>
                  <a:custGeom>
                    <a:avLst/>
                    <a:gdLst>
                      <a:gd name="T0" fmla="*/ 0 w 94"/>
                      <a:gd name="T1" fmla="*/ 0 h 174"/>
                      <a:gd name="T2" fmla="*/ 0 w 94"/>
                      <a:gd name="T3" fmla="*/ 0 h 174"/>
                      <a:gd name="T4" fmla="*/ 0 w 94"/>
                      <a:gd name="T5" fmla="*/ 0 h 174"/>
                      <a:gd name="T6" fmla="*/ 0 w 94"/>
                      <a:gd name="T7" fmla="*/ 0 h 174"/>
                      <a:gd name="T8" fmla="*/ 0 w 94"/>
                      <a:gd name="T9" fmla="*/ 0 h 174"/>
                      <a:gd name="T10" fmla="*/ 0 w 94"/>
                      <a:gd name="T11" fmla="*/ 0 h 174"/>
                      <a:gd name="T12" fmla="*/ 0 w 94"/>
                      <a:gd name="T13" fmla="*/ 0 h 174"/>
                      <a:gd name="T14" fmla="*/ 0 w 94"/>
                      <a:gd name="T15" fmla="*/ 0 h 174"/>
                      <a:gd name="T16" fmla="*/ 0 w 94"/>
                      <a:gd name="T17" fmla="*/ 0 h 174"/>
                      <a:gd name="T18" fmla="*/ 0 w 94"/>
                      <a:gd name="T19" fmla="*/ 0 h 174"/>
                      <a:gd name="T20" fmla="*/ 0 w 94"/>
                      <a:gd name="T21" fmla="*/ 0 h 174"/>
                      <a:gd name="T22" fmla="*/ 0 w 94"/>
                      <a:gd name="T23" fmla="*/ 0 h 174"/>
                      <a:gd name="T24" fmla="*/ 0 w 94"/>
                      <a:gd name="T25" fmla="*/ 0 h 174"/>
                      <a:gd name="T26" fmla="*/ 0 w 94"/>
                      <a:gd name="T27" fmla="*/ 0 h 174"/>
                      <a:gd name="T28" fmla="*/ 0 w 94"/>
                      <a:gd name="T29" fmla="*/ 0 h 174"/>
                      <a:gd name="T30" fmla="*/ 0 w 94"/>
                      <a:gd name="T31" fmla="*/ 0 h 174"/>
                      <a:gd name="T32" fmla="*/ 0 w 94"/>
                      <a:gd name="T33" fmla="*/ 0 h 174"/>
                      <a:gd name="T34" fmla="*/ 0 w 94"/>
                      <a:gd name="T35" fmla="*/ 0 h 174"/>
                      <a:gd name="T36" fmla="*/ 0 w 94"/>
                      <a:gd name="T37" fmla="*/ 0 h 174"/>
                      <a:gd name="T38" fmla="*/ 0 w 94"/>
                      <a:gd name="T39" fmla="*/ 0 h 174"/>
                      <a:gd name="T40" fmla="*/ 0 w 94"/>
                      <a:gd name="T41" fmla="*/ 0 h 1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endParaRPr lang="ru-RU"/>
                  </a:p>
                </p:txBody>
              </p:sp>
              <p:sp>
                <p:nvSpPr>
                  <p:cNvPr id="1104" name="Freeform 86"/>
                  <p:cNvSpPr>
                    <a:spLocks/>
                  </p:cNvSpPr>
                  <p:nvPr/>
                </p:nvSpPr>
                <p:spPr bwMode="ltGray">
                  <a:xfrm>
                    <a:off x="4597" y="508"/>
                    <a:ext cx="14" cy="17"/>
                  </a:xfrm>
                  <a:custGeom>
                    <a:avLst/>
                    <a:gdLst>
                      <a:gd name="T0" fmla="*/ 0 w 32"/>
                      <a:gd name="T1" fmla="*/ 0 h 50"/>
                      <a:gd name="T2" fmla="*/ 0 w 32"/>
                      <a:gd name="T3" fmla="*/ 0 h 50"/>
                      <a:gd name="T4" fmla="*/ 0 w 32"/>
                      <a:gd name="T5" fmla="*/ 0 h 50"/>
                      <a:gd name="T6" fmla="*/ 0 w 32"/>
                      <a:gd name="T7" fmla="*/ 0 h 50"/>
                      <a:gd name="T8" fmla="*/ 0 w 32"/>
                      <a:gd name="T9" fmla="*/ 0 h 50"/>
                      <a:gd name="T10" fmla="*/ 0 w 32"/>
                      <a:gd name="T11" fmla="*/ 0 h 50"/>
                      <a:gd name="T12" fmla="*/ 0 w 32"/>
                      <a:gd name="T13" fmla="*/ 0 h 50"/>
                      <a:gd name="T14" fmla="*/ 0 w 32"/>
                      <a:gd name="T15" fmla="*/ 0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endParaRPr lang="ru-RU"/>
                  </a:p>
                </p:txBody>
              </p:sp>
              <p:sp>
                <p:nvSpPr>
                  <p:cNvPr id="1105" name="Freeform 87"/>
                  <p:cNvSpPr>
                    <a:spLocks/>
                  </p:cNvSpPr>
                  <p:nvPr/>
                </p:nvSpPr>
                <p:spPr bwMode="ltGray">
                  <a:xfrm>
                    <a:off x="4569" y="512"/>
                    <a:ext cx="19" cy="17"/>
                  </a:xfrm>
                  <a:custGeom>
                    <a:avLst/>
                    <a:gdLst>
                      <a:gd name="T0" fmla="*/ 0 w 43"/>
                      <a:gd name="T1" fmla="*/ 0 h 50"/>
                      <a:gd name="T2" fmla="*/ 0 w 43"/>
                      <a:gd name="T3" fmla="*/ 0 h 50"/>
                      <a:gd name="T4" fmla="*/ 0 w 43"/>
                      <a:gd name="T5" fmla="*/ 0 h 50"/>
                      <a:gd name="T6" fmla="*/ 0 w 43"/>
                      <a:gd name="T7" fmla="*/ 0 h 50"/>
                      <a:gd name="T8" fmla="*/ 0 w 43"/>
                      <a:gd name="T9" fmla="*/ 0 h 50"/>
                      <a:gd name="T10" fmla="*/ 0 w 43"/>
                      <a:gd name="T11" fmla="*/ 0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endParaRPr lang="ru-RU"/>
                  </a:p>
                </p:txBody>
              </p:sp>
              <p:sp>
                <p:nvSpPr>
                  <p:cNvPr id="1106" name="Freeform 88"/>
                  <p:cNvSpPr>
                    <a:spLocks/>
                  </p:cNvSpPr>
                  <p:nvPr/>
                </p:nvSpPr>
                <p:spPr bwMode="ltGray">
                  <a:xfrm>
                    <a:off x="4784" y="275"/>
                    <a:ext cx="18" cy="10"/>
                  </a:xfrm>
                  <a:custGeom>
                    <a:avLst/>
                    <a:gdLst>
                      <a:gd name="T0" fmla="*/ 0 w 41"/>
                      <a:gd name="T1" fmla="*/ 0 h 29"/>
                      <a:gd name="T2" fmla="*/ 0 w 41"/>
                      <a:gd name="T3" fmla="*/ 0 h 29"/>
                      <a:gd name="T4" fmla="*/ 0 w 41"/>
                      <a:gd name="T5" fmla="*/ 0 h 29"/>
                      <a:gd name="T6" fmla="*/ 0 60000 65536"/>
                      <a:gd name="T7" fmla="*/ 0 60000 65536"/>
                      <a:gd name="T8" fmla="*/ 0 60000 65536"/>
                    </a:gdLst>
                    <a:ahLst/>
                    <a:cxnLst>
                      <a:cxn ang="T6">
                        <a:pos x="T0" y="T1"/>
                      </a:cxn>
                      <a:cxn ang="T7">
                        <a:pos x="T2" y="T3"/>
                      </a:cxn>
                      <a:cxn ang="T8">
                        <a:pos x="T4" y="T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endParaRPr lang="ru-RU"/>
                  </a:p>
                </p:txBody>
              </p:sp>
              <p:sp>
                <p:nvSpPr>
                  <p:cNvPr id="1107" name="Freeform 89"/>
                  <p:cNvSpPr>
                    <a:spLocks/>
                  </p:cNvSpPr>
                  <p:nvPr/>
                </p:nvSpPr>
                <p:spPr bwMode="ltGray">
                  <a:xfrm>
                    <a:off x="4293" y="246"/>
                    <a:ext cx="438" cy="152"/>
                  </a:xfrm>
                  <a:custGeom>
                    <a:avLst/>
                    <a:gdLst>
                      <a:gd name="T0" fmla="*/ 73 w 438"/>
                      <a:gd name="T1" fmla="*/ 1 h 152"/>
                      <a:gd name="T2" fmla="*/ 438 w 438"/>
                      <a:gd name="T3" fmla="*/ 0 h 152"/>
                      <a:gd name="T4" fmla="*/ 416 w 438"/>
                      <a:gd name="T5" fmla="*/ 54 h 152"/>
                      <a:gd name="T6" fmla="*/ 397 w 438"/>
                      <a:gd name="T7" fmla="*/ 68 h 152"/>
                      <a:gd name="T8" fmla="*/ 392 w 438"/>
                      <a:gd name="T9" fmla="*/ 70 h 152"/>
                      <a:gd name="T10" fmla="*/ 375 w 438"/>
                      <a:gd name="T11" fmla="*/ 73 h 152"/>
                      <a:gd name="T12" fmla="*/ 361 w 438"/>
                      <a:gd name="T13" fmla="*/ 88 h 152"/>
                      <a:gd name="T14" fmla="*/ 362 w 438"/>
                      <a:gd name="T15" fmla="*/ 99 h 152"/>
                      <a:gd name="T16" fmla="*/ 364 w 438"/>
                      <a:gd name="T17" fmla="*/ 107 h 152"/>
                      <a:gd name="T18" fmla="*/ 366 w 438"/>
                      <a:gd name="T19" fmla="*/ 113 h 152"/>
                      <a:gd name="T20" fmla="*/ 362 w 438"/>
                      <a:gd name="T21" fmla="*/ 122 h 152"/>
                      <a:gd name="T22" fmla="*/ 351 w 438"/>
                      <a:gd name="T23" fmla="*/ 120 h 152"/>
                      <a:gd name="T24" fmla="*/ 342 w 438"/>
                      <a:gd name="T25" fmla="*/ 129 h 152"/>
                      <a:gd name="T26" fmla="*/ 347 w 438"/>
                      <a:gd name="T27" fmla="*/ 105 h 152"/>
                      <a:gd name="T28" fmla="*/ 338 w 438"/>
                      <a:gd name="T29" fmla="*/ 100 h 152"/>
                      <a:gd name="T30" fmla="*/ 344 w 438"/>
                      <a:gd name="T31" fmla="*/ 93 h 152"/>
                      <a:gd name="T32" fmla="*/ 342 w 438"/>
                      <a:gd name="T33" fmla="*/ 89 h 152"/>
                      <a:gd name="T34" fmla="*/ 320 w 438"/>
                      <a:gd name="T35" fmla="*/ 94 h 152"/>
                      <a:gd name="T36" fmla="*/ 317 w 438"/>
                      <a:gd name="T37" fmla="*/ 85 h 152"/>
                      <a:gd name="T38" fmla="*/ 297 w 438"/>
                      <a:gd name="T39" fmla="*/ 94 h 152"/>
                      <a:gd name="T40" fmla="*/ 320 w 438"/>
                      <a:gd name="T41" fmla="*/ 103 h 152"/>
                      <a:gd name="T42" fmla="*/ 305 w 438"/>
                      <a:gd name="T43" fmla="*/ 117 h 152"/>
                      <a:gd name="T44" fmla="*/ 311 w 438"/>
                      <a:gd name="T45" fmla="*/ 126 h 152"/>
                      <a:gd name="T46" fmla="*/ 315 w 438"/>
                      <a:gd name="T47" fmla="*/ 138 h 152"/>
                      <a:gd name="T48" fmla="*/ 309 w 438"/>
                      <a:gd name="T49" fmla="*/ 139 h 152"/>
                      <a:gd name="T50" fmla="*/ 314 w 438"/>
                      <a:gd name="T51" fmla="*/ 144 h 152"/>
                      <a:gd name="T52" fmla="*/ 307 w 438"/>
                      <a:gd name="T53" fmla="*/ 152 h 152"/>
                      <a:gd name="T54" fmla="*/ 0 w 438"/>
                      <a:gd name="T55" fmla="*/ 149 h 152"/>
                      <a:gd name="T56" fmla="*/ 73 w 438"/>
                      <a:gd name="T57" fmla="*/ 1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38" h="152">
                        <a:moveTo>
                          <a:pt x="73" y="1"/>
                        </a:moveTo>
                        <a:lnTo>
                          <a:pt x="438" y="0"/>
                        </a:lnTo>
                        <a:cubicBezTo>
                          <a:pt x="432"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endParaRPr lang="ru-RU"/>
                  </a:p>
                </p:txBody>
              </p:sp>
              <p:sp>
                <p:nvSpPr>
                  <p:cNvPr id="1108" name="Freeform 90"/>
                  <p:cNvSpPr>
                    <a:spLocks/>
                  </p:cNvSpPr>
                  <p:nvPr/>
                </p:nvSpPr>
                <p:spPr bwMode="ltGray">
                  <a:xfrm>
                    <a:off x="4731" y="240"/>
                    <a:ext cx="20" cy="55"/>
                  </a:xfrm>
                  <a:custGeom>
                    <a:avLst/>
                    <a:gdLst>
                      <a:gd name="T0" fmla="*/ 0 w 47"/>
                      <a:gd name="T1" fmla="*/ 0 h 165"/>
                      <a:gd name="T2" fmla="*/ 0 w 47"/>
                      <a:gd name="T3" fmla="*/ 0 h 165"/>
                      <a:gd name="T4" fmla="*/ 0 w 47"/>
                      <a:gd name="T5" fmla="*/ 0 h 165"/>
                      <a:gd name="T6" fmla="*/ 0 w 47"/>
                      <a:gd name="T7" fmla="*/ 0 h 165"/>
                      <a:gd name="T8" fmla="*/ 0 w 47"/>
                      <a:gd name="T9" fmla="*/ 0 h 165"/>
                      <a:gd name="T10" fmla="*/ 0 w 47"/>
                      <a:gd name="T11" fmla="*/ 0 h 165"/>
                      <a:gd name="T12" fmla="*/ 0 w 47"/>
                      <a:gd name="T13" fmla="*/ 0 h 165"/>
                      <a:gd name="T14" fmla="*/ 0 w 47"/>
                      <a:gd name="T15" fmla="*/ 0 h 165"/>
                      <a:gd name="T16" fmla="*/ 0 w 47"/>
                      <a:gd name="T17" fmla="*/ 0 h 165"/>
                      <a:gd name="T18" fmla="*/ 0 w 47"/>
                      <a:gd name="T19" fmla="*/ 0 h 165"/>
                      <a:gd name="T20" fmla="*/ 0 w 47"/>
                      <a:gd name="T21" fmla="*/ 0 h 165"/>
                      <a:gd name="T22" fmla="*/ 0 w 47"/>
                      <a:gd name="T23" fmla="*/ 0 h 165"/>
                      <a:gd name="T24" fmla="*/ 0 w 47"/>
                      <a:gd name="T25" fmla="*/ 0 h 165"/>
                      <a:gd name="T26" fmla="*/ 0 w 47"/>
                      <a:gd name="T27" fmla="*/ 0 h 165"/>
                      <a:gd name="T28" fmla="*/ 0 w 47"/>
                      <a:gd name="T29" fmla="*/ 0 h 165"/>
                      <a:gd name="T30" fmla="*/ 0 w 47"/>
                      <a:gd name="T31" fmla="*/ 0 h 165"/>
                      <a:gd name="T32" fmla="*/ 0 w 47"/>
                      <a:gd name="T33" fmla="*/ 0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endParaRPr lang="ru-RU"/>
                  </a:p>
                </p:txBody>
              </p:sp>
              <p:sp>
                <p:nvSpPr>
                  <p:cNvPr id="1109" name="Freeform 91"/>
                  <p:cNvSpPr>
                    <a:spLocks/>
                  </p:cNvSpPr>
                  <p:nvPr/>
                </p:nvSpPr>
                <p:spPr bwMode="ltGray">
                  <a:xfrm>
                    <a:off x="4719" y="287"/>
                    <a:ext cx="59" cy="34"/>
                  </a:xfrm>
                  <a:custGeom>
                    <a:avLst/>
                    <a:gdLst>
                      <a:gd name="T0" fmla="*/ 0 w 138"/>
                      <a:gd name="T1" fmla="*/ 0 h 103"/>
                      <a:gd name="T2" fmla="*/ 0 w 138"/>
                      <a:gd name="T3" fmla="*/ 0 h 103"/>
                      <a:gd name="T4" fmla="*/ 0 w 138"/>
                      <a:gd name="T5" fmla="*/ 0 h 103"/>
                      <a:gd name="T6" fmla="*/ 0 w 138"/>
                      <a:gd name="T7" fmla="*/ 0 h 103"/>
                      <a:gd name="T8" fmla="*/ 0 w 138"/>
                      <a:gd name="T9" fmla="*/ 0 h 103"/>
                      <a:gd name="T10" fmla="*/ 0 w 138"/>
                      <a:gd name="T11" fmla="*/ 0 h 103"/>
                      <a:gd name="T12" fmla="*/ 0 w 138"/>
                      <a:gd name="T13" fmla="*/ 0 h 103"/>
                      <a:gd name="T14" fmla="*/ 0 w 138"/>
                      <a:gd name="T15" fmla="*/ 0 h 103"/>
                      <a:gd name="T16" fmla="*/ 0 w 138"/>
                      <a:gd name="T17" fmla="*/ 0 h 103"/>
                      <a:gd name="T18" fmla="*/ 0 w 138"/>
                      <a:gd name="T19" fmla="*/ 0 h 103"/>
                      <a:gd name="T20" fmla="*/ 0 w 138"/>
                      <a:gd name="T21" fmla="*/ 0 h 103"/>
                      <a:gd name="T22" fmla="*/ 0 w 138"/>
                      <a:gd name="T23" fmla="*/ 0 h 103"/>
                      <a:gd name="T24" fmla="*/ 0 w 138"/>
                      <a:gd name="T25" fmla="*/ 0 h 103"/>
                      <a:gd name="T26" fmla="*/ 0 w 138"/>
                      <a:gd name="T27" fmla="*/ 0 h 103"/>
                      <a:gd name="T28" fmla="*/ 0 w 138"/>
                      <a:gd name="T29" fmla="*/ 0 h 103"/>
                      <a:gd name="T30" fmla="*/ 0 w 138"/>
                      <a:gd name="T31" fmla="*/ 0 h 103"/>
                      <a:gd name="T32" fmla="*/ 0 w 138"/>
                      <a:gd name="T33" fmla="*/ 0 h 103"/>
                      <a:gd name="T34" fmla="*/ 0 w 138"/>
                      <a:gd name="T35" fmla="*/ 0 h 103"/>
                      <a:gd name="T36" fmla="*/ 0 w 138"/>
                      <a:gd name="T37" fmla="*/ 0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endParaRPr lang="ru-RU"/>
                  </a:p>
                </p:txBody>
              </p:sp>
              <p:sp>
                <p:nvSpPr>
                  <p:cNvPr id="1110" name="Freeform 92"/>
                  <p:cNvSpPr>
                    <a:spLocks/>
                  </p:cNvSpPr>
                  <p:nvPr/>
                </p:nvSpPr>
                <p:spPr bwMode="ltGray">
                  <a:xfrm>
                    <a:off x="4656" y="319"/>
                    <a:ext cx="80" cy="72"/>
                  </a:xfrm>
                  <a:custGeom>
                    <a:avLst/>
                    <a:gdLst>
                      <a:gd name="T0" fmla="*/ 0 w 188"/>
                      <a:gd name="T1" fmla="*/ 0 h 214"/>
                      <a:gd name="T2" fmla="*/ 0 w 188"/>
                      <a:gd name="T3" fmla="*/ 0 h 214"/>
                      <a:gd name="T4" fmla="*/ 0 w 188"/>
                      <a:gd name="T5" fmla="*/ 0 h 214"/>
                      <a:gd name="T6" fmla="*/ 0 w 188"/>
                      <a:gd name="T7" fmla="*/ 0 h 214"/>
                      <a:gd name="T8" fmla="*/ 0 w 188"/>
                      <a:gd name="T9" fmla="*/ 0 h 214"/>
                      <a:gd name="T10" fmla="*/ 0 w 188"/>
                      <a:gd name="T11" fmla="*/ 0 h 214"/>
                      <a:gd name="T12" fmla="*/ 0 w 188"/>
                      <a:gd name="T13" fmla="*/ 0 h 214"/>
                      <a:gd name="T14" fmla="*/ 0 w 188"/>
                      <a:gd name="T15" fmla="*/ 0 h 214"/>
                      <a:gd name="T16" fmla="*/ 0 w 188"/>
                      <a:gd name="T17" fmla="*/ 0 h 214"/>
                      <a:gd name="T18" fmla="*/ 0 w 188"/>
                      <a:gd name="T19" fmla="*/ 0 h 214"/>
                      <a:gd name="T20" fmla="*/ 0 w 188"/>
                      <a:gd name="T21" fmla="*/ 0 h 214"/>
                      <a:gd name="T22" fmla="*/ 0 w 188"/>
                      <a:gd name="T23" fmla="*/ 0 h 214"/>
                      <a:gd name="T24" fmla="*/ 0 w 188"/>
                      <a:gd name="T25" fmla="*/ 0 h 214"/>
                      <a:gd name="T26" fmla="*/ 0 w 188"/>
                      <a:gd name="T27" fmla="*/ 0 h 214"/>
                      <a:gd name="T28" fmla="*/ 0 w 188"/>
                      <a:gd name="T29" fmla="*/ 0 h 214"/>
                      <a:gd name="T30" fmla="*/ 0 w 188"/>
                      <a:gd name="T31" fmla="*/ 0 h 214"/>
                      <a:gd name="T32" fmla="*/ 0 w 188"/>
                      <a:gd name="T33" fmla="*/ 0 h 214"/>
                      <a:gd name="T34" fmla="*/ 0 w 188"/>
                      <a:gd name="T35" fmla="*/ 0 h 214"/>
                      <a:gd name="T36" fmla="*/ 0 w 188"/>
                      <a:gd name="T37" fmla="*/ 0 h 214"/>
                      <a:gd name="T38" fmla="*/ 0 w 188"/>
                      <a:gd name="T39" fmla="*/ 0 h 214"/>
                      <a:gd name="T40" fmla="*/ 0 w 188"/>
                      <a:gd name="T41" fmla="*/ 0 h 214"/>
                      <a:gd name="T42" fmla="*/ 0 w 188"/>
                      <a:gd name="T43" fmla="*/ 0 h 214"/>
                      <a:gd name="T44" fmla="*/ 0 w 188"/>
                      <a:gd name="T45" fmla="*/ 0 h 214"/>
                      <a:gd name="T46" fmla="*/ 0 w 188"/>
                      <a:gd name="T47" fmla="*/ 0 h 214"/>
                      <a:gd name="T48" fmla="*/ 0 w 188"/>
                      <a:gd name="T49" fmla="*/ 0 h 214"/>
                      <a:gd name="T50" fmla="*/ 0 w 188"/>
                      <a:gd name="T51" fmla="*/ 0 h 214"/>
                      <a:gd name="T52" fmla="*/ 0 w 188"/>
                      <a:gd name="T53" fmla="*/ 0 h 214"/>
                      <a:gd name="T54" fmla="*/ 0 w 188"/>
                      <a:gd name="T55" fmla="*/ 0 h 214"/>
                      <a:gd name="T56" fmla="*/ 0 w 188"/>
                      <a:gd name="T57" fmla="*/ 0 h 214"/>
                      <a:gd name="T58" fmla="*/ 0 w 188"/>
                      <a:gd name="T59" fmla="*/ 0 h 214"/>
                      <a:gd name="T60" fmla="*/ 0 w 188"/>
                      <a:gd name="T61" fmla="*/ 0 h 214"/>
                      <a:gd name="T62" fmla="*/ 0 w 188"/>
                      <a:gd name="T63" fmla="*/ 0 h 214"/>
                      <a:gd name="T64" fmla="*/ 0 w 188"/>
                      <a:gd name="T65" fmla="*/ 0 h 214"/>
                      <a:gd name="T66" fmla="*/ 0 w 188"/>
                      <a:gd name="T67" fmla="*/ 0 h 214"/>
                      <a:gd name="T68" fmla="*/ 0 w 188"/>
                      <a:gd name="T69" fmla="*/ 0 h 214"/>
                      <a:gd name="T70" fmla="*/ 0 w 188"/>
                      <a:gd name="T71" fmla="*/ 0 h 214"/>
                      <a:gd name="T72" fmla="*/ 0 w 188"/>
                      <a:gd name="T73" fmla="*/ 0 h 214"/>
                      <a:gd name="T74" fmla="*/ 0 w 188"/>
                      <a:gd name="T75" fmla="*/ 0 h 214"/>
                      <a:gd name="T76" fmla="*/ 0 w 188"/>
                      <a:gd name="T77" fmla="*/ 0 h 214"/>
                      <a:gd name="T78" fmla="*/ 0 w 188"/>
                      <a:gd name="T79" fmla="*/ 0 h 214"/>
                      <a:gd name="T80" fmla="*/ 0 w 188"/>
                      <a:gd name="T81" fmla="*/ 0 h 2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endParaRPr lang="ru-RU"/>
                  </a:p>
                </p:txBody>
              </p:sp>
              <p:sp>
                <p:nvSpPr>
                  <p:cNvPr id="1111" name="Freeform 93"/>
                  <p:cNvSpPr>
                    <a:spLocks/>
                  </p:cNvSpPr>
                  <p:nvPr/>
                </p:nvSpPr>
                <p:spPr bwMode="ltGray">
                  <a:xfrm>
                    <a:off x="4709" y="340"/>
                    <a:ext cx="6" cy="4"/>
                  </a:xfrm>
                  <a:custGeom>
                    <a:avLst/>
                    <a:gdLst>
                      <a:gd name="T0" fmla="*/ 0 w 13"/>
                      <a:gd name="T1" fmla="*/ 0 h 13"/>
                      <a:gd name="T2" fmla="*/ 0 w 13"/>
                      <a:gd name="T3" fmla="*/ 0 h 13"/>
                      <a:gd name="T4" fmla="*/ 0 w 13"/>
                      <a:gd name="T5" fmla="*/ 0 h 13"/>
                      <a:gd name="T6" fmla="*/ 0 60000 65536"/>
                      <a:gd name="T7" fmla="*/ 0 60000 65536"/>
                      <a:gd name="T8" fmla="*/ 0 60000 65536"/>
                    </a:gdLst>
                    <a:ahLst/>
                    <a:cxnLst>
                      <a:cxn ang="T6">
                        <a:pos x="T0" y="T1"/>
                      </a:cxn>
                      <a:cxn ang="T7">
                        <a:pos x="T2" y="T3"/>
                      </a:cxn>
                      <a:cxn ang="T8">
                        <a:pos x="T4" y="T5"/>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endParaRPr lang="ru-RU"/>
                  </a:p>
                </p:txBody>
              </p:sp>
              <p:sp>
                <p:nvSpPr>
                  <p:cNvPr id="1112" name="Freeform 94"/>
                  <p:cNvSpPr>
                    <a:spLocks/>
                  </p:cNvSpPr>
                  <p:nvPr/>
                </p:nvSpPr>
                <p:spPr bwMode="ltGray">
                  <a:xfrm>
                    <a:off x="4261" y="389"/>
                    <a:ext cx="347" cy="189"/>
                  </a:xfrm>
                  <a:custGeom>
                    <a:avLst/>
                    <a:gdLst>
                      <a:gd name="T0" fmla="*/ 2 w 812"/>
                      <a:gd name="T1" fmla="*/ 0 h 564"/>
                      <a:gd name="T2" fmla="*/ 2 w 812"/>
                      <a:gd name="T3" fmla="*/ 0 h 564"/>
                      <a:gd name="T4" fmla="*/ 2 w 812"/>
                      <a:gd name="T5" fmla="*/ 0 h 564"/>
                      <a:gd name="T6" fmla="*/ 2 w 812"/>
                      <a:gd name="T7" fmla="*/ 0 h 564"/>
                      <a:gd name="T8" fmla="*/ 2 w 812"/>
                      <a:gd name="T9" fmla="*/ 0 h 564"/>
                      <a:gd name="T10" fmla="*/ 2 w 812"/>
                      <a:gd name="T11" fmla="*/ 0 h 564"/>
                      <a:gd name="T12" fmla="*/ 2 w 812"/>
                      <a:gd name="T13" fmla="*/ 0 h 564"/>
                      <a:gd name="T14" fmla="*/ 2 w 812"/>
                      <a:gd name="T15" fmla="*/ 0 h 564"/>
                      <a:gd name="T16" fmla="*/ 1 w 812"/>
                      <a:gd name="T17" fmla="*/ 0 h 564"/>
                      <a:gd name="T18" fmla="*/ 1 w 812"/>
                      <a:gd name="T19" fmla="*/ 0 h 564"/>
                      <a:gd name="T20" fmla="*/ 2 w 812"/>
                      <a:gd name="T21" fmla="*/ 0 h 564"/>
                      <a:gd name="T22" fmla="*/ 2 w 812"/>
                      <a:gd name="T23" fmla="*/ 0 h 564"/>
                      <a:gd name="T24" fmla="*/ 1 w 812"/>
                      <a:gd name="T25" fmla="*/ 0 h 564"/>
                      <a:gd name="T26" fmla="*/ 1 w 812"/>
                      <a:gd name="T27" fmla="*/ 0 h 564"/>
                      <a:gd name="T28" fmla="*/ 1 w 812"/>
                      <a:gd name="T29" fmla="*/ 0 h 564"/>
                      <a:gd name="T30" fmla="*/ 1 w 812"/>
                      <a:gd name="T31" fmla="*/ 0 h 564"/>
                      <a:gd name="T32" fmla="*/ 1 w 812"/>
                      <a:gd name="T33" fmla="*/ 0 h 564"/>
                      <a:gd name="T34" fmla="*/ 1 w 812"/>
                      <a:gd name="T35" fmla="*/ 0 h 564"/>
                      <a:gd name="T36" fmla="*/ 1 w 812"/>
                      <a:gd name="T37" fmla="*/ 0 h 564"/>
                      <a:gd name="T38" fmla="*/ 1 w 812"/>
                      <a:gd name="T39" fmla="*/ 0 h 564"/>
                      <a:gd name="T40" fmla="*/ 1 w 812"/>
                      <a:gd name="T41" fmla="*/ 0 h 564"/>
                      <a:gd name="T42" fmla="*/ 1 w 812"/>
                      <a:gd name="T43" fmla="*/ 0 h 564"/>
                      <a:gd name="T44" fmla="*/ 1 w 812"/>
                      <a:gd name="T45" fmla="*/ 0 h 564"/>
                      <a:gd name="T46" fmla="*/ 1 w 812"/>
                      <a:gd name="T47" fmla="*/ 0 h 564"/>
                      <a:gd name="T48" fmla="*/ 1 w 812"/>
                      <a:gd name="T49" fmla="*/ 0 h 564"/>
                      <a:gd name="T50" fmla="*/ 1 w 812"/>
                      <a:gd name="T51" fmla="*/ 0 h 564"/>
                      <a:gd name="T52" fmla="*/ 1 w 812"/>
                      <a:gd name="T53" fmla="*/ 0 h 564"/>
                      <a:gd name="T54" fmla="*/ 1 w 812"/>
                      <a:gd name="T55" fmla="*/ 0 h 564"/>
                      <a:gd name="T56" fmla="*/ 1 w 812"/>
                      <a:gd name="T57" fmla="*/ 0 h 564"/>
                      <a:gd name="T58" fmla="*/ 1 w 812"/>
                      <a:gd name="T59" fmla="*/ 0 h 564"/>
                      <a:gd name="T60" fmla="*/ 0 w 812"/>
                      <a:gd name="T61" fmla="*/ 0 h 564"/>
                      <a:gd name="T62" fmla="*/ 0 w 812"/>
                      <a:gd name="T63" fmla="*/ 0 h 564"/>
                      <a:gd name="T64" fmla="*/ 0 w 812"/>
                      <a:gd name="T65" fmla="*/ 0 h 564"/>
                      <a:gd name="T66" fmla="*/ 0 w 812"/>
                      <a:gd name="T67" fmla="*/ 0 h 564"/>
                      <a:gd name="T68" fmla="*/ 0 w 812"/>
                      <a:gd name="T69" fmla="*/ 0 h 564"/>
                      <a:gd name="T70" fmla="*/ 0 w 812"/>
                      <a:gd name="T71" fmla="*/ 0 h 564"/>
                      <a:gd name="T72" fmla="*/ 0 w 812"/>
                      <a:gd name="T73" fmla="*/ 0 h 564"/>
                      <a:gd name="T74" fmla="*/ 0 w 812"/>
                      <a:gd name="T75" fmla="*/ 0 h 564"/>
                      <a:gd name="T76" fmla="*/ 0 w 812"/>
                      <a:gd name="T77" fmla="*/ 0 h 564"/>
                      <a:gd name="T78" fmla="*/ 0 w 812"/>
                      <a:gd name="T79" fmla="*/ 0 h 564"/>
                      <a:gd name="T80" fmla="*/ 0 w 812"/>
                      <a:gd name="T81" fmla="*/ 0 h 564"/>
                      <a:gd name="T82" fmla="*/ 0 w 812"/>
                      <a:gd name="T83" fmla="*/ 0 h 564"/>
                      <a:gd name="T84" fmla="*/ 0 w 812"/>
                      <a:gd name="T85" fmla="*/ 0 h 564"/>
                      <a:gd name="T86" fmla="*/ 2 w 812"/>
                      <a:gd name="T87" fmla="*/ 0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endParaRPr lang="ru-RU"/>
                  </a:p>
                </p:txBody>
              </p:sp>
              <p:sp>
                <p:nvSpPr>
                  <p:cNvPr id="1113" name="Freeform 95"/>
                  <p:cNvSpPr>
                    <a:spLocks/>
                  </p:cNvSpPr>
                  <p:nvPr/>
                </p:nvSpPr>
                <p:spPr bwMode="ltGray">
                  <a:xfrm>
                    <a:off x="4322" y="519"/>
                    <a:ext cx="19" cy="29"/>
                  </a:xfrm>
                  <a:custGeom>
                    <a:avLst/>
                    <a:gdLst>
                      <a:gd name="T0" fmla="*/ 0 w 43"/>
                      <a:gd name="T1" fmla="*/ 0 h 85"/>
                      <a:gd name="T2" fmla="*/ 0 w 43"/>
                      <a:gd name="T3" fmla="*/ 0 h 85"/>
                      <a:gd name="T4" fmla="*/ 0 w 43"/>
                      <a:gd name="T5" fmla="*/ 0 h 85"/>
                      <a:gd name="T6" fmla="*/ 0 w 43"/>
                      <a:gd name="T7" fmla="*/ 0 h 85"/>
                      <a:gd name="T8" fmla="*/ 0 w 43"/>
                      <a:gd name="T9" fmla="*/ 0 h 85"/>
                      <a:gd name="T10" fmla="*/ 0 w 43"/>
                      <a:gd name="T11" fmla="*/ 0 h 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endParaRPr lang="ru-RU"/>
                  </a:p>
                </p:txBody>
              </p:sp>
              <p:sp>
                <p:nvSpPr>
                  <p:cNvPr id="1114" name="Freeform 96"/>
                  <p:cNvSpPr>
                    <a:spLocks/>
                  </p:cNvSpPr>
                  <p:nvPr/>
                </p:nvSpPr>
                <p:spPr bwMode="ltGray">
                  <a:xfrm>
                    <a:off x="4588" y="421"/>
                    <a:ext cx="18" cy="24"/>
                  </a:xfrm>
                  <a:custGeom>
                    <a:avLst/>
                    <a:gdLst>
                      <a:gd name="T0" fmla="*/ 0 w 44"/>
                      <a:gd name="T1" fmla="*/ 0 h 74"/>
                      <a:gd name="T2" fmla="*/ 0 w 44"/>
                      <a:gd name="T3" fmla="*/ 0 h 74"/>
                      <a:gd name="T4" fmla="*/ 0 w 44"/>
                      <a:gd name="T5" fmla="*/ 0 h 74"/>
                      <a:gd name="T6" fmla="*/ 0 w 44"/>
                      <a:gd name="T7" fmla="*/ 0 h 74"/>
                      <a:gd name="T8" fmla="*/ 0 w 44"/>
                      <a:gd name="T9" fmla="*/ 0 h 74"/>
                      <a:gd name="T10" fmla="*/ 0 w 44"/>
                      <a:gd name="T11" fmla="*/ 0 h 74"/>
                      <a:gd name="T12" fmla="*/ 0 w 44"/>
                      <a:gd name="T13" fmla="*/ 0 h 74"/>
                      <a:gd name="T14" fmla="*/ 0 w 44"/>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endParaRPr lang="ru-RU"/>
                  </a:p>
                </p:txBody>
              </p:sp>
              <p:sp>
                <p:nvSpPr>
                  <p:cNvPr id="1115" name="Freeform 97"/>
                  <p:cNvSpPr>
                    <a:spLocks/>
                  </p:cNvSpPr>
                  <p:nvPr/>
                </p:nvSpPr>
                <p:spPr bwMode="ltGray">
                  <a:xfrm>
                    <a:off x="4639" y="409"/>
                    <a:ext cx="9" cy="10"/>
                  </a:xfrm>
                  <a:custGeom>
                    <a:avLst/>
                    <a:gdLst>
                      <a:gd name="T0" fmla="*/ 0 w 20"/>
                      <a:gd name="T1" fmla="*/ 0 h 30"/>
                      <a:gd name="T2" fmla="*/ 0 w 20"/>
                      <a:gd name="T3" fmla="*/ 0 h 30"/>
                      <a:gd name="T4" fmla="*/ 0 w 20"/>
                      <a:gd name="T5" fmla="*/ 0 h 30"/>
                      <a:gd name="T6" fmla="*/ 0 60000 65536"/>
                      <a:gd name="T7" fmla="*/ 0 60000 65536"/>
                      <a:gd name="T8" fmla="*/ 0 60000 65536"/>
                    </a:gdLst>
                    <a:ahLst/>
                    <a:cxnLst>
                      <a:cxn ang="T6">
                        <a:pos x="T0" y="T1"/>
                      </a:cxn>
                      <a:cxn ang="T7">
                        <a:pos x="T2" y="T3"/>
                      </a:cxn>
                      <a:cxn ang="T8">
                        <a:pos x="T4" y="T5"/>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endParaRPr lang="ru-RU"/>
                  </a:p>
                </p:txBody>
              </p:sp>
              <p:sp>
                <p:nvSpPr>
                  <p:cNvPr id="1116" name="Freeform 98"/>
                  <p:cNvSpPr>
                    <a:spLocks/>
                  </p:cNvSpPr>
                  <p:nvPr/>
                </p:nvSpPr>
                <p:spPr bwMode="ltGray">
                  <a:xfrm>
                    <a:off x="3709" y="315"/>
                    <a:ext cx="433" cy="354"/>
                  </a:xfrm>
                  <a:custGeom>
                    <a:avLst/>
                    <a:gdLst>
                      <a:gd name="T0" fmla="*/ 20 w 682"/>
                      <a:gd name="T1" fmla="*/ 20 h 557"/>
                      <a:gd name="T2" fmla="*/ 20 w 682"/>
                      <a:gd name="T3" fmla="*/ 19 h 557"/>
                      <a:gd name="T4" fmla="*/ 20 w 682"/>
                      <a:gd name="T5" fmla="*/ 17 h 557"/>
                      <a:gd name="T6" fmla="*/ 13 w 682"/>
                      <a:gd name="T7" fmla="*/ 12 h 557"/>
                      <a:gd name="T8" fmla="*/ 11 w 682"/>
                      <a:gd name="T9" fmla="*/ 15 h 557"/>
                      <a:gd name="T10" fmla="*/ 13 w 682"/>
                      <a:gd name="T11" fmla="*/ 23 h 557"/>
                      <a:gd name="T12" fmla="*/ 11 w 682"/>
                      <a:gd name="T13" fmla="*/ 20 h 557"/>
                      <a:gd name="T14" fmla="*/ 10 w 682"/>
                      <a:gd name="T15" fmla="*/ 18 h 557"/>
                      <a:gd name="T16" fmla="*/ 10 w 682"/>
                      <a:gd name="T17" fmla="*/ 17 h 557"/>
                      <a:gd name="T18" fmla="*/ 10 w 682"/>
                      <a:gd name="T19" fmla="*/ 17 h 557"/>
                      <a:gd name="T20" fmla="*/ 10 w 682"/>
                      <a:gd name="T21" fmla="*/ 16 h 557"/>
                      <a:gd name="T22" fmla="*/ 8 w 682"/>
                      <a:gd name="T23" fmla="*/ 15 h 557"/>
                      <a:gd name="T24" fmla="*/ 6 w 682"/>
                      <a:gd name="T25" fmla="*/ 15 h 557"/>
                      <a:gd name="T26" fmla="*/ 5 w 682"/>
                      <a:gd name="T27" fmla="*/ 15 h 557"/>
                      <a:gd name="T28" fmla="*/ 3 w 682"/>
                      <a:gd name="T29" fmla="*/ 15 h 557"/>
                      <a:gd name="T30" fmla="*/ 1 w 682"/>
                      <a:gd name="T31" fmla="*/ 13 h 557"/>
                      <a:gd name="T32" fmla="*/ 1 w 682"/>
                      <a:gd name="T33" fmla="*/ 13 h 557"/>
                      <a:gd name="T34" fmla="*/ 0 w 682"/>
                      <a:gd name="T35" fmla="*/ 11 h 557"/>
                      <a:gd name="T36" fmla="*/ 1 w 682"/>
                      <a:gd name="T37" fmla="*/ 9 h 557"/>
                      <a:gd name="T38" fmla="*/ 1 w 682"/>
                      <a:gd name="T39" fmla="*/ 7 h 557"/>
                      <a:gd name="T40" fmla="*/ 2 w 682"/>
                      <a:gd name="T41" fmla="*/ 6 h 557"/>
                      <a:gd name="T42" fmla="*/ 3 w 682"/>
                      <a:gd name="T43" fmla="*/ 5 h 557"/>
                      <a:gd name="T44" fmla="*/ 7 w 682"/>
                      <a:gd name="T45" fmla="*/ 3 h 557"/>
                      <a:gd name="T46" fmla="*/ 10 w 682"/>
                      <a:gd name="T47" fmla="*/ 1 h 557"/>
                      <a:gd name="T48" fmla="*/ 11 w 682"/>
                      <a:gd name="T49" fmla="*/ 1 h 557"/>
                      <a:gd name="T50" fmla="*/ 15 w 682"/>
                      <a:gd name="T51" fmla="*/ 1 h 557"/>
                      <a:gd name="T52" fmla="*/ 17 w 682"/>
                      <a:gd name="T53" fmla="*/ 0 h 557"/>
                      <a:gd name="T54" fmla="*/ 16 w 682"/>
                      <a:gd name="T55" fmla="*/ 2 h 557"/>
                      <a:gd name="T56" fmla="*/ 18 w 682"/>
                      <a:gd name="T57" fmla="*/ 4 h 557"/>
                      <a:gd name="T58" fmla="*/ 20 w 682"/>
                      <a:gd name="T59" fmla="*/ 3 h 557"/>
                      <a:gd name="T60" fmla="*/ 22 w 682"/>
                      <a:gd name="T61" fmla="*/ 3 h 557"/>
                      <a:gd name="T62" fmla="*/ 23 w 682"/>
                      <a:gd name="T63" fmla="*/ 4 h 557"/>
                      <a:gd name="T64" fmla="*/ 23 w 682"/>
                      <a:gd name="T65" fmla="*/ 8 h 557"/>
                      <a:gd name="T66" fmla="*/ 23 w 682"/>
                      <a:gd name="T67" fmla="*/ 10 h 557"/>
                      <a:gd name="T68" fmla="*/ 25 w 682"/>
                      <a:gd name="T69" fmla="*/ 11 h 557"/>
                      <a:gd name="T70" fmla="*/ 27 w 682"/>
                      <a:gd name="T71" fmla="*/ 13 h 557"/>
                      <a:gd name="T72" fmla="*/ 28 w 682"/>
                      <a:gd name="T73" fmla="*/ 13 h 557"/>
                      <a:gd name="T74" fmla="*/ 28 w 682"/>
                      <a:gd name="T75" fmla="*/ 14 h 557"/>
                      <a:gd name="T76" fmla="*/ 25 w 682"/>
                      <a:gd name="T77" fmla="*/ 17 h 557"/>
                      <a:gd name="T78" fmla="*/ 23 w 682"/>
                      <a:gd name="T79" fmla="*/ 20 h 557"/>
                      <a:gd name="T80" fmla="*/ 23 w 682"/>
                      <a:gd name="T81" fmla="*/ 22 h 557"/>
                      <a:gd name="T82" fmla="*/ 18 w 682"/>
                      <a:gd name="T83" fmla="*/ 23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endParaRPr lang="ru-RU"/>
                  </a:p>
                </p:txBody>
              </p:sp>
              <p:sp>
                <p:nvSpPr>
                  <p:cNvPr id="1117" name="Freeform 99"/>
                  <p:cNvSpPr>
                    <a:spLocks/>
                  </p:cNvSpPr>
                  <p:nvPr/>
                </p:nvSpPr>
                <p:spPr bwMode="ltGray">
                  <a:xfrm>
                    <a:off x="3877" y="448"/>
                    <a:ext cx="163" cy="221"/>
                  </a:xfrm>
                  <a:custGeom>
                    <a:avLst/>
                    <a:gdLst>
                      <a:gd name="T0" fmla="*/ 10 w 257"/>
                      <a:gd name="T1" fmla="*/ 15 h 347"/>
                      <a:gd name="T2" fmla="*/ 10 w 257"/>
                      <a:gd name="T3" fmla="*/ 13 h 347"/>
                      <a:gd name="T4" fmla="*/ 10 w 257"/>
                      <a:gd name="T5" fmla="*/ 13 h 347"/>
                      <a:gd name="T6" fmla="*/ 9 w 257"/>
                      <a:gd name="T7" fmla="*/ 11 h 347"/>
                      <a:gd name="T8" fmla="*/ 9 w 257"/>
                      <a:gd name="T9" fmla="*/ 11 h 347"/>
                      <a:gd name="T10" fmla="*/ 9 w 257"/>
                      <a:gd name="T11" fmla="*/ 10 h 347"/>
                      <a:gd name="T12" fmla="*/ 9 w 257"/>
                      <a:gd name="T13" fmla="*/ 9 h 347"/>
                      <a:gd name="T14" fmla="*/ 10 w 257"/>
                      <a:gd name="T15" fmla="*/ 8 h 347"/>
                      <a:gd name="T16" fmla="*/ 10 w 257"/>
                      <a:gd name="T17" fmla="*/ 8 h 347"/>
                      <a:gd name="T18" fmla="*/ 10 w 257"/>
                      <a:gd name="T19" fmla="*/ 6 h 347"/>
                      <a:gd name="T20" fmla="*/ 3 w 257"/>
                      <a:gd name="T21" fmla="*/ 4 h 347"/>
                      <a:gd name="T22" fmla="*/ 1 w 257"/>
                      <a:gd name="T23" fmla="*/ 4 h 347"/>
                      <a:gd name="T24" fmla="*/ 1 w 257"/>
                      <a:gd name="T25" fmla="*/ 4 h 347"/>
                      <a:gd name="T26" fmla="*/ 0 w 257"/>
                      <a:gd name="T27" fmla="*/ 6 h 347"/>
                      <a:gd name="T28" fmla="*/ 4 w 257"/>
                      <a:gd name="T29" fmla="*/ 15 h 347"/>
                      <a:gd name="T30" fmla="*/ 10 w 257"/>
                      <a:gd name="T31" fmla="*/ 15 h 3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endParaRPr lang="ru-RU"/>
                  </a:p>
                </p:txBody>
              </p:sp>
              <p:sp>
                <p:nvSpPr>
                  <p:cNvPr id="1118" name="Freeform 100"/>
                  <p:cNvSpPr>
                    <a:spLocks/>
                  </p:cNvSpPr>
                  <p:nvPr/>
                </p:nvSpPr>
                <p:spPr bwMode="ltGray">
                  <a:xfrm>
                    <a:off x="4164" y="611"/>
                    <a:ext cx="7" cy="12"/>
                  </a:xfrm>
                  <a:custGeom>
                    <a:avLst/>
                    <a:gdLst>
                      <a:gd name="T0" fmla="*/ 0 w 19"/>
                      <a:gd name="T1" fmla="*/ 0 h 37"/>
                      <a:gd name="T2" fmla="*/ 0 w 19"/>
                      <a:gd name="T3" fmla="*/ 0 h 37"/>
                      <a:gd name="T4" fmla="*/ 0 w 19"/>
                      <a:gd name="T5" fmla="*/ 0 h 37"/>
                      <a:gd name="T6" fmla="*/ 0 60000 65536"/>
                      <a:gd name="T7" fmla="*/ 0 60000 65536"/>
                      <a:gd name="T8" fmla="*/ 0 60000 65536"/>
                    </a:gdLst>
                    <a:ahLst/>
                    <a:cxnLst>
                      <a:cxn ang="T6">
                        <a:pos x="T0" y="T1"/>
                      </a:cxn>
                      <a:cxn ang="T7">
                        <a:pos x="T2" y="T3"/>
                      </a:cxn>
                      <a:cxn ang="T8">
                        <a:pos x="T4" y="T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endParaRPr lang="ru-RU"/>
                  </a:p>
                </p:txBody>
              </p:sp>
              <p:sp>
                <p:nvSpPr>
                  <p:cNvPr id="1119" name="Freeform 101"/>
                  <p:cNvSpPr>
                    <a:spLocks/>
                  </p:cNvSpPr>
                  <p:nvPr/>
                </p:nvSpPr>
                <p:spPr bwMode="ltGray">
                  <a:xfrm>
                    <a:off x="4155" y="497"/>
                    <a:ext cx="9" cy="7"/>
                  </a:xfrm>
                  <a:custGeom>
                    <a:avLst/>
                    <a:gdLst>
                      <a:gd name="T0" fmla="*/ 0 w 22"/>
                      <a:gd name="T1" fmla="*/ 0 h 20"/>
                      <a:gd name="T2" fmla="*/ 0 w 22"/>
                      <a:gd name="T3" fmla="*/ 0 h 20"/>
                      <a:gd name="T4" fmla="*/ 0 w 22"/>
                      <a:gd name="T5" fmla="*/ 0 h 20"/>
                      <a:gd name="T6" fmla="*/ 0 w 22"/>
                      <a:gd name="T7" fmla="*/ 0 h 20"/>
                      <a:gd name="T8" fmla="*/ 0 w 22"/>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endParaRPr lang="ru-RU"/>
                  </a:p>
                </p:txBody>
              </p:sp>
              <p:sp>
                <p:nvSpPr>
                  <p:cNvPr id="1120" name="Freeform 102"/>
                  <p:cNvSpPr>
                    <a:spLocks/>
                  </p:cNvSpPr>
                  <p:nvPr/>
                </p:nvSpPr>
                <p:spPr bwMode="ltGray">
                  <a:xfrm>
                    <a:off x="3760" y="357"/>
                    <a:ext cx="25" cy="10"/>
                  </a:xfrm>
                  <a:custGeom>
                    <a:avLst/>
                    <a:gdLst>
                      <a:gd name="T0" fmla="*/ 0 w 57"/>
                      <a:gd name="T1" fmla="*/ 0 h 30"/>
                      <a:gd name="T2" fmla="*/ 0 w 57"/>
                      <a:gd name="T3" fmla="*/ 0 h 30"/>
                      <a:gd name="T4" fmla="*/ 0 w 57"/>
                      <a:gd name="T5" fmla="*/ 0 h 30"/>
                      <a:gd name="T6" fmla="*/ 0 w 57"/>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endParaRPr lang="ru-RU"/>
                  </a:p>
                </p:txBody>
              </p:sp>
              <p:sp>
                <p:nvSpPr>
                  <p:cNvPr id="1121" name="Freeform 103"/>
                  <p:cNvSpPr>
                    <a:spLocks/>
                  </p:cNvSpPr>
                  <p:nvPr/>
                </p:nvSpPr>
                <p:spPr bwMode="ltGray">
                  <a:xfrm>
                    <a:off x="4062" y="265"/>
                    <a:ext cx="295" cy="233"/>
                  </a:xfrm>
                  <a:custGeom>
                    <a:avLst/>
                    <a:gdLst>
                      <a:gd name="T0" fmla="*/ 1 w 693"/>
                      <a:gd name="T1" fmla="*/ 0 h 696"/>
                      <a:gd name="T2" fmla="*/ 1 w 693"/>
                      <a:gd name="T3" fmla="*/ 0 h 696"/>
                      <a:gd name="T4" fmla="*/ 1 w 693"/>
                      <a:gd name="T5" fmla="*/ 0 h 696"/>
                      <a:gd name="T6" fmla="*/ 1 w 693"/>
                      <a:gd name="T7" fmla="*/ 0 h 696"/>
                      <a:gd name="T8" fmla="*/ 0 w 693"/>
                      <a:gd name="T9" fmla="*/ 0 h 696"/>
                      <a:gd name="T10" fmla="*/ 1 w 693"/>
                      <a:gd name="T11" fmla="*/ 0 h 696"/>
                      <a:gd name="T12" fmla="*/ 1 w 693"/>
                      <a:gd name="T13" fmla="*/ 0 h 696"/>
                      <a:gd name="T14" fmla="*/ 1 w 693"/>
                      <a:gd name="T15" fmla="*/ 0 h 696"/>
                      <a:gd name="T16" fmla="*/ 1 w 693"/>
                      <a:gd name="T17" fmla="*/ 0 h 696"/>
                      <a:gd name="T18" fmla="*/ 1 w 693"/>
                      <a:gd name="T19" fmla="*/ 0 h 696"/>
                      <a:gd name="T20" fmla="*/ 1 w 693"/>
                      <a:gd name="T21" fmla="*/ 0 h 696"/>
                      <a:gd name="T22" fmla="*/ 0 w 693"/>
                      <a:gd name="T23" fmla="*/ 0 h 696"/>
                      <a:gd name="T24" fmla="*/ 0 w 693"/>
                      <a:gd name="T25" fmla="*/ 0 h 696"/>
                      <a:gd name="T26" fmla="*/ 0 w 693"/>
                      <a:gd name="T27" fmla="*/ 0 h 696"/>
                      <a:gd name="T28" fmla="*/ 0 w 693"/>
                      <a:gd name="T29" fmla="*/ 0 h 696"/>
                      <a:gd name="T30" fmla="*/ 0 w 693"/>
                      <a:gd name="T31" fmla="*/ 0 h 696"/>
                      <a:gd name="T32" fmla="*/ 0 w 693"/>
                      <a:gd name="T33" fmla="*/ 0 h 696"/>
                      <a:gd name="T34" fmla="*/ 0 w 693"/>
                      <a:gd name="T35" fmla="*/ 0 h 696"/>
                      <a:gd name="T36" fmla="*/ 0 w 693"/>
                      <a:gd name="T37" fmla="*/ 0 h 696"/>
                      <a:gd name="T38" fmla="*/ 0 w 693"/>
                      <a:gd name="T39" fmla="*/ 0 h 696"/>
                      <a:gd name="T40" fmla="*/ 0 w 693"/>
                      <a:gd name="T41" fmla="*/ 0 h 696"/>
                      <a:gd name="T42" fmla="*/ 0 w 693"/>
                      <a:gd name="T43" fmla="*/ 0 h 696"/>
                      <a:gd name="T44" fmla="*/ 0 w 693"/>
                      <a:gd name="T45" fmla="*/ 0 h 696"/>
                      <a:gd name="T46" fmla="*/ 0 w 693"/>
                      <a:gd name="T47" fmla="*/ 0 h 696"/>
                      <a:gd name="T48" fmla="*/ 0 w 693"/>
                      <a:gd name="T49" fmla="*/ 0 h 696"/>
                      <a:gd name="T50" fmla="*/ 0 w 693"/>
                      <a:gd name="T51" fmla="*/ 0 h 696"/>
                      <a:gd name="T52" fmla="*/ 1 w 693"/>
                      <a:gd name="T53" fmla="*/ 0 h 696"/>
                      <a:gd name="T54" fmla="*/ 1 w 693"/>
                      <a:gd name="T55" fmla="*/ 0 h 696"/>
                      <a:gd name="T56" fmla="*/ 1 w 693"/>
                      <a:gd name="T57" fmla="*/ 0 h 696"/>
                      <a:gd name="T58" fmla="*/ 1 w 693"/>
                      <a:gd name="T59" fmla="*/ 0 h 696"/>
                      <a:gd name="T60" fmla="*/ 1 w 693"/>
                      <a:gd name="T61" fmla="*/ 0 h 696"/>
                      <a:gd name="T62" fmla="*/ 1 w 693"/>
                      <a:gd name="T63" fmla="*/ 0 h 696"/>
                      <a:gd name="T64" fmla="*/ 1 w 693"/>
                      <a:gd name="T65" fmla="*/ 0 h 696"/>
                      <a:gd name="T66" fmla="*/ 1 w 693"/>
                      <a:gd name="T67" fmla="*/ 0 h 696"/>
                      <a:gd name="T68" fmla="*/ 1 w 693"/>
                      <a:gd name="T69" fmla="*/ 0 h 696"/>
                      <a:gd name="T70" fmla="*/ 1 w 693"/>
                      <a:gd name="T71" fmla="*/ 0 h 6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endParaRPr lang="ru-RU"/>
                  </a:p>
                </p:txBody>
              </p:sp>
              <p:sp>
                <p:nvSpPr>
                  <p:cNvPr id="1122" name="Freeform 104"/>
                  <p:cNvSpPr>
                    <a:spLocks/>
                  </p:cNvSpPr>
                  <p:nvPr/>
                </p:nvSpPr>
                <p:spPr bwMode="ltGray">
                  <a:xfrm>
                    <a:off x="3861" y="247"/>
                    <a:ext cx="591" cy="95"/>
                  </a:xfrm>
                  <a:custGeom>
                    <a:avLst/>
                    <a:gdLst>
                      <a:gd name="T0" fmla="*/ 34 w 931"/>
                      <a:gd name="T1" fmla="*/ 0 h 149"/>
                      <a:gd name="T2" fmla="*/ 6 w 931"/>
                      <a:gd name="T3" fmla="*/ 1 h 149"/>
                      <a:gd name="T4" fmla="*/ 4 w 931"/>
                      <a:gd name="T5" fmla="*/ 2 h 149"/>
                      <a:gd name="T6" fmla="*/ 3 w 931"/>
                      <a:gd name="T7" fmla="*/ 2 h 149"/>
                      <a:gd name="T8" fmla="*/ 1 w 931"/>
                      <a:gd name="T9" fmla="*/ 3 h 149"/>
                      <a:gd name="T10" fmla="*/ 0 w 931"/>
                      <a:gd name="T11" fmla="*/ 4 h 149"/>
                      <a:gd name="T12" fmla="*/ 3 w 931"/>
                      <a:gd name="T13" fmla="*/ 5 h 149"/>
                      <a:gd name="T14" fmla="*/ 4 w 931"/>
                      <a:gd name="T15" fmla="*/ 4 h 149"/>
                      <a:gd name="T16" fmla="*/ 4 w 931"/>
                      <a:gd name="T17" fmla="*/ 4 h 149"/>
                      <a:gd name="T18" fmla="*/ 7 w 931"/>
                      <a:gd name="T19" fmla="*/ 2 h 149"/>
                      <a:gd name="T20" fmla="*/ 9 w 931"/>
                      <a:gd name="T21" fmla="*/ 2 h 149"/>
                      <a:gd name="T22" fmla="*/ 10 w 931"/>
                      <a:gd name="T23" fmla="*/ 4 h 149"/>
                      <a:gd name="T24" fmla="*/ 8 w 931"/>
                      <a:gd name="T25" fmla="*/ 4 h 149"/>
                      <a:gd name="T26" fmla="*/ 10 w 931"/>
                      <a:gd name="T27" fmla="*/ 4 h 149"/>
                      <a:gd name="T28" fmla="*/ 11 w 931"/>
                      <a:gd name="T29" fmla="*/ 4 h 149"/>
                      <a:gd name="T30" fmla="*/ 11 w 931"/>
                      <a:gd name="T31" fmla="*/ 4 h 149"/>
                      <a:gd name="T32" fmla="*/ 11 w 931"/>
                      <a:gd name="T33" fmla="*/ 3 h 149"/>
                      <a:gd name="T34" fmla="*/ 11 w 931"/>
                      <a:gd name="T35" fmla="*/ 2 h 149"/>
                      <a:gd name="T36" fmla="*/ 11 w 931"/>
                      <a:gd name="T37" fmla="*/ 4 h 149"/>
                      <a:gd name="T38" fmla="*/ 11 w 931"/>
                      <a:gd name="T39" fmla="*/ 4 h 149"/>
                      <a:gd name="T40" fmla="*/ 12 w 931"/>
                      <a:gd name="T41" fmla="*/ 6 h 149"/>
                      <a:gd name="T42" fmla="*/ 13 w 931"/>
                      <a:gd name="T43" fmla="*/ 4 h 149"/>
                      <a:gd name="T44" fmla="*/ 14 w 931"/>
                      <a:gd name="T45" fmla="*/ 4 h 149"/>
                      <a:gd name="T46" fmla="*/ 16 w 931"/>
                      <a:gd name="T47" fmla="*/ 3 h 149"/>
                      <a:gd name="T48" fmla="*/ 17 w 931"/>
                      <a:gd name="T49" fmla="*/ 2 h 149"/>
                      <a:gd name="T50" fmla="*/ 18 w 931"/>
                      <a:gd name="T51" fmla="*/ 3 h 149"/>
                      <a:gd name="T52" fmla="*/ 19 w 931"/>
                      <a:gd name="T53" fmla="*/ 2 h 149"/>
                      <a:gd name="T54" fmla="*/ 18 w 931"/>
                      <a:gd name="T55" fmla="*/ 2 h 149"/>
                      <a:gd name="T56" fmla="*/ 20 w 931"/>
                      <a:gd name="T57" fmla="*/ 2 h 149"/>
                      <a:gd name="T58" fmla="*/ 23 w 931"/>
                      <a:gd name="T59" fmla="*/ 3 h 149"/>
                      <a:gd name="T60" fmla="*/ 24 w 931"/>
                      <a:gd name="T61" fmla="*/ 2 h 149"/>
                      <a:gd name="T62" fmla="*/ 24 w 931"/>
                      <a:gd name="T63" fmla="*/ 3 h 149"/>
                      <a:gd name="T64" fmla="*/ 23 w 931"/>
                      <a:gd name="T65" fmla="*/ 4 h 149"/>
                      <a:gd name="T66" fmla="*/ 25 w 931"/>
                      <a:gd name="T67" fmla="*/ 4 h 149"/>
                      <a:gd name="T68" fmla="*/ 26 w 931"/>
                      <a:gd name="T69" fmla="*/ 3 h 149"/>
                      <a:gd name="T70" fmla="*/ 27 w 931"/>
                      <a:gd name="T71" fmla="*/ 3 h 149"/>
                      <a:gd name="T72" fmla="*/ 33 w 931"/>
                      <a:gd name="T73" fmla="*/ 4 h 1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endParaRPr lang="ru-RU"/>
                  </a:p>
                </p:txBody>
              </p:sp>
              <p:sp>
                <p:nvSpPr>
                  <p:cNvPr id="1123" name="Freeform 105"/>
                  <p:cNvSpPr>
                    <a:spLocks/>
                  </p:cNvSpPr>
                  <p:nvPr/>
                </p:nvSpPr>
                <p:spPr bwMode="ltGray">
                  <a:xfrm>
                    <a:off x="3981" y="282"/>
                    <a:ext cx="13" cy="10"/>
                  </a:xfrm>
                  <a:custGeom>
                    <a:avLst/>
                    <a:gdLst>
                      <a:gd name="T0" fmla="*/ 0 w 31"/>
                      <a:gd name="T1" fmla="*/ 0 h 30"/>
                      <a:gd name="T2" fmla="*/ 0 w 31"/>
                      <a:gd name="T3" fmla="*/ 0 h 30"/>
                      <a:gd name="T4" fmla="*/ 0 w 31"/>
                      <a:gd name="T5" fmla="*/ 0 h 30"/>
                      <a:gd name="T6" fmla="*/ 0 w 31"/>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endParaRPr lang="ru-RU"/>
                  </a:p>
                </p:txBody>
              </p:sp>
              <p:sp>
                <p:nvSpPr>
                  <p:cNvPr id="1124" name="Freeform 106"/>
                  <p:cNvSpPr>
                    <a:spLocks/>
                  </p:cNvSpPr>
                  <p:nvPr/>
                </p:nvSpPr>
                <p:spPr bwMode="ltGray">
                  <a:xfrm>
                    <a:off x="3966" y="296"/>
                    <a:ext cx="19" cy="11"/>
                  </a:xfrm>
                  <a:custGeom>
                    <a:avLst/>
                    <a:gdLst>
                      <a:gd name="T0" fmla="*/ 0 w 44"/>
                      <a:gd name="T1" fmla="*/ 0 h 32"/>
                      <a:gd name="T2" fmla="*/ 0 w 44"/>
                      <a:gd name="T3" fmla="*/ 0 h 32"/>
                      <a:gd name="T4" fmla="*/ 0 w 44"/>
                      <a:gd name="T5" fmla="*/ 0 h 32"/>
                      <a:gd name="T6" fmla="*/ 0 w 44"/>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endParaRPr lang="ru-RU"/>
                  </a:p>
                </p:txBody>
              </p:sp>
              <p:sp>
                <p:nvSpPr>
                  <p:cNvPr id="1125" name="Freeform 107"/>
                  <p:cNvSpPr>
                    <a:spLocks/>
                  </p:cNvSpPr>
                  <p:nvPr/>
                </p:nvSpPr>
                <p:spPr bwMode="ltGray">
                  <a:xfrm>
                    <a:off x="4028" y="337"/>
                    <a:ext cx="32" cy="6"/>
                  </a:xfrm>
                  <a:custGeom>
                    <a:avLst/>
                    <a:gdLst>
                      <a:gd name="T0" fmla="*/ 0 w 76"/>
                      <a:gd name="T1" fmla="*/ 0 h 18"/>
                      <a:gd name="T2" fmla="*/ 0 w 76"/>
                      <a:gd name="T3" fmla="*/ 0 h 18"/>
                      <a:gd name="T4" fmla="*/ 0 w 76"/>
                      <a:gd name="T5" fmla="*/ 0 h 18"/>
                      <a:gd name="T6" fmla="*/ 0 60000 65536"/>
                      <a:gd name="T7" fmla="*/ 0 60000 65536"/>
                      <a:gd name="T8" fmla="*/ 0 60000 65536"/>
                    </a:gdLst>
                    <a:ahLst/>
                    <a:cxnLst>
                      <a:cxn ang="T6">
                        <a:pos x="T0" y="T1"/>
                      </a:cxn>
                      <a:cxn ang="T7">
                        <a:pos x="T2" y="T3"/>
                      </a:cxn>
                      <a:cxn ang="T8">
                        <a:pos x="T4" y="T5"/>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endParaRPr lang="ru-RU"/>
                  </a:p>
                </p:txBody>
              </p:sp>
              <p:sp>
                <p:nvSpPr>
                  <p:cNvPr id="1126" name="Freeform 108"/>
                  <p:cNvSpPr>
                    <a:spLocks/>
                  </p:cNvSpPr>
                  <p:nvPr/>
                </p:nvSpPr>
                <p:spPr bwMode="ltGray">
                  <a:xfrm>
                    <a:off x="4083" y="336"/>
                    <a:ext cx="18" cy="15"/>
                  </a:xfrm>
                  <a:custGeom>
                    <a:avLst/>
                    <a:gdLst>
                      <a:gd name="T0" fmla="*/ 0 w 42"/>
                      <a:gd name="T1" fmla="*/ 0 h 44"/>
                      <a:gd name="T2" fmla="*/ 0 w 42"/>
                      <a:gd name="T3" fmla="*/ 0 h 44"/>
                      <a:gd name="T4" fmla="*/ 0 w 42"/>
                      <a:gd name="T5" fmla="*/ 0 h 44"/>
                      <a:gd name="T6" fmla="*/ 0 60000 65536"/>
                      <a:gd name="T7" fmla="*/ 0 60000 65536"/>
                      <a:gd name="T8" fmla="*/ 0 60000 65536"/>
                    </a:gdLst>
                    <a:ahLst/>
                    <a:cxnLst>
                      <a:cxn ang="T6">
                        <a:pos x="T0" y="T1"/>
                      </a:cxn>
                      <a:cxn ang="T7">
                        <a:pos x="T2" y="T3"/>
                      </a:cxn>
                      <a:cxn ang="T8">
                        <a:pos x="T4" y="T5"/>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endParaRPr lang="ru-RU"/>
                  </a:p>
                </p:txBody>
              </p:sp>
              <p:sp>
                <p:nvSpPr>
                  <p:cNvPr id="1127" name="Freeform 109"/>
                  <p:cNvSpPr>
                    <a:spLocks/>
                  </p:cNvSpPr>
                  <p:nvPr/>
                </p:nvSpPr>
                <p:spPr bwMode="ltGray">
                  <a:xfrm>
                    <a:off x="3936" y="295"/>
                    <a:ext cx="14" cy="10"/>
                  </a:xfrm>
                  <a:custGeom>
                    <a:avLst/>
                    <a:gdLst>
                      <a:gd name="T0" fmla="*/ 0 w 31"/>
                      <a:gd name="T1" fmla="*/ 0 h 30"/>
                      <a:gd name="T2" fmla="*/ 0 w 31"/>
                      <a:gd name="T3" fmla="*/ 0 h 30"/>
                      <a:gd name="T4" fmla="*/ 0 w 31"/>
                      <a:gd name="T5" fmla="*/ 0 h 30"/>
                      <a:gd name="T6" fmla="*/ 0 60000 65536"/>
                      <a:gd name="T7" fmla="*/ 0 60000 65536"/>
                      <a:gd name="T8" fmla="*/ 0 60000 65536"/>
                    </a:gdLst>
                    <a:ahLst/>
                    <a:cxnLst>
                      <a:cxn ang="T6">
                        <a:pos x="T0" y="T1"/>
                      </a:cxn>
                      <a:cxn ang="T7">
                        <a:pos x="T2" y="T3"/>
                      </a:cxn>
                      <a:cxn ang="T8">
                        <a:pos x="T4" y="T5"/>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endParaRPr lang="ru-RU"/>
                  </a:p>
                </p:txBody>
              </p:sp>
            </p:grpSp>
          </p:grpSp>
          <p:grpSp>
            <p:nvGrpSpPr>
              <p:cNvPr id="1036" name="Group 110"/>
              <p:cNvGrpSpPr>
                <a:grpSpLocks/>
              </p:cNvGrpSpPr>
              <p:nvPr/>
            </p:nvGrpSpPr>
            <p:grpSpPr bwMode="auto">
              <a:xfrm>
                <a:off x="798" y="111"/>
                <a:ext cx="4702" cy="418"/>
                <a:chOff x="798" y="255"/>
                <a:chExt cx="4702" cy="418"/>
              </a:xfrm>
            </p:grpSpPr>
            <p:sp>
              <p:nvSpPr>
                <p:cNvPr id="1063" name="Line 111"/>
                <p:cNvSpPr>
                  <a:spLocks noChangeShapeType="1"/>
                </p:cNvSpPr>
                <p:nvPr/>
              </p:nvSpPr>
              <p:spPr bwMode="white">
                <a:xfrm>
                  <a:off x="798" y="476"/>
                  <a:ext cx="4702" cy="0"/>
                </a:xfrm>
                <a:prstGeom prst="line">
                  <a:avLst/>
                </a:prstGeom>
                <a:noFill/>
                <a:ln w="9525">
                  <a:solidFill>
                    <a:schemeClr val="folHlink"/>
                  </a:solidFill>
                  <a:round/>
                  <a:headEnd/>
                  <a:tailEnd/>
                </a:ln>
                <a:effectLst/>
              </p:spPr>
              <p:txBody>
                <a:bodyPr wrap="none" anchor="ctr"/>
                <a:lstStyle/>
                <a:p>
                  <a:endParaRPr lang="ru-RU"/>
                </a:p>
              </p:txBody>
            </p:sp>
            <p:sp>
              <p:nvSpPr>
                <p:cNvPr id="1064" name="Line 112"/>
                <p:cNvSpPr>
                  <a:spLocks noChangeShapeType="1"/>
                </p:cNvSpPr>
                <p:nvPr/>
              </p:nvSpPr>
              <p:spPr bwMode="white">
                <a:xfrm>
                  <a:off x="1026" y="255"/>
                  <a:ext cx="0" cy="418"/>
                </a:xfrm>
                <a:prstGeom prst="line">
                  <a:avLst/>
                </a:prstGeom>
                <a:noFill/>
                <a:ln w="9525">
                  <a:solidFill>
                    <a:schemeClr val="folHlink"/>
                  </a:solidFill>
                  <a:round/>
                  <a:headEnd/>
                  <a:tailEnd/>
                </a:ln>
                <a:effectLst/>
              </p:spPr>
              <p:txBody>
                <a:bodyPr wrap="none" anchor="ctr"/>
                <a:lstStyle/>
                <a:p>
                  <a:endParaRPr lang="ru-RU"/>
                </a:p>
              </p:txBody>
            </p:sp>
            <p:sp>
              <p:nvSpPr>
                <p:cNvPr id="1065" name="Line 113"/>
                <p:cNvSpPr>
                  <a:spLocks noChangeShapeType="1"/>
                </p:cNvSpPr>
                <p:nvPr/>
              </p:nvSpPr>
              <p:spPr bwMode="white">
                <a:xfrm>
                  <a:off x="1254" y="255"/>
                  <a:ext cx="0" cy="418"/>
                </a:xfrm>
                <a:prstGeom prst="line">
                  <a:avLst/>
                </a:prstGeom>
                <a:noFill/>
                <a:ln w="9525">
                  <a:solidFill>
                    <a:schemeClr val="folHlink"/>
                  </a:solidFill>
                  <a:round/>
                  <a:headEnd/>
                  <a:tailEnd/>
                </a:ln>
                <a:effectLst/>
              </p:spPr>
              <p:txBody>
                <a:bodyPr wrap="none" anchor="ctr"/>
                <a:lstStyle/>
                <a:p>
                  <a:endParaRPr lang="ru-RU"/>
                </a:p>
              </p:txBody>
            </p:sp>
            <p:sp>
              <p:nvSpPr>
                <p:cNvPr id="1066" name="Line 114"/>
                <p:cNvSpPr>
                  <a:spLocks noChangeShapeType="1"/>
                </p:cNvSpPr>
                <p:nvPr/>
              </p:nvSpPr>
              <p:spPr bwMode="white">
                <a:xfrm>
                  <a:off x="1482" y="255"/>
                  <a:ext cx="0" cy="418"/>
                </a:xfrm>
                <a:prstGeom prst="line">
                  <a:avLst/>
                </a:prstGeom>
                <a:noFill/>
                <a:ln w="9525">
                  <a:solidFill>
                    <a:schemeClr val="folHlink"/>
                  </a:solidFill>
                  <a:round/>
                  <a:headEnd/>
                  <a:tailEnd/>
                </a:ln>
                <a:effectLst/>
              </p:spPr>
              <p:txBody>
                <a:bodyPr wrap="none" anchor="ctr"/>
                <a:lstStyle/>
                <a:p>
                  <a:endParaRPr lang="ru-RU"/>
                </a:p>
              </p:txBody>
            </p:sp>
            <p:sp>
              <p:nvSpPr>
                <p:cNvPr id="1067" name="Line 115"/>
                <p:cNvSpPr>
                  <a:spLocks noChangeShapeType="1"/>
                </p:cNvSpPr>
                <p:nvPr/>
              </p:nvSpPr>
              <p:spPr bwMode="white">
                <a:xfrm>
                  <a:off x="1710" y="255"/>
                  <a:ext cx="0" cy="418"/>
                </a:xfrm>
                <a:prstGeom prst="line">
                  <a:avLst/>
                </a:prstGeom>
                <a:noFill/>
                <a:ln w="9525">
                  <a:solidFill>
                    <a:schemeClr val="folHlink"/>
                  </a:solidFill>
                  <a:round/>
                  <a:headEnd/>
                  <a:tailEnd/>
                </a:ln>
                <a:effectLst/>
              </p:spPr>
              <p:txBody>
                <a:bodyPr wrap="none" anchor="ctr"/>
                <a:lstStyle/>
                <a:p>
                  <a:endParaRPr lang="ru-RU"/>
                </a:p>
              </p:txBody>
            </p:sp>
            <p:sp>
              <p:nvSpPr>
                <p:cNvPr id="1068" name="Line 116"/>
                <p:cNvSpPr>
                  <a:spLocks noChangeShapeType="1"/>
                </p:cNvSpPr>
                <p:nvPr/>
              </p:nvSpPr>
              <p:spPr bwMode="white">
                <a:xfrm>
                  <a:off x="1938" y="255"/>
                  <a:ext cx="0" cy="418"/>
                </a:xfrm>
                <a:prstGeom prst="line">
                  <a:avLst/>
                </a:prstGeom>
                <a:noFill/>
                <a:ln w="9525">
                  <a:solidFill>
                    <a:schemeClr val="folHlink"/>
                  </a:solidFill>
                  <a:round/>
                  <a:headEnd/>
                  <a:tailEnd/>
                </a:ln>
                <a:effectLst/>
              </p:spPr>
              <p:txBody>
                <a:bodyPr wrap="none" anchor="ctr"/>
                <a:lstStyle/>
                <a:p>
                  <a:endParaRPr lang="ru-RU"/>
                </a:p>
              </p:txBody>
            </p:sp>
            <p:sp>
              <p:nvSpPr>
                <p:cNvPr id="1069" name="Line 117"/>
                <p:cNvSpPr>
                  <a:spLocks noChangeShapeType="1"/>
                </p:cNvSpPr>
                <p:nvPr/>
              </p:nvSpPr>
              <p:spPr bwMode="white">
                <a:xfrm>
                  <a:off x="2166"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0" name="Line 118"/>
                <p:cNvSpPr>
                  <a:spLocks noChangeShapeType="1"/>
                </p:cNvSpPr>
                <p:nvPr/>
              </p:nvSpPr>
              <p:spPr bwMode="white">
                <a:xfrm>
                  <a:off x="2394"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1" name="Line 119"/>
                <p:cNvSpPr>
                  <a:spLocks noChangeShapeType="1"/>
                </p:cNvSpPr>
                <p:nvPr/>
              </p:nvSpPr>
              <p:spPr bwMode="white">
                <a:xfrm>
                  <a:off x="2622"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2" name="Line 120"/>
                <p:cNvSpPr>
                  <a:spLocks noChangeShapeType="1"/>
                </p:cNvSpPr>
                <p:nvPr/>
              </p:nvSpPr>
              <p:spPr bwMode="white">
                <a:xfrm>
                  <a:off x="2850"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3" name="Line 121"/>
                <p:cNvSpPr>
                  <a:spLocks noChangeShapeType="1"/>
                </p:cNvSpPr>
                <p:nvPr/>
              </p:nvSpPr>
              <p:spPr bwMode="white">
                <a:xfrm>
                  <a:off x="3078"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4" name="Line 122"/>
                <p:cNvSpPr>
                  <a:spLocks noChangeShapeType="1"/>
                </p:cNvSpPr>
                <p:nvPr/>
              </p:nvSpPr>
              <p:spPr bwMode="white">
                <a:xfrm>
                  <a:off x="3306"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5" name="Line 123"/>
                <p:cNvSpPr>
                  <a:spLocks noChangeShapeType="1"/>
                </p:cNvSpPr>
                <p:nvPr/>
              </p:nvSpPr>
              <p:spPr bwMode="white">
                <a:xfrm>
                  <a:off x="3534"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6" name="Line 124"/>
                <p:cNvSpPr>
                  <a:spLocks noChangeShapeType="1"/>
                </p:cNvSpPr>
                <p:nvPr/>
              </p:nvSpPr>
              <p:spPr bwMode="white">
                <a:xfrm>
                  <a:off x="3762"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7" name="Line 125"/>
                <p:cNvSpPr>
                  <a:spLocks noChangeShapeType="1"/>
                </p:cNvSpPr>
                <p:nvPr/>
              </p:nvSpPr>
              <p:spPr bwMode="white">
                <a:xfrm>
                  <a:off x="3990"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8" name="Line 126"/>
                <p:cNvSpPr>
                  <a:spLocks noChangeShapeType="1"/>
                </p:cNvSpPr>
                <p:nvPr/>
              </p:nvSpPr>
              <p:spPr bwMode="white">
                <a:xfrm>
                  <a:off x="4218" y="255"/>
                  <a:ext cx="0" cy="418"/>
                </a:xfrm>
                <a:prstGeom prst="line">
                  <a:avLst/>
                </a:prstGeom>
                <a:noFill/>
                <a:ln w="9525">
                  <a:solidFill>
                    <a:schemeClr val="folHlink"/>
                  </a:solidFill>
                  <a:round/>
                  <a:headEnd/>
                  <a:tailEnd/>
                </a:ln>
                <a:effectLst/>
              </p:spPr>
              <p:txBody>
                <a:bodyPr wrap="none" anchor="ctr"/>
                <a:lstStyle/>
                <a:p>
                  <a:endParaRPr lang="ru-RU"/>
                </a:p>
              </p:txBody>
            </p:sp>
            <p:sp>
              <p:nvSpPr>
                <p:cNvPr id="1079" name="Line 127"/>
                <p:cNvSpPr>
                  <a:spLocks noChangeShapeType="1"/>
                </p:cNvSpPr>
                <p:nvPr/>
              </p:nvSpPr>
              <p:spPr bwMode="white">
                <a:xfrm>
                  <a:off x="4446" y="255"/>
                  <a:ext cx="0" cy="418"/>
                </a:xfrm>
                <a:prstGeom prst="line">
                  <a:avLst/>
                </a:prstGeom>
                <a:noFill/>
                <a:ln w="9525">
                  <a:solidFill>
                    <a:schemeClr val="folHlink"/>
                  </a:solidFill>
                  <a:round/>
                  <a:headEnd/>
                  <a:tailEnd/>
                </a:ln>
                <a:effectLst/>
              </p:spPr>
              <p:txBody>
                <a:bodyPr wrap="none" anchor="ctr"/>
                <a:lstStyle/>
                <a:p>
                  <a:endParaRPr lang="ru-RU"/>
                </a:p>
              </p:txBody>
            </p:sp>
            <p:sp>
              <p:nvSpPr>
                <p:cNvPr id="1080" name="Line 128"/>
                <p:cNvSpPr>
                  <a:spLocks noChangeShapeType="1"/>
                </p:cNvSpPr>
                <p:nvPr/>
              </p:nvSpPr>
              <p:spPr bwMode="white">
                <a:xfrm>
                  <a:off x="4674" y="255"/>
                  <a:ext cx="0" cy="418"/>
                </a:xfrm>
                <a:prstGeom prst="line">
                  <a:avLst/>
                </a:prstGeom>
                <a:noFill/>
                <a:ln w="9525">
                  <a:solidFill>
                    <a:schemeClr val="folHlink"/>
                  </a:solidFill>
                  <a:round/>
                  <a:headEnd/>
                  <a:tailEnd/>
                </a:ln>
                <a:effectLst/>
              </p:spPr>
              <p:txBody>
                <a:bodyPr wrap="none" anchor="ctr"/>
                <a:lstStyle/>
                <a:p>
                  <a:endParaRPr lang="ru-RU"/>
                </a:p>
              </p:txBody>
            </p:sp>
            <p:sp>
              <p:nvSpPr>
                <p:cNvPr id="1081" name="Line 129"/>
                <p:cNvSpPr>
                  <a:spLocks noChangeShapeType="1"/>
                </p:cNvSpPr>
                <p:nvPr/>
              </p:nvSpPr>
              <p:spPr bwMode="white">
                <a:xfrm>
                  <a:off x="4902" y="255"/>
                  <a:ext cx="0" cy="418"/>
                </a:xfrm>
                <a:prstGeom prst="line">
                  <a:avLst/>
                </a:prstGeom>
                <a:noFill/>
                <a:ln w="9525">
                  <a:solidFill>
                    <a:schemeClr val="folHlink"/>
                  </a:solidFill>
                  <a:round/>
                  <a:headEnd/>
                  <a:tailEnd/>
                </a:ln>
                <a:effectLst/>
              </p:spPr>
              <p:txBody>
                <a:bodyPr wrap="none" anchor="ctr"/>
                <a:lstStyle/>
                <a:p>
                  <a:endParaRPr lang="ru-RU"/>
                </a:p>
              </p:txBody>
            </p:sp>
            <p:sp>
              <p:nvSpPr>
                <p:cNvPr id="1082" name="Line 130"/>
                <p:cNvSpPr>
                  <a:spLocks noChangeShapeType="1"/>
                </p:cNvSpPr>
                <p:nvPr/>
              </p:nvSpPr>
              <p:spPr bwMode="white">
                <a:xfrm>
                  <a:off x="5130" y="255"/>
                  <a:ext cx="0" cy="418"/>
                </a:xfrm>
                <a:prstGeom prst="line">
                  <a:avLst/>
                </a:prstGeom>
                <a:noFill/>
                <a:ln w="9525">
                  <a:solidFill>
                    <a:schemeClr val="folHlink"/>
                  </a:solidFill>
                  <a:round/>
                  <a:headEnd/>
                  <a:tailEnd/>
                </a:ln>
                <a:effectLst/>
              </p:spPr>
              <p:txBody>
                <a:bodyPr wrap="none" anchor="ctr"/>
                <a:lstStyle/>
                <a:p>
                  <a:endParaRPr lang="ru-RU"/>
                </a:p>
              </p:txBody>
            </p:sp>
            <p:sp>
              <p:nvSpPr>
                <p:cNvPr id="1083" name="Line 131"/>
                <p:cNvSpPr>
                  <a:spLocks noChangeShapeType="1"/>
                </p:cNvSpPr>
                <p:nvPr/>
              </p:nvSpPr>
              <p:spPr bwMode="white">
                <a:xfrm>
                  <a:off x="5358" y="255"/>
                  <a:ext cx="0" cy="418"/>
                </a:xfrm>
                <a:prstGeom prst="line">
                  <a:avLst/>
                </a:prstGeom>
                <a:noFill/>
                <a:ln w="9525">
                  <a:solidFill>
                    <a:schemeClr val="folHlink"/>
                  </a:solidFill>
                  <a:round/>
                  <a:headEnd/>
                  <a:tailEnd/>
                </a:ln>
                <a:effectLst/>
              </p:spPr>
              <p:txBody>
                <a:bodyPr wrap="none" anchor="ctr"/>
                <a:lstStyle/>
                <a:p>
                  <a:endParaRPr lang="ru-RU"/>
                </a:p>
              </p:txBody>
            </p:sp>
          </p:grpSp>
          <p:grpSp>
            <p:nvGrpSpPr>
              <p:cNvPr id="1037" name="Group 132"/>
              <p:cNvGrpSpPr>
                <a:grpSpLocks/>
              </p:cNvGrpSpPr>
              <p:nvPr/>
            </p:nvGrpSpPr>
            <p:grpSpPr bwMode="auto">
              <a:xfrm>
                <a:off x="1208" y="109"/>
                <a:ext cx="3694" cy="423"/>
                <a:chOff x="1034" y="245"/>
                <a:chExt cx="3694" cy="423"/>
              </a:xfrm>
            </p:grpSpPr>
            <p:sp>
              <p:nvSpPr>
                <p:cNvPr id="1038" name="Line 133"/>
                <p:cNvSpPr>
                  <a:spLocks noChangeShapeType="1"/>
                </p:cNvSpPr>
                <p:nvPr/>
              </p:nvSpPr>
              <p:spPr bwMode="ltGray">
                <a:xfrm>
                  <a:off x="2676" y="246"/>
                  <a:ext cx="0" cy="142"/>
                </a:xfrm>
                <a:prstGeom prst="line">
                  <a:avLst/>
                </a:prstGeom>
                <a:noFill/>
                <a:ln w="9525">
                  <a:solidFill>
                    <a:schemeClr val="hlink"/>
                  </a:solidFill>
                  <a:round/>
                  <a:headEnd/>
                  <a:tailEnd/>
                </a:ln>
                <a:effectLst/>
              </p:spPr>
              <p:txBody>
                <a:bodyPr wrap="none" anchor="ctr"/>
                <a:lstStyle/>
                <a:p>
                  <a:endParaRPr lang="ru-RU"/>
                </a:p>
              </p:txBody>
            </p:sp>
            <p:sp>
              <p:nvSpPr>
                <p:cNvPr id="1039" name="Line 134"/>
                <p:cNvSpPr>
                  <a:spLocks noChangeShapeType="1"/>
                </p:cNvSpPr>
                <p:nvPr/>
              </p:nvSpPr>
              <p:spPr bwMode="ltGray">
                <a:xfrm>
                  <a:off x="2798" y="468"/>
                  <a:ext cx="70" cy="0"/>
                </a:xfrm>
                <a:prstGeom prst="line">
                  <a:avLst/>
                </a:prstGeom>
                <a:noFill/>
                <a:ln w="9525">
                  <a:solidFill>
                    <a:schemeClr val="hlink"/>
                  </a:solidFill>
                  <a:round/>
                  <a:headEnd/>
                  <a:tailEnd/>
                </a:ln>
                <a:effectLst/>
              </p:spPr>
              <p:txBody>
                <a:bodyPr wrap="none" anchor="ctr"/>
                <a:lstStyle/>
                <a:p>
                  <a:endParaRPr lang="ru-RU"/>
                </a:p>
              </p:txBody>
            </p:sp>
            <p:sp>
              <p:nvSpPr>
                <p:cNvPr id="1040" name="Line 135"/>
                <p:cNvSpPr>
                  <a:spLocks noChangeShapeType="1"/>
                </p:cNvSpPr>
                <p:nvPr/>
              </p:nvSpPr>
              <p:spPr bwMode="ltGray">
                <a:xfrm>
                  <a:off x="2904" y="486"/>
                  <a:ext cx="0" cy="28"/>
                </a:xfrm>
                <a:prstGeom prst="line">
                  <a:avLst/>
                </a:prstGeom>
                <a:noFill/>
                <a:ln w="9525">
                  <a:solidFill>
                    <a:schemeClr val="hlink"/>
                  </a:solidFill>
                  <a:round/>
                  <a:headEnd/>
                  <a:tailEnd/>
                </a:ln>
                <a:effectLst/>
              </p:spPr>
              <p:txBody>
                <a:bodyPr wrap="none" anchor="ctr"/>
                <a:lstStyle/>
                <a:p>
                  <a:endParaRPr lang="ru-RU"/>
                </a:p>
              </p:txBody>
            </p:sp>
            <p:sp>
              <p:nvSpPr>
                <p:cNvPr id="1041" name="Line 136"/>
                <p:cNvSpPr>
                  <a:spLocks noChangeShapeType="1"/>
                </p:cNvSpPr>
                <p:nvPr/>
              </p:nvSpPr>
              <p:spPr bwMode="ltGray">
                <a:xfrm>
                  <a:off x="3132" y="586"/>
                  <a:ext cx="0" cy="79"/>
                </a:xfrm>
                <a:prstGeom prst="line">
                  <a:avLst/>
                </a:prstGeom>
                <a:noFill/>
                <a:ln w="9525">
                  <a:solidFill>
                    <a:schemeClr val="hlink"/>
                  </a:solidFill>
                  <a:round/>
                  <a:headEnd/>
                  <a:tailEnd/>
                </a:ln>
                <a:effectLst/>
              </p:spPr>
              <p:txBody>
                <a:bodyPr wrap="none" anchor="ctr"/>
                <a:lstStyle/>
                <a:p>
                  <a:endParaRPr lang="ru-RU"/>
                </a:p>
              </p:txBody>
            </p:sp>
            <p:sp>
              <p:nvSpPr>
                <p:cNvPr id="1042" name="Line 137"/>
                <p:cNvSpPr>
                  <a:spLocks noChangeShapeType="1"/>
                </p:cNvSpPr>
                <p:nvPr/>
              </p:nvSpPr>
              <p:spPr bwMode="ltGray">
                <a:xfrm>
                  <a:off x="3816" y="358"/>
                  <a:ext cx="0" cy="180"/>
                </a:xfrm>
                <a:prstGeom prst="line">
                  <a:avLst/>
                </a:prstGeom>
                <a:noFill/>
                <a:ln w="9525">
                  <a:solidFill>
                    <a:schemeClr val="hlink"/>
                  </a:solidFill>
                  <a:round/>
                  <a:headEnd/>
                  <a:tailEnd/>
                </a:ln>
                <a:effectLst/>
              </p:spPr>
              <p:txBody>
                <a:bodyPr wrap="none" anchor="ctr"/>
                <a:lstStyle/>
                <a:p>
                  <a:endParaRPr lang="ru-RU"/>
                </a:p>
              </p:txBody>
            </p:sp>
            <p:sp>
              <p:nvSpPr>
                <p:cNvPr id="1043" name="Line 138"/>
                <p:cNvSpPr>
                  <a:spLocks noChangeShapeType="1"/>
                </p:cNvSpPr>
                <p:nvPr/>
              </p:nvSpPr>
              <p:spPr bwMode="ltGray">
                <a:xfrm>
                  <a:off x="3722" y="468"/>
                  <a:ext cx="348" cy="0"/>
                </a:xfrm>
                <a:prstGeom prst="line">
                  <a:avLst/>
                </a:prstGeom>
                <a:noFill/>
                <a:ln w="9525">
                  <a:solidFill>
                    <a:schemeClr val="hlink"/>
                  </a:solidFill>
                  <a:round/>
                  <a:headEnd/>
                  <a:tailEnd/>
                </a:ln>
                <a:effectLst/>
              </p:spPr>
              <p:txBody>
                <a:bodyPr wrap="none" anchor="ctr"/>
                <a:lstStyle/>
                <a:p>
                  <a:endParaRPr lang="ru-RU"/>
                </a:p>
              </p:txBody>
            </p:sp>
            <p:sp>
              <p:nvSpPr>
                <p:cNvPr id="1044" name="Line 139"/>
                <p:cNvSpPr>
                  <a:spLocks noChangeShapeType="1"/>
                </p:cNvSpPr>
                <p:nvPr/>
              </p:nvSpPr>
              <p:spPr bwMode="ltGray">
                <a:xfrm>
                  <a:off x="4044" y="372"/>
                  <a:ext cx="0" cy="294"/>
                </a:xfrm>
                <a:prstGeom prst="line">
                  <a:avLst/>
                </a:prstGeom>
                <a:noFill/>
                <a:ln w="9525">
                  <a:solidFill>
                    <a:schemeClr val="hlink"/>
                  </a:solidFill>
                  <a:round/>
                  <a:headEnd/>
                  <a:tailEnd/>
                </a:ln>
                <a:effectLst/>
              </p:spPr>
              <p:txBody>
                <a:bodyPr wrap="none" anchor="ctr"/>
                <a:lstStyle/>
                <a:p>
                  <a:endParaRPr lang="ru-RU"/>
                </a:p>
              </p:txBody>
            </p:sp>
            <p:sp>
              <p:nvSpPr>
                <p:cNvPr id="1045" name="Line 140"/>
                <p:cNvSpPr>
                  <a:spLocks noChangeShapeType="1"/>
                </p:cNvSpPr>
                <p:nvPr/>
              </p:nvSpPr>
              <p:spPr bwMode="ltGray">
                <a:xfrm flipV="1">
                  <a:off x="4046" y="248"/>
                  <a:ext cx="0" cy="50"/>
                </a:xfrm>
                <a:prstGeom prst="line">
                  <a:avLst/>
                </a:prstGeom>
                <a:noFill/>
                <a:ln w="9525">
                  <a:solidFill>
                    <a:schemeClr val="hlink"/>
                  </a:solidFill>
                  <a:round/>
                  <a:headEnd/>
                  <a:tailEnd/>
                </a:ln>
                <a:effectLst/>
              </p:spPr>
              <p:txBody>
                <a:bodyPr wrap="none" anchor="ctr"/>
                <a:lstStyle/>
                <a:p>
                  <a:endParaRPr lang="ru-RU"/>
                </a:p>
              </p:txBody>
            </p:sp>
            <p:sp>
              <p:nvSpPr>
                <p:cNvPr id="1046" name="Line 141"/>
                <p:cNvSpPr>
                  <a:spLocks noChangeShapeType="1"/>
                </p:cNvSpPr>
                <p:nvPr/>
              </p:nvSpPr>
              <p:spPr bwMode="ltGray">
                <a:xfrm flipV="1">
                  <a:off x="4272" y="246"/>
                  <a:ext cx="0" cy="182"/>
                </a:xfrm>
                <a:prstGeom prst="line">
                  <a:avLst/>
                </a:prstGeom>
                <a:noFill/>
                <a:ln w="9525">
                  <a:solidFill>
                    <a:schemeClr val="hlink"/>
                  </a:solidFill>
                  <a:round/>
                  <a:headEnd/>
                  <a:tailEnd/>
                </a:ln>
                <a:effectLst/>
              </p:spPr>
              <p:txBody>
                <a:bodyPr wrap="none" anchor="ctr"/>
                <a:lstStyle/>
                <a:p>
                  <a:endParaRPr lang="ru-RU"/>
                </a:p>
              </p:txBody>
            </p:sp>
            <p:sp>
              <p:nvSpPr>
                <p:cNvPr id="1047" name="Line 142"/>
                <p:cNvSpPr>
                  <a:spLocks noChangeShapeType="1"/>
                </p:cNvSpPr>
                <p:nvPr/>
              </p:nvSpPr>
              <p:spPr bwMode="ltGray">
                <a:xfrm flipH="1">
                  <a:off x="4422" y="468"/>
                  <a:ext cx="78" cy="0"/>
                </a:xfrm>
                <a:prstGeom prst="line">
                  <a:avLst/>
                </a:prstGeom>
                <a:noFill/>
                <a:ln w="9525">
                  <a:solidFill>
                    <a:schemeClr val="hlink"/>
                  </a:solidFill>
                  <a:round/>
                  <a:headEnd/>
                  <a:tailEnd/>
                </a:ln>
                <a:effectLst/>
              </p:spPr>
              <p:txBody>
                <a:bodyPr wrap="none" anchor="ctr"/>
                <a:lstStyle/>
                <a:p>
                  <a:endParaRPr lang="ru-RU"/>
                </a:p>
              </p:txBody>
            </p:sp>
            <p:sp>
              <p:nvSpPr>
                <p:cNvPr id="1048" name="Line 143"/>
                <p:cNvSpPr>
                  <a:spLocks noChangeShapeType="1"/>
                </p:cNvSpPr>
                <p:nvPr/>
              </p:nvSpPr>
              <p:spPr bwMode="ltGray">
                <a:xfrm flipH="1">
                  <a:off x="4290" y="468"/>
                  <a:ext cx="62" cy="0"/>
                </a:xfrm>
                <a:prstGeom prst="line">
                  <a:avLst/>
                </a:prstGeom>
                <a:noFill/>
                <a:ln w="9525">
                  <a:solidFill>
                    <a:schemeClr val="hlink"/>
                  </a:solidFill>
                  <a:round/>
                  <a:headEnd/>
                  <a:tailEnd/>
                </a:ln>
                <a:effectLst/>
              </p:spPr>
              <p:txBody>
                <a:bodyPr wrap="none" anchor="ctr"/>
                <a:lstStyle/>
                <a:p>
                  <a:endParaRPr lang="ru-RU"/>
                </a:p>
              </p:txBody>
            </p:sp>
            <p:sp>
              <p:nvSpPr>
                <p:cNvPr id="1049" name="Line 144"/>
                <p:cNvSpPr>
                  <a:spLocks noChangeShapeType="1"/>
                </p:cNvSpPr>
                <p:nvPr/>
              </p:nvSpPr>
              <p:spPr bwMode="ltGray">
                <a:xfrm flipV="1">
                  <a:off x="4500" y="246"/>
                  <a:ext cx="0" cy="270"/>
                </a:xfrm>
                <a:prstGeom prst="line">
                  <a:avLst/>
                </a:prstGeom>
                <a:noFill/>
                <a:ln w="9525">
                  <a:solidFill>
                    <a:schemeClr val="hlink"/>
                  </a:solidFill>
                  <a:round/>
                  <a:headEnd/>
                  <a:tailEnd/>
                </a:ln>
                <a:effectLst/>
              </p:spPr>
              <p:txBody>
                <a:bodyPr wrap="none" anchor="ctr"/>
                <a:lstStyle/>
                <a:p>
                  <a:endParaRPr lang="ru-RU"/>
                </a:p>
              </p:txBody>
            </p:sp>
            <p:sp>
              <p:nvSpPr>
                <p:cNvPr id="1050" name="Line 145"/>
                <p:cNvSpPr>
                  <a:spLocks noChangeShapeType="1"/>
                </p:cNvSpPr>
                <p:nvPr/>
              </p:nvSpPr>
              <p:spPr bwMode="ltGray">
                <a:xfrm>
                  <a:off x="4728" y="606"/>
                  <a:ext cx="0" cy="34"/>
                </a:xfrm>
                <a:prstGeom prst="line">
                  <a:avLst/>
                </a:prstGeom>
                <a:noFill/>
                <a:ln w="9525">
                  <a:solidFill>
                    <a:schemeClr val="hlink"/>
                  </a:solidFill>
                  <a:round/>
                  <a:headEnd/>
                  <a:tailEnd/>
                </a:ln>
                <a:effectLst/>
              </p:spPr>
              <p:txBody>
                <a:bodyPr wrap="none" anchor="ctr"/>
                <a:lstStyle/>
                <a:p>
                  <a:endParaRPr lang="ru-RU"/>
                </a:p>
              </p:txBody>
            </p:sp>
            <p:sp>
              <p:nvSpPr>
                <p:cNvPr id="1051" name="Line 146"/>
                <p:cNvSpPr>
                  <a:spLocks noChangeShapeType="1"/>
                </p:cNvSpPr>
                <p:nvPr/>
              </p:nvSpPr>
              <p:spPr bwMode="ltGray">
                <a:xfrm>
                  <a:off x="1992" y="250"/>
                  <a:ext cx="0" cy="62"/>
                </a:xfrm>
                <a:prstGeom prst="line">
                  <a:avLst/>
                </a:prstGeom>
                <a:noFill/>
                <a:ln w="9525">
                  <a:solidFill>
                    <a:schemeClr val="hlink"/>
                  </a:solidFill>
                  <a:round/>
                  <a:headEnd/>
                  <a:tailEnd/>
                </a:ln>
                <a:effectLst/>
              </p:spPr>
              <p:txBody>
                <a:bodyPr wrap="none" anchor="ctr"/>
                <a:lstStyle/>
                <a:p>
                  <a:endParaRPr lang="ru-RU"/>
                </a:p>
              </p:txBody>
            </p:sp>
            <p:sp>
              <p:nvSpPr>
                <p:cNvPr id="1052" name="Line 147"/>
                <p:cNvSpPr>
                  <a:spLocks noChangeShapeType="1"/>
                </p:cNvSpPr>
                <p:nvPr/>
              </p:nvSpPr>
              <p:spPr bwMode="ltGray">
                <a:xfrm>
                  <a:off x="1764" y="247"/>
                  <a:ext cx="0" cy="337"/>
                </a:xfrm>
                <a:prstGeom prst="line">
                  <a:avLst/>
                </a:prstGeom>
                <a:noFill/>
                <a:ln w="9525">
                  <a:solidFill>
                    <a:schemeClr val="hlink"/>
                  </a:solidFill>
                  <a:round/>
                  <a:headEnd/>
                  <a:tailEnd/>
                </a:ln>
                <a:effectLst/>
              </p:spPr>
              <p:txBody>
                <a:bodyPr wrap="none" anchor="ctr"/>
                <a:lstStyle/>
                <a:p>
                  <a:endParaRPr lang="ru-RU"/>
                </a:p>
              </p:txBody>
            </p:sp>
            <p:sp>
              <p:nvSpPr>
                <p:cNvPr id="1053" name="Line 148"/>
                <p:cNvSpPr>
                  <a:spLocks noChangeShapeType="1"/>
                </p:cNvSpPr>
                <p:nvPr/>
              </p:nvSpPr>
              <p:spPr bwMode="ltGray">
                <a:xfrm flipH="1">
                  <a:off x="1738" y="468"/>
                  <a:ext cx="68" cy="0"/>
                </a:xfrm>
                <a:prstGeom prst="line">
                  <a:avLst/>
                </a:prstGeom>
                <a:noFill/>
                <a:ln w="9525">
                  <a:solidFill>
                    <a:schemeClr val="hlink"/>
                  </a:solidFill>
                  <a:round/>
                  <a:headEnd/>
                  <a:tailEnd/>
                </a:ln>
                <a:effectLst/>
              </p:spPr>
              <p:txBody>
                <a:bodyPr wrap="none" anchor="ctr"/>
                <a:lstStyle/>
                <a:p>
                  <a:endParaRPr lang="ru-RU"/>
                </a:p>
              </p:txBody>
            </p:sp>
            <p:sp>
              <p:nvSpPr>
                <p:cNvPr id="1054" name="Line 149"/>
                <p:cNvSpPr>
                  <a:spLocks noChangeShapeType="1"/>
                </p:cNvSpPr>
                <p:nvPr/>
              </p:nvSpPr>
              <p:spPr bwMode="ltGray">
                <a:xfrm>
                  <a:off x="1604" y="468"/>
                  <a:ext cx="60" cy="0"/>
                </a:xfrm>
                <a:prstGeom prst="line">
                  <a:avLst/>
                </a:prstGeom>
                <a:noFill/>
                <a:ln w="9525">
                  <a:solidFill>
                    <a:schemeClr val="hlink"/>
                  </a:solidFill>
                  <a:round/>
                  <a:headEnd/>
                  <a:tailEnd/>
                </a:ln>
                <a:effectLst/>
              </p:spPr>
              <p:txBody>
                <a:bodyPr wrap="none" anchor="ctr"/>
                <a:lstStyle/>
                <a:p>
                  <a:endParaRPr lang="ru-RU"/>
                </a:p>
              </p:txBody>
            </p:sp>
            <p:sp>
              <p:nvSpPr>
                <p:cNvPr id="1055" name="Line 150"/>
                <p:cNvSpPr>
                  <a:spLocks noChangeShapeType="1"/>
                </p:cNvSpPr>
                <p:nvPr/>
              </p:nvSpPr>
              <p:spPr bwMode="ltGray">
                <a:xfrm flipH="1">
                  <a:off x="1404" y="468"/>
                  <a:ext cx="82" cy="0"/>
                </a:xfrm>
                <a:prstGeom prst="line">
                  <a:avLst/>
                </a:prstGeom>
                <a:noFill/>
                <a:ln w="9525">
                  <a:solidFill>
                    <a:schemeClr val="hlink"/>
                  </a:solidFill>
                  <a:round/>
                  <a:headEnd/>
                  <a:tailEnd/>
                </a:ln>
                <a:effectLst/>
              </p:spPr>
              <p:txBody>
                <a:bodyPr wrap="none" anchor="ctr"/>
                <a:lstStyle/>
                <a:p>
                  <a:endParaRPr lang="ru-RU"/>
                </a:p>
              </p:txBody>
            </p:sp>
            <p:sp>
              <p:nvSpPr>
                <p:cNvPr id="1056" name="Line 151"/>
                <p:cNvSpPr>
                  <a:spLocks noChangeShapeType="1"/>
                </p:cNvSpPr>
                <p:nvPr/>
              </p:nvSpPr>
              <p:spPr bwMode="ltGray">
                <a:xfrm>
                  <a:off x="1034" y="468"/>
                  <a:ext cx="348" cy="0"/>
                </a:xfrm>
                <a:prstGeom prst="line">
                  <a:avLst/>
                </a:prstGeom>
                <a:noFill/>
                <a:ln w="9525">
                  <a:solidFill>
                    <a:schemeClr val="hlink"/>
                  </a:solidFill>
                  <a:round/>
                  <a:headEnd/>
                  <a:tailEnd/>
                </a:ln>
                <a:effectLst/>
              </p:spPr>
              <p:txBody>
                <a:bodyPr wrap="none" anchor="ctr"/>
                <a:lstStyle/>
                <a:p>
                  <a:endParaRPr lang="ru-RU"/>
                </a:p>
              </p:txBody>
            </p:sp>
            <p:sp>
              <p:nvSpPr>
                <p:cNvPr id="1057" name="Line 152"/>
                <p:cNvSpPr>
                  <a:spLocks noChangeShapeType="1"/>
                </p:cNvSpPr>
                <p:nvPr/>
              </p:nvSpPr>
              <p:spPr bwMode="ltGray">
                <a:xfrm>
                  <a:off x="1306" y="370"/>
                  <a:ext cx="0" cy="298"/>
                </a:xfrm>
                <a:prstGeom prst="line">
                  <a:avLst/>
                </a:prstGeom>
                <a:noFill/>
                <a:ln w="9525">
                  <a:solidFill>
                    <a:schemeClr val="hlink"/>
                  </a:solidFill>
                  <a:round/>
                  <a:headEnd/>
                  <a:tailEnd/>
                </a:ln>
                <a:effectLst/>
              </p:spPr>
              <p:txBody>
                <a:bodyPr wrap="none" anchor="ctr"/>
                <a:lstStyle/>
                <a:p>
                  <a:endParaRPr lang="ru-RU"/>
                </a:p>
              </p:txBody>
            </p:sp>
            <p:sp>
              <p:nvSpPr>
                <p:cNvPr id="1058" name="Line 153"/>
                <p:cNvSpPr>
                  <a:spLocks noChangeShapeType="1"/>
                </p:cNvSpPr>
                <p:nvPr/>
              </p:nvSpPr>
              <p:spPr bwMode="ltGray">
                <a:xfrm>
                  <a:off x="1080" y="388"/>
                  <a:ext cx="0" cy="156"/>
                </a:xfrm>
                <a:prstGeom prst="line">
                  <a:avLst/>
                </a:prstGeom>
                <a:noFill/>
                <a:ln w="9525">
                  <a:solidFill>
                    <a:schemeClr val="hlink"/>
                  </a:solidFill>
                  <a:round/>
                  <a:headEnd/>
                  <a:tailEnd/>
                </a:ln>
                <a:effectLst/>
              </p:spPr>
              <p:txBody>
                <a:bodyPr wrap="none" anchor="ctr"/>
                <a:lstStyle/>
                <a:p>
                  <a:endParaRPr lang="ru-RU"/>
                </a:p>
              </p:txBody>
            </p:sp>
            <p:sp>
              <p:nvSpPr>
                <p:cNvPr id="1059" name="Line 154"/>
                <p:cNvSpPr>
                  <a:spLocks noChangeShapeType="1"/>
                </p:cNvSpPr>
                <p:nvPr/>
              </p:nvSpPr>
              <p:spPr bwMode="ltGray">
                <a:xfrm flipH="1" flipV="1">
                  <a:off x="1308" y="245"/>
                  <a:ext cx="0" cy="27"/>
                </a:xfrm>
                <a:prstGeom prst="line">
                  <a:avLst/>
                </a:prstGeom>
                <a:noFill/>
                <a:ln w="9525">
                  <a:solidFill>
                    <a:schemeClr val="hlink"/>
                  </a:solidFill>
                  <a:round/>
                  <a:headEnd/>
                  <a:tailEnd/>
                </a:ln>
                <a:effectLst/>
              </p:spPr>
              <p:txBody>
                <a:bodyPr wrap="none" anchor="ctr"/>
                <a:lstStyle/>
                <a:p>
                  <a:endParaRPr lang="ru-RU"/>
                </a:p>
              </p:txBody>
            </p:sp>
            <p:sp>
              <p:nvSpPr>
                <p:cNvPr id="1060" name="Line 155"/>
                <p:cNvSpPr>
                  <a:spLocks noChangeShapeType="1"/>
                </p:cNvSpPr>
                <p:nvPr/>
              </p:nvSpPr>
              <p:spPr bwMode="ltGray">
                <a:xfrm>
                  <a:off x="1536" y="316"/>
                  <a:ext cx="0" cy="96"/>
                </a:xfrm>
                <a:prstGeom prst="line">
                  <a:avLst/>
                </a:prstGeom>
                <a:noFill/>
                <a:ln w="9525">
                  <a:solidFill>
                    <a:schemeClr val="hlink"/>
                  </a:solidFill>
                  <a:round/>
                  <a:headEnd/>
                  <a:tailEnd/>
                </a:ln>
                <a:effectLst/>
              </p:spPr>
              <p:txBody>
                <a:bodyPr wrap="none" anchor="ctr"/>
                <a:lstStyle/>
                <a:p>
                  <a:endParaRPr lang="ru-RU"/>
                </a:p>
              </p:txBody>
            </p:sp>
            <p:sp>
              <p:nvSpPr>
                <p:cNvPr id="1061" name="Line 156"/>
                <p:cNvSpPr>
                  <a:spLocks noChangeShapeType="1"/>
                </p:cNvSpPr>
                <p:nvPr/>
              </p:nvSpPr>
              <p:spPr bwMode="ltGray">
                <a:xfrm flipV="1">
                  <a:off x="1536" y="247"/>
                  <a:ext cx="0" cy="22"/>
                </a:xfrm>
                <a:prstGeom prst="line">
                  <a:avLst/>
                </a:prstGeom>
                <a:noFill/>
                <a:ln w="9525">
                  <a:solidFill>
                    <a:schemeClr val="hlink"/>
                  </a:solidFill>
                  <a:round/>
                  <a:headEnd/>
                  <a:tailEnd/>
                </a:ln>
                <a:effectLst/>
              </p:spPr>
              <p:txBody>
                <a:bodyPr wrap="none" anchor="ctr"/>
                <a:lstStyle/>
                <a:p>
                  <a:endParaRPr lang="ru-RU"/>
                </a:p>
              </p:txBody>
            </p:sp>
            <p:sp>
              <p:nvSpPr>
                <p:cNvPr id="1062" name="Line 157"/>
                <p:cNvSpPr>
                  <a:spLocks noChangeShapeType="1"/>
                </p:cNvSpPr>
                <p:nvPr/>
              </p:nvSpPr>
              <p:spPr bwMode="ltGray">
                <a:xfrm>
                  <a:off x="4095" y="467"/>
                  <a:ext cx="80" cy="0"/>
                </a:xfrm>
                <a:prstGeom prst="line">
                  <a:avLst/>
                </a:prstGeom>
                <a:noFill/>
                <a:ln w="9525">
                  <a:solidFill>
                    <a:schemeClr val="hlink"/>
                  </a:solidFill>
                  <a:round/>
                  <a:headEnd/>
                  <a:tailEnd/>
                </a:ln>
                <a:effectLst/>
              </p:spPr>
              <p:txBody>
                <a:bodyPr wrap="none" anchor="ctr"/>
                <a:lstStyle/>
                <a:p>
                  <a:endParaRPr lang="ru-RU"/>
                </a:p>
              </p:txBody>
            </p:sp>
          </p:grpSp>
        </p:grpSp>
        <p:pic>
          <p:nvPicPr>
            <p:cNvPr id="1033" name="Picture 161" descr="earth"/>
            <p:cNvPicPr>
              <a:picLocks noChangeAspect="1" noChangeArrowheads="1"/>
            </p:cNvPicPr>
            <p:nvPr userDrawn="1"/>
          </p:nvPicPr>
          <p:blipFill>
            <a:blip r:embed="rId13">
              <a:clrChange>
                <a:clrFrom>
                  <a:srgbClr val="000000"/>
                </a:clrFrom>
                <a:clrTo>
                  <a:srgbClr val="000000">
                    <a:alpha val="0"/>
                  </a:srgbClr>
                </a:clrTo>
              </a:clrChange>
            </a:blip>
            <a:srcRect/>
            <a:stretch>
              <a:fillRect/>
            </a:stretch>
          </p:blipFill>
          <p:spPr bwMode="auto">
            <a:xfrm>
              <a:off x="165" y="55"/>
              <a:ext cx="562" cy="524"/>
            </a:xfrm>
            <a:prstGeom prst="rect">
              <a:avLst/>
            </a:prstGeom>
            <a:noFill/>
            <a:ln w="9525">
              <a:noFill/>
              <a:miter lim="800000"/>
              <a:headEnd/>
              <a:tailEnd/>
            </a:ln>
          </p:spPr>
        </p:pic>
      </p:grpSp>
    </p:spTree>
  </p:cSld>
  <p:clrMap bg1="dk2" tx1="lt1" bg2="dk1" tx2="lt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ransition/>
  <p:timing>
    <p:tnLst>
      <p:par>
        <p:cTn id="1" dur="indefinite" restart="never" nodeType="tmRoot"/>
      </p:par>
    </p:tnLst>
  </p:timing>
  <p:txStyles>
    <p:titleStyle>
      <a:lvl1pPr algn="l" rtl="0" eaLnBrk="0" fontAlgn="base" hangingPunct="0">
        <a:spcBef>
          <a:spcPct val="0"/>
        </a:spcBef>
        <a:spcAft>
          <a:spcPct val="0"/>
        </a:spcAft>
        <a:defRPr sz="4400" i="1">
          <a:solidFill>
            <a:schemeClr val="tx2"/>
          </a:solidFill>
          <a:latin typeface="+mj-lt"/>
          <a:ea typeface="+mj-ea"/>
          <a:cs typeface="+mj-cs"/>
        </a:defRPr>
      </a:lvl1pPr>
      <a:lvl2pPr algn="l" rtl="0" eaLnBrk="0" fontAlgn="base" hangingPunct="0">
        <a:spcBef>
          <a:spcPct val="0"/>
        </a:spcBef>
        <a:spcAft>
          <a:spcPct val="0"/>
        </a:spcAft>
        <a:defRPr sz="4400" i="1">
          <a:solidFill>
            <a:schemeClr val="tx2"/>
          </a:solidFill>
          <a:latin typeface="Calibri" pitchFamily="34" charset="0"/>
        </a:defRPr>
      </a:lvl2pPr>
      <a:lvl3pPr algn="l" rtl="0" eaLnBrk="0" fontAlgn="base" hangingPunct="0">
        <a:spcBef>
          <a:spcPct val="0"/>
        </a:spcBef>
        <a:spcAft>
          <a:spcPct val="0"/>
        </a:spcAft>
        <a:defRPr sz="4400" i="1">
          <a:solidFill>
            <a:schemeClr val="tx2"/>
          </a:solidFill>
          <a:latin typeface="Calibri" pitchFamily="34" charset="0"/>
        </a:defRPr>
      </a:lvl3pPr>
      <a:lvl4pPr algn="l" rtl="0" eaLnBrk="0" fontAlgn="base" hangingPunct="0">
        <a:spcBef>
          <a:spcPct val="0"/>
        </a:spcBef>
        <a:spcAft>
          <a:spcPct val="0"/>
        </a:spcAft>
        <a:defRPr sz="4400" i="1">
          <a:solidFill>
            <a:schemeClr val="tx2"/>
          </a:solidFill>
          <a:latin typeface="Calibri" pitchFamily="34" charset="0"/>
        </a:defRPr>
      </a:lvl4pPr>
      <a:lvl5pPr algn="l" rtl="0" eaLnBrk="0" fontAlgn="base" hangingPunct="0">
        <a:spcBef>
          <a:spcPct val="0"/>
        </a:spcBef>
        <a:spcAft>
          <a:spcPct val="0"/>
        </a:spcAft>
        <a:defRPr sz="4400" i="1">
          <a:solidFill>
            <a:schemeClr val="tx2"/>
          </a:solidFill>
          <a:latin typeface="Calibri" pitchFamily="34" charset="0"/>
        </a:defRPr>
      </a:lvl5pPr>
      <a:lvl6pPr marL="457200" algn="l" rtl="0" fontAlgn="base">
        <a:spcBef>
          <a:spcPct val="0"/>
        </a:spcBef>
        <a:spcAft>
          <a:spcPct val="0"/>
        </a:spcAft>
        <a:defRPr sz="4400" i="1">
          <a:solidFill>
            <a:schemeClr val="tx2"/>
          </a:solidFill>
          <a:latin typeface="Times New Roman" pitchFamily="18" charset="0"/>
        </a:defRPr>
      </a:lvl6pPr>
      <a:lvl7pPr marL="914400" algn="l" rtl="0" fontAlgn="base">
        <a:spcBef>
          <a:spcPct val="0"/>
        </a:spcBef>
        <a:spcAft>
          <a:spcPct val="0"/>
        </a:spcAft>
        <a:defRPr sz="4400" i="1">
          <a:solidFill>
            <a:schemeClr val="tx2"/>
          </a:solidFill>
          <a:latin typeface="Times New Roman" pitchFamily="18" charset="0"/>
        </a:defRPr>
      </a:lvl7pPr>
      <a:lvl8pPr marL="1371600" algn="l" rtl="0" fontAlgn="base">
        <a:spcBef>
          <a:spcPct val="0"/>
        </a:spcBef>
        <a:spcAft>
          <a:spcPct val="0"/>
        </a:spcAft>
        <a:defRPr sz="4400" i="1">
          <a:solidFill>
            <a:schemeClr val="tx2"/>
          </a:solidFill>
          <a:latin typeface="Times New Roman" pitchFamily="18" charset="0"/>
        </a:defRPr>
      </a:lvl8pPr>
      <a:lvl9pPr marL="1828800" algn="l" rtl="0" fontAlgn="base">
        <a:spcBef>
          <a:spcPct val="0"/>
        </a:spcBef>
        <a:spcAft>
          <a:spcPct val="0"/>
        </a:spcAft>
        <a:defRPr sz="4400" i="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Blip>
          <a:blip r:embed="rId15"/>
        </a:buBlip>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_____Microsoft_Office_Excel_97-2003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ctrTitle"/>
          </p:nvPr>
        </p:nvSpPr>
        <p:spPr>
          <a:xfrm>
            <a:off x="0" y="1628775"/>
            <a:ext cx="9144000" cy="5229225"/>
          </a:xfrm>
        </p:spPr>
        <p:txBody>
          <a:bodyPr/>
          <a:lstStyle/>
          <a:p>
            <a:pPr algn="ctr" eaLnBrk="1" hangingPunct="1"/>
            <a:r>
              <a:rPr lang="uk-UA" altLang="ru-RU" sz="3600" b="1" smtClean="0">
                <a:effectLst>
                  <a:outerShdw blurRad="38100" dist="38100" dir="2700000" algn="tl">
                    <a:srgbClr val="000000"/>
                  </a:outerShdw>
                </a:effectLst>
                <a:cs typeface="Times New Roman" pitchFamily="18" charset="0"/>
              </a:rPr>
              <a:t> </a:t>
            </a:r>
            <a:r>
              <a:rPr lang="uk-UA" altLang="ru-RU" b="1" smtClean="0"/>
              <a:t> </a:t>
            </a:r>
            <a:r>
              <a:rPr lang="uk-UA" altLang="ru-RU" sz="4800" smtClean="0"/>
              <a:t> </a:t>
            </a:r>
            <a:r>
              <a:rPr lang="uk-UA" altLang="ru-RU" sz="2800" smtClean="0"/>
              <a:t> </a:t>
            </a:r>
            <a:r>
              <a:rPr lang="uk-UA" altLang="ru-RU" smtClean="0"/>
              <a:t/>
            </a:r>
            <a:br>
              <a:rPr lang="uk-UA" altLang="ru-RU" smtClean="0"/>
            </a:br>
            <a:r>
              <a:rPr lang="uk-UA" altLang="ru-RU" sz="3600" b="1" smtClean="0">
                <a:solidFill>
                  <a:srgbClr val="FF0000"/>
                </a:solidFill>
              </a:rPr>
              <a:t> </a:t>
            </a:r>
            <a:r>
              <a:rPr lang="ru-RU" altLang="ru-RU" smtClean="0"/>
              <a:t> </a:t>
            </a:r>
            <a:r>
              <a:rPr lang="uk-UA" sz="2400" b="1" smtClean="0"/>
              <a:t>ДОСЛІДЖЕННЯ ЗВ</a:t>
            </a:r>
            <a:r>
              <a:rPr lang="uk-UA" sz="2400" b="1" smtClean="0">
                <a:latin typeface="Tahoma" pitchFamily="34" charset="0"/>
                <a:cs typeface="Tahoma" pitchFamily="34" charset="0"/>
              </a:rPr>
              <a:t>̕</a:t>
            </a:r>
            <a:r>
              <a:rPr lang="uk-UA" sz="2400" b="1" smtClean="0">
                <a:latin typeface="Tahoma" pitchFamily="34" charset="0"/>
                <a:ea typeface="SimSun" pitchFamily="2" charset="-122"/>
                <a:cs typeface="Tahoma" pitchFamily="34" charset="0"/>
              </a:rPr>
              <a:t>'</a:t>
            </a:r>
            <a:r>
              <a:rPr lang="uk-UA" sz="2400" b="1" smtClean="0"/>
              <a:t>ЯЗКУ АСТРОФІЗИЧНИХ ПАРАМЕТРІВ ТА СЕЙСМОТЕКТОНІЧНИХ ПРОЦЕСІВ В ЗАКАРПАТСЬКОМУ ВНУТРІШНЬОМУ ПРОГИНІ</a:t>
            </a:r>
            <a:r>
              <a:rPr lang="ru-RU" sz="2400" b="1" smtClean="0"/>
              <a:t/>
            </a:r>
            <a:br>
              <a:rPr lang="ru-RU" sz="2400" b="1" smtClean="0"/>
            </a:br>
            <a:r>
              <a:rPr lang="uk-UA" altLang="ru-RU" sz="2400" i="0" smtClean="0"/>
              <a:t>науково-дослідницька робота</a:t>
            </a:r>
            <a:br>
              <a:rPr lang="uk-UA" altLang="ru-RU" sz="2400" i="0" smtClean="0"/>
            </a:br>
            <a:r>
              <a:rPr lang="uk-UA" altLang="ru-RU" sz="2000" b="1" smtClean="0"/>
              <a:t>Науковий керівник</a:t>
            </a:r>
            <a:r>
              <a:rPr lang="uk-UA" altLang="ru-RU" sz="2800" b="1" smtClean="0"/>
              <a:t>: </a:t>
            </a:r>
            <a:r>
              <a:rPr lang="uk-UA" altLang="ru-RU" sz="2000" b="1" smtClean="0"/>
              <a:t>Ігнатишин В.В.,</a:t>
            </a:r>
            <a:br>
              <a:rPr lang="uk-UA" altLang="ru-RU" sz="2000" b="1" smtClean="0"/>
            </a:br>
            <a:r>
              <a:rPr lang="uk-UA" altLang="ru-RU" sz="2000" b="1" smtClean="0"/>
              <a:t>науковий співробітник Інституту Геофізики ім.С.І. Субботіна НАН України, </a:t>
            </a:r>
            <a:br>
              <a:rPr lang="uk-UA" altLang="ru-RU" sz="2000" b="1" smtClean="0"/>
            </a:br>
            <a:r>
              <a:rPr lang="uk-UA" altLang="ru-RU" sz="2000" b="1" smtClean="0"/>
              <a:t>кандидат фізико-математичних наук,  </a:t>
            </a:r>
            <a:br>
              <a:rPr lang="uk-UA" altLang="ru-RU" sz="2000" b="1" smtClean="0"/>
            </a:br>
            <a:r>
              <a:rPr lang="uk-UA" altLang="ru-RU" sz="2000" b="1" smtClean="0"/>
              <a:t>керівник гуртків-методист МАН,</a:t>
            </a:r>
            <a:br>
              <a:rPr lang="uk-UA" altLang="ru-RU" sz="2000" b="1" smtClean="0"/>
            </a:br>
            <a:r>
              <a:rPr lang="uk-UA" altLang="ru-RU" sz="2000" b="1" smtClean="0"/>
              <a:t>вчитель фізики вищої категорії, методист ;</a:t>
            </a:r>
            <a:br>
              <a:rPr lang="uk-UA" altLang="ru-RU" sz="2000" b="1" smtClean="0"/>
            </a:br>
            <a:r>
              <a:rPr lang="uk-UA" altLang="ru-RU" sz="2000" b="1" smtClean="0"/>
              <a:t>доцент кафедри географії та туризму Закарпатського угорського інституту ім. Ференца Ракоці ІІ</a:t>
            </a:r>
            <a:br>
              <a:rPr lang="uk-UA" altLang="ru-RU" sz="2000" b="1" smtClean="0"/>
            </a:br>
            <a:r>
              <a:rPr lang="uk-UA" altLang="ru-RU" sz="3600" b="1" smtClean="0"/>
              <a:t>Виноградів-2019</a:t>
            </a:r>
            <a:r>
              <a:rPr lang="en-US" altLang="ru-RU" b="1" smtClean="0">
                <a:cs typeface="Times New Roman" pitchFamily="18" charset="0"/>
              </a:rPr>
              <a:t> </a:t>
            </a:r>
            <a:r>
              <a:rPr lang="en-US" altLang="ru-RU" smtClean="0"/>
              <a:t> </a:t>
            </a:r>
            <a:r>
              <a:rPr lang="en-US" altLang="ru-RU" sz="3600" smtClean="0"/>
              <a:t> </a:t>
            </a:r>
            <a:endParaRPr lang="ru-RU" altLang="ru-RU" sz="3600" smtClean="0"/>
          </a:p>
        </p:txBody>
      </p:sp>
      <p:sp>
        <p:nvSpPr>
          <p:cNvPr id="13315" name="Rectangle 3"/>
          <p:cNvSpPr>
            <a:spLocks noGrp="1" noChangeArrowheads="1"/>
          </p:cNvSpPr>
          <p:nvPr>
            <p:ph type="subTitle" idx="1"/>
          </p:nvPr>
        </p:nvSpPr>
        <p:spPr>
          <a:xfrm>
            <a:off x="250825" y="0"/>
            <a:ext cx="8447088" cy="1916113"/>
          </a:xfrm>
        </p:spPr>
        <p:txBody>
          <a:bodyPr/>
          <a:lstStyle/>
          <a:p>
            <a:pPr algn="just" eaLnBrk="1" hangingPunct="1"/>
            <a:r>
              <a:rPr lang="uk-UA" altLang="ru-RU" b="1" i="1" smtClean="0">
                <a:latin typeface="Times New Roman" pitchFamily="18" charset="0"/>
              </a:rPr>
              <a:t>   </a:t>
            </a:r>
            <a:r>
              <a:rPr lang="en-US" altLang="ru-RU" sz="2800" b="1" i="1" smtClean="0">
                <a:solidFill>
                  <a:srgbClr val="FF5050"/>
                </a:solidFill>
                <a:latin typeface="Times New Roman" pitchFamily="18" charset="0"/>
                <a:cs typeface="Times New Roman" pitchFamily="18" charset="0"/>
              </a:rPr>
              <a:t> </a:t>
            </a:r>
            <a:endParaRPr lang="ru-RU" altLang="ru-RU" b="1" smtClean="0"/>
          </a:p>
        </p:txBody>
      </p:sp>
      <p:sp>
        <p:nvSpPr>
          <p:cNvPr id="13316" name="Rectangle 4"/>
          <p:cNvSpPr>
            <a:spLocks noChangeArrowheads="1"/>
          </p:cNvSpPr>
          <p:nvPr/>
        </p:nvSpPr>
        <p:spPr bwMode="auto">
          <a:xfrm>
            <a:off x="179388" y="-79375"/>
            <a:ext cx="8964612" cy="2524125"/>
          </a:xfrm>
          <a:prstGeom prst="rect">
            <a:avLst/>
          </a:prstGeom>
          <a:noFill/>
          <a:ln w="9525">
            <a:noFill/>
            <a:miter lim="800000"/>
            <a:headEnd/>
            <a:tailEnd/>
          </a:ln>
          <a:effectLst/>
        </p:spPr>
        <p:txBody>
          <a:bodyPr anchor="ctr">
            <a:spAutoFit/>
          </a:bodyPr>
          <a:lstStyle/>
          <a:p>
            <a:r>
              <a:rPr lang="uk-UA" altLang="ru-RU" sz="2800"/>
              <a:t>Міністерство освіти і науки</a:t>
            </a:r>
          </a:p>
          <a:p>
            <a:r>
              <a:rPr lang="ru-RU" altLang="ru-RU"/>
              <a:t>Закарпатське територіальне відділення  Малої академії наук</a:t>
            </a:r>
          </a:p>
          <a:p>
            <a:r>
              <a:rPr lang="ru-RU" altLang="ru-RU"/>
              <a:t>Виноградівська філія</a:t>
            </a:r>
          </a:p>
          <a:p>
            <a:endParaRPr lang="uk-UA" altLang="ru-RU" sz="1400"/>
          </a:p>
          <a:p>
            <a:r>
              <a:rPr lang="uk-UA" altLang="ru-RU" sz="1800"/>
              <a:t> </a:t>
            </a:r>
          </a:p>
          <a:p>
            <a:r>
              <a:rPr lang="uk-UA" altLang="ru-RU" sz="1800"/>
              <a:t>Габор Марина Сергіівна, учениця 9 класу Тросницької ЗОШ І-ІІ ст.;</a:t>
            </a:r>
          </a:p>
          <a:p>
            <a:r>
              <a:rPr lang="uk-UA" altLang="ru-RU" sz="1800"/>
              <a:t>Йокоб Олеся Василівна, учениця 10 класу Фанчиківської ЗОШ І-ІІІ ст.;</a:t>
            </a:r>
          </a:p>
          <a:p>
            <a:r>
              <a:rPr lang="uk-UA" altLang="ru-RU" sz="1800"/>
              <a:t>Палчук Вікторія Іванівна, учениця 9 класу Тросницької ЗОШ І-ІІ ст.</a:t>
            </a:r>
          </a:p>
          <a:p>
            <a:r>
              <a:rPr lang="uk-UA" altLang="ru-RU" sz="1200"/>
              <a:t>Вихованки гуртків МАН Виноградівського РЦПР</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708400" y="188913"/>
            <a:ext cx="3527425" cy="431800"/>
          </a:xfrm>
        </p:spPr>
        <p:txBody>
          <a:bodyPr/>
          <a:lstStyle/>
          <a:p>
            <a:pPr eaLnBrk="1" hangingPunct="1"/>
            <a:r>
              <a:rPr lang="uk-UA" altLang="ru-RU" sz="2800" b="1" smtClean="0">
                <a:solidFill>
                  <a:srgbClr val="FF0000"/>
                </a:solidFill>
              </a:rPr>
              <a:t>АКТУАЛЬНІСТЬ</a:t>
            </a:r>
            <a:endParaRPr lang="ru-RU" altLang="ru-RU" sz="2800" b="1" smtClean="0">
              <a:solidFill>
                <a:srgbClr val="FF0000"/>
              </a:solidFill>
            </a:endParaRPr>
          </a:p>
        </p:txBody>
      </p:sp>
      <p:sp>
        <p:nvSpPr>
          <p:cNvPr id="14339" name="Rectangle 3"/>
          <p:cNvSpPr>
            <a:spLocks noGrp="1" noChangeArrowheads="1"/>
          </p:cNvSpPr>
          <p:nvPr>
            <p:ph type="body" idx="1"/>
          </p:nvPr>
        </p:nvSpPr>
        <p:spPr>
          <a:xfrm>
            <a:off x="0" y="692150"/>
            <a:ext cx="8964613" cy="6408738"/>
          </a:xfrm>
        </p:spPr>
        <p:txBody>
          <a:bodyPr/>
          <a:lstStyle/>
          <a:p>
            <a:pPr eaLnBrk="1" hangingPunct="1">
              <a:lnSpc>
                <a:spcPct val="90000"/>
              </a:lnSpc>
            </a:pPr>
            <a:r>
              <a:rPr lang="uk-UA" altLang="ru-RU" sz="900" smtClean="0"/>
              <a:t> </a:t>
            </a:r>
            <a:r>
              <a:rPr lang="uk-UA" altLang="ru-RU" sz="2400" smtClean="0"/>
              <a:t> </a:t>
            </a:r>
            <a:r>
              <a:rPr lang="uk-UA" altLang="ru-RU" sz="2200" smtClean="0"/>
              <a:t>Сейсмологічні спостереження в регіоні, показали, що землетруси в Карпато-Балканському регіоні проходять в часи максимальних збурень поверхні Землі, викликаних дією Місяця та Сонця. Кінематика рухів Місяця важлива для розуміння процесу підготовки та протікання сейсмонебезпечних геофізичних явищ-землетрусів. </a:t>
            </a:r>
          </a:p>
          <a:p>
            <a:pPr eaLnBrk="1" hangingPunct="1">
              <a:lnSpc>
                <a:spcPct val="90000"/>
              </a:lnSpc>
            </a:pPr>
            <a:r>
              <a:rPr lang="uk-UA" altLang="ru-RU" sz="2200" smtClean="0"/>
              <a:t>Для вирішення задачі прогнозування сейсмонебезпечних явищ в даному регіоні, зокрема в Закарпатському внутрішньому прогині, необхідно вивчити фази Місяця, в даний момент часу, та необхідно провести спостереження параметрів геодинамічного стану, вивчити сейсмічний режим Закарпаття. Знаючи величини деформаційних процесів в регіоні, вивчають  ризик сейсмічних явищ.</a:t>
            </a:r>
          </a:p>
          <a:p>
            <a:pPr eaLnBrk="1" hangingPunct="1">
              <a:lnSpc>
                <a:spcPct val="90000"/>
              </a:lnSpc>
            </a:pPr>
            <a:r>
              <a:rPr lang="uk-UA" altLang="ru-RU" sz="2200" smtClean="0"/>
              <a:t> Необхідно використати інформацію про фази Місяця, прив’язати їх до часу реєстрації місцевих землетрусів. Можна очікувати, що сейсмічні події реєструватимуться в інтервалі окремих фаз Місяця: повного Місяця та молодика, адже в цих фазах небесні тіла знаходяться на одній лінії взаємодії, викликаючи максимальні величини збурень земної кори. </a:t>
            </a:r>
            <a:endParaRPr lang="ru-RU" altLang="ru-RU" sz="2200" smtClean="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371600" y="0"/>
            <a:ext cx="7772400" cy="836613"/>
          </a:xfrm>
        </p:spPr>
        <p:txBody>
          <a:bodyPr/>
          <a:lstStyle/>
          <a:p>
            <a:pPr eaLnBrk="1" hangingPunct="1"/>
            <a:r>
              <a:rPr lang="uk-UA" altLang="ru-RU" smtClean="0"/>
              <a:t>МЕТА РОБОТИ, ЗАДАЧІ</a:t>
            </a:r>
            <a:endParaRPr lang="ru-RU" altLang="ru-RU" smtClean="0"/>
          </a:p>
        </p:txBody>
      </p:sp>
      <p:sp>
        <p:nvSpPr>
          <p:cNvPr id="15363" name="Rectangle 3"/>
          <p:cNvSpPr>
            <a:spLocks noGrp="1" noChangeArrowheads="1"/>
          </p:cNvSpPr>
          <p:nvPr>
            <p:ph type="body" idx="1"/>
          </p:nvPr>
        </p:nvSpPr>
        <p:spPr>
          <a:xfrm>
            <a:off x="685800" y="1052513"/>
            <a:ext cx="7772400" cy="5210175"/>
          </a:xfrm>
        </p:spPr>
        <p:txBody>
          <a:bodyPr/>
          <a:lstStyle/>
          <a:p>
            <a:pPr eaLnBrk="1" hangingPunct="1">
              <a:lnSpc>
                <a:spcPct val="80000"/>
              </a:lnSpc>
            </a:pPr>
            <a:r>
              <a:rPr lang="uk-UA" altLang="ru-RU" sz="2000" b="1" i="1" smtClean="0">
                <a:solidFill>
                  <a:srgbClr val="FF0000"/>
                </a:solidFill>
              </a:rPr>
              <a:t>Метою роботи</a:t>
            </a:r>
            <a:r>
              <a:rPr lang="uk-UA" altLang="ru-RU" sz="2000" smtClean="0"/>
              <a:t> є вивчення впливу астрофізичних та астрономічних факторів на  геодинаміку та екологічний стан регіону.</a:t>
            </a:r>
          </a:p>
          <a:p>
            <a:pPr eaLnBrk="1" hangingPunct="1">
              <a:lnSpc>
                <a:spcPct val="80000"/>
              </a:lnSpc>
            </a:pPr>
            <a:r>
              <a:rPr lang="uk-UA" altLang="ru-RU" sz="2000" smtClean="0"/>
              <a:t>Згідно мети роботи було поставлено та вирішено декілька задач:</a:t>
            </a:r>
          </a:p>
          <a:p>
            <a:pPr eaLnBrk="1" hangingPunct="1">
              <a:lnSpc>
                <a:spcPct val="80000"/>
              </a:lnSpc>
            </a:pPr>
            <a:r>
              <a:rPr lang="uk-UA" altLang="ru-RU" sz="2000" smtClean="0"/>
              <a:t>1.Охарактеризувати сейсмічний стан регіону.</a:t>
            </a:r>
          </a:p>
          <a:p>
            <a:pPr eaLnBrk="1" hangingPunct="1">
              <a:lnSpc>
                <a:spcPct val="80000"/>
              </a:lnSpc>
            </a:pPr>
            <a:r>
              <a:rPr lang="uk-UA" altLang="ru-RU" sz="2000" smtClean="0"/>
              <a:t>2.Представити геологічні особливості регіону.</a:t>
            </a:r>
          </a:p>
          <a:p>
            <a:pPr eaLnBrk="1" hangingPunct="1">
              <a:lnSpc>
                <a:spcPct val="80000"/>
              </a:lnSpc>
            </a:pPr>
            <a:r>
              <a:rPr lang="uk-UA" altLang="ru-RU" sz="2000" smtClean="0"/>
              <a:t>3.Описати геофізичні дослідження в Закарпатському внутрішньому прогині.</a:t>
            </a:r>
          </a:p>
          <a:p>
            <a:pPr eaLnBrk="1" hangingPunct="1">
              <a:lnSpc>
                <a:spcPct val="80000"/>
              </a:lnSpc>
            </a:pPr>
            <a:r>
              <a:rPr lang="uk-UA" altLang="ru-RU" sz="2000" smtClean="0"/>
              <a:t>4.Дати аналіз попередніх років геофізичних та астрофізичних досліджень в регіоні.</a:t>
            </a:r>
          </a:p>
          <a:p>
            <a:pPr eaLnBrk="1" hangingPunct="1">
              <a:lnSpc>
                <a:spcPct val="80000"/>
              </a:lnSpc>
            </a:pPr>
            <a:r>
              <a:rPr lang="uk-UA" altLang="ru-RU" sz="2000" smtClean="0"/>
              <a:t>5.Виявлення зв’язків геофізичних процесів із астрофізичними та астрономічними явищами за 2018 рік.</a:t>
            </a:r>
            <a:endParaRPr lang="uk-UA" altLang="ru-RU" sz="2000" i="1" smtClean="0"/>
          </a:p>
          <a:p>
            <a:pPr eaLnBrk="1" hangingPunct="1">
              <a:lnSpc>
                <a:spcPct val="80000"/>
              </a:lnSpc>
            </a:pPr>
            <a:r>
              <a:rPr lang="uk-UA" altLang="ru-RU" sz="2000" b="1" i="1" smtClean="0">
                <a:solidFill>
                  <a:srgbClr val="FF0000"/>
                </a:solidFill>
              </a:rPr>
              <a:t>Об’єкт дослідження-</a:t>
            </a:r>
            <a:r>
              <a:rPr lang="uk-UA" altLang="ru-RU" sz="2000" smtClean="0"/>
              <a:t> сейсмотектонічні та геофізичні процеси в верхніх шарах земної кори.</a:t>
            </a:r>
            <a:endParaRPr lang="uk-UA" altLang="ru-RU" sz="2000" i="1" smtClean="0"/>
          </a:p>
          <a:p>
            <a:pPr eaLnBrk="1" hangingPunct="1">
              <a:lnSpc>
                <a:spcPct val="80000"/>
              </a:lnSpc>
            </a:pPr>
            <a:r>
              <a:rPr lang="uk-UA" altLang="ru-RU" sz="2000" b="1" i="1" smtClean="0">
                <a:solidFill>
                  <a:srgbClr val="FF0000"/>
                </a:solidFill>
              </a:rPr>
              <a:t>Предмет дослідження-</a:t>
            </a:r>
            <a:r>
              <a:rPr lang="uk-UA" altLang="ru-RU" sz="2000" b="1" smtClean="0">
                <a:solidFill>
                  <a:srgbClr val="FF0000"/>
                </a:solidFill>
              </a:rPr>
              <a:t>це</a:t>
            </a:r>
            <a:r>
              <a:rPr lang="uk-UA" altLang="ru-RU" sz="2000" smtClean="0"/>
              <a:t> вплив астрофізичних факторів на розрядку напружено- деформованого стану порід, астрономічний аспект сейсмотектонічних процесів в регіоні.</a:t>
            </a:r>
          </a:p>
          <a:p>
            <a:pPr eaLnBrk="1" hangingPunct="1">
              <a:lnSpc>
                <a:spcPct val="80000"/>
              </a:lnSpc>
            </a:pPr>
            <a:endParaRPr lang="ru-RU" altLang="ru-RU" sz="2000" smtClean="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371600" y="0"/>
            <a:ext cx="7772400" cy="1143000"/>
          </a:xfrm>
        </p:spPr>
        <p:txBody>
          <a:bodyPr/>
          <a:lstStyle/>
          <a:p>
            <a:pPr eaLnBrk="1" hangingPunct="1"/>
            <a:r>
              <a:rPr lang="uk-UA" altLang="ru-RU" smtClean="0"/>
              <a:t>МЕТОДИ ДОСЛІДЖЕННЯ</a:t>
            </a:r>
            <a:endParaRPr lang="ru-RU" altLang="ru-RU" smtClean="0"/>
          </a:p>
        </p:txBody>
      </p:sp>
      <p:sp>
        <p:nvSpPr>
          <p:cNvPr id="16387" name="Rectangle 3"/>
          <p:cNvSpPr>
            <a:spLocks noGrp="1" noChangeArrowheads="1"/>
          </p:cNvSpPr>
          <p:nvPr>
            <p:ph type="body" idx="1"/>
          </p:nvPr>
        </p:nvSpPr>
        <p:spPr>
          <a:xfrm>
            <a:off x="685800" y="908050"/>
            <a:ext cx="8207375" cy="5354638"/>
          </a:xfrm>
        </p:spPr>
        <p:txBody>
          <a:bodyPr/>
          <a:lstStyle/>
          <a:p>
            <a:pPr eaLnBrk="1" hangingPunct="1">
              <a:lnSpc>
                <a:spcPct val="80000"/>
              </a:lnSpc>
            </a:pPr>
            <a:r>
              <a:rPr lang="uk-UA" altLang="ru-RU" sz="2000" smtClean="0"/>
              <a:t> Для вирішення поставлених задач, використано методику кінематичних характеристик сучасних рухів земної кори, програмне забезпечення для побудови графіків.</a:t>
            </a:r>
          </a:p>
          <a:p>
            <a:pPr eaLnBrk="1" hangingPunct="1">
              <a:lnSpc>
                <a:spcPct val="80000"/>
              </a:lnSpc>
            </a:pPr>
            <a:r>
              <a:rPr lang="uk-UA" altLang="ru-RU" sz="2000" smtClean="0"/>
              <a:t> Для проведення дослідження  було використано результати режимних геофізичних спостережень на Карпатському геодинамічному полігоні, які проводяться на РГС,,Тросник,, ім..Т.З.Вербицького відділу сейсмічності Карпатського регіону Інститут геофізики  ім..С.І. Субботіна НАН України, пункті деформографічних спостережень ,,Королево,,, використано дані з Інтернет-ресурсів відносно сонячної активності.</a:t>
            </a:r>
          </a:p>
          <a:p>
            <a:pPr eaLnBrk="1" hangingPunct="1">
              <a:lnSpc>
                <a:spcPct val="80000"/>
              </a:lnSpc>
            </a:pPr>
            <a:r>
              <a:rPr lang="uk-UA" altLang="ru-RU" sz="2000" smtClean="0"/>
              <a:t>Проведено дослідження на предмет виявлення зв’язків між параметрами руху Місяця: часу сходу та заходу Місяця,  часу реєстрації місцевих землетрусів; віддалі до Місяця, освітленості Місяця. </a:t>
            </a:r>
          </a:p>
          <a:p>
            <a:pPr eaLnBrk="1" hangingPunct="1">
              <a:lnSpc>
                <a:spcPct val="80000"/>
              </a:lnSpc>
            </a:pPr>
            <a:r>
              <a:rPr lang="uk-UA" altLang="ru-RU" sz="2000" smtClean="0"/>
              <a:t>Також проведено вивчення зв’язків  сонячної активності, інших астрофізичних параметрів із сучасними рухами в регіоні та сейсмічності регіону. Отримано важливі  та актуальні результати.</a:t>
            </a:r>
          </a:p>
          <a:p>
            <a:pPr eaLnBrk="1" hangingPunct="1">
              <a:lnSpc>
                <a:spcPct val="80000"/>
              </a:lnSpc>
            </a:pPr>
            <a:r>
              <a:rPr lang="uk-UA" altLang="ru-RU" sz="2000" smtClean="0"/>
              <a:t>Пропонується продовжити дослідження в інших ділянках Закарпатського внутрішнього прогину та розширити спектр характеристик. </a:t>
            </a:r>
            <a:endParaRPr lang="ru-RU" altLang="ru-RU" sz="2000" smtClean="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1989138"/>
            <a:ext cx="9144000" cy="3117850"/>
          </a:xfrm>
        </p:spPr>
        <p:txBody>
          <a:bodyPr/>
          <a:lstStyle/>
          <a:p>
            <a:pPr eaLnBrk="1" hangingPunct="1"/>
            <a:r>
              <a:rPr lang="uk-UA" altLang="ru-RU" sz="1400" smtClean="0"/>
              <a:t>1-на першому графіку зображено криву залежності  відстані між Місяцем та Землею від часу в 2015 році-більшість землетрусів відбулося, коли  Місяць був близько до Землі(діаграма червоного кольору –час  реєстрації місцевих землетрусів;</a:t>
            </a:r>
            <a:br>
              <a:rPr lang="uk-UA" altLang="ru-RU" sz="1400" smtClean="0"/>
            </a:br>
            <a:r>
              <a:rPr lang="uk-UA" altLang="ru-RU" sz="1400" smtClean="0"/>
              <a:t>2-землетруси зареєстрували, коли Місяць знаходився над досліджуваною  територією-діаграма синього кольору-час знаходження Місяця на небосхилі</a:t>
            </a:r>
            <a:endParaRPr lang="ru-RU" altLang="ru-RU" sz="1400" smtClean="0"/>
          </a:p>
        </p:txBody>
      </p:sp>
      <p:pic>
        <p:nvPicPr>
          <p:cNvPr id="17411" name="Picture 4"/>
          <p:cNvPicPr>
            <a:picLocks noChangeAspect="1" noChangeArrowheads="1"/>
          </p:cNvPicPr>
          <p:nvPr>
            <p:ph type="body" idx="1"/>
          </p:nvPr>
        </p:nvPicPr>
        <p:blipFill>
          <a:blip r:embed="rId2"/>
          <a:srcRect/>
          <a:stretch>
            <a:fillRect/>
          </a:stretch>
        </p:blipFill>
        <p:spPr>
          <a:xfrm>
            <a:off x="-107950" y="25400"/>
            <a:ext cx="9144000" cy="2997200"/>
          </a:xfrm>
          <a:noFill/>
        </p:spPr>
      </p:pic>
      <p:pic>
        <p:nvPicPr>
          <p:cNvPr id="17412" name="Picture 6"/>
          <p:cNvPicPr>
            <a:picLocks noChangeAspect="1" noChangeArrowheads="1"/>
          </p:cNvPicPr>
          <p:nvPr/>
        </p:nvPicPr>
        <p:blipFill>
          <a:blip r:embed="rId3"/>
          <a:srcRect/>
          <a:stretch>
            <a:fillRect/>
          </a:stretch>
        </p:blipFill>
        <p:spPr bwMode="auto">
          <a:xfrm>
            <a:off x="0" y="4005263"/>
            <a:ext cx="9144000" cy="2852737"/>
          </a:xfrm>
          <a:prstGeom prst="rect">
            <a:avLst/>
          </a:prstGeom>
          <a:noFill/>
          <a:ln w="9525">
            <a:noFill/>
            <a:miter lim="800000"/>
            <a:headEnd/>
            <a:tailEnd/>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58888" y="188913"/>
            <a:ext cx="7885112" cy="503237"/>
          </a:xfrm>
        </p:spPr>
        <p:txBody>
          <a:bodyPr/>
          <a:lstStyle/>
          <a:p>
            <a:pPr eaLnBrk="1" hangingPunct="1"/>
            <a:r>
              <a:rPr lang="uk-UA" altLang="ru-RU" sz="2000" b="1" smtClean="0"/>
              <a:t>АСТРОНОМІЧНИЙ АСПЕКТ СЕЙСМОТЕКТОНІЧНИХ ПРОЦЕСІВ В 2016   РОЦІ</a:t>
            </a:r>
            <a:endParaRPr lang="ru-RU" altLang="ru-RU" sz="2000" b="1" smtClean="0"/>
          </a:p>
        </p:txBody>
      </p:sp>
      <p:graphicFrame>
        <p:nvGraphicFramePr>
          <p:cNvPr id="18435" name="Object 4"/>
          <p:cNvGraphicFramePr>
            <a:graphicFrameLocks noChangeAspect="1"/>
          </p:cNvGraphicFramePr>
          <p:nvPr>
            <p:ph type="body" idx="1"/>
          </p:nvPr>
        </p:nvGraphicFramePr>
        <p:xfrm>
          <a:off x="0" y="935038"/>
          <a:ext cx="6875463" cy="2709862"/>
        </p:xfrm>
        <a:graphic>
          <a:graphicData uri="http://schemas.openxmlformats.org/presentationml/2006/ole">
            <p:oleObj spid="_x0000_s18435" name="Лист" r:id="rId3" imgW="4600592" imgH="2238300" progId="Excel.Sheet.8">
              <p:embed/>
            </p:oleObj>
          </a:graphicData>
        </a:graphic>
      </p:graphicFrame>
      <p:sp>
        <p:nvSpPr>
          <p:cNvPr id="18436" name="Rectangle 8"/>
          <p:cNvSpPr>
            <a:spLocks noChangeArrowheads="1"/>
          </p:cNvSpPr>
          <p:nvPr/>
        </p:nvSpPr>
        <p:spPr bwMode="auto">
          <a:xfrm>
            <a:off x="6732588" y="638175"/>
            <a:ext cx="2411412" cy="2832100"/>
          </a:xfrm>
          <a:prstGeom prst="rect">
            <a:avLst/>
          </a:prstGeom>
          <a:noFill/>
          <a:ln w="9525">
            <a:noFill/>
            <a:miter lim="800000"/>
            <a:headEnd/>
            <a:tailEnd/>
          </a:ln>
          <a:effectLst/>
        </p:spPr>
        <p:txBody>
          <a:bodyPr anchor="ctr">
            <a:spAutoFit/>
          </a:bodyPr>
          <a:lstStyle/>
          <a:p>
            <a:pPr algn="l"/>
            <a:r>
              <a:rPr lang="uk-UA" altLang="ru-RU" sz="1400">
                <a:cs typeface="Times New Roman" pitchFamily="18" charset="0"/>
              </a:rPr>
              <a:t>        На території Закарпатського внутрішнього прогину за 2016 рік станом на 13.12.2016 року зареєстровано 132 сейсмічні події ;</a:t>
            </a:r>
          </a:p>
          <a:p>
            <a:pPr algn="l"/>
            <a:r>
              <a:rPr lang="uk-UA" altLang="ru-RU" sz="1400">
                <a:cs typeface="Times New Roman" pitchFamily="18" charset="0"/>
              </a:rPr>
              <a:t>Виділяються  2 максимуми місячної кількості землетрусів -1-2 місяць; 4-8 місяць; 9-12 місяць</a:t>
            </a:r>
            <a:endParaRPr lang="ru-RU" altLang="ru-RU" sz="900"/>
          </a:p>
          <a:p>
            <a:pPr algn="l" eaLnBrk="0" hangingPunct="0"/>
            <a:endParaRPr lang="ru-RU" altLang="ru-RU" sz="2400"/>
          </a:p>
        </p:txBody>
      </p:sp>
      <p:sp>
        <p:nvSpPr>
          <p:cNvPr id="18437" name="Rectangle 9"/>
          <p:cNvSpPr>
            <a:spLocks noChangeArrowheads="1"/>
          </p:cNvSpPr>
          <p:nvPr/>
        </p:nvSpPr>
        <p:spPr bwMode="auto">
          <a:xfrm>
            <a:off x="6948488" y="3859213"/>
            <a:ext cx="2124075" cy="2216150"/>
          </a:xfrm>
          <a:prstGeom prst="rect">
            <a:avLst/>
          </a:prstGeom>
          <a:noFill/>
          <a:ln w="9525">
            <a:noFill/>
            <a:miter lim="800000"/>
            <a:headEnd/>
            <a:tailEnd/>
          </a:ln>
          <a:effectLst/>
        </p:spPr>
        <p:txBody>
          <a:bodyPr anchor="ctr">
            <a:spAutoFit/>
          </a:bodyPr>
          <a:lstStyle/>
          <a:p>
            <a:pPr algn="just"/>
            <a:r>
              <a:rPr lang="ru-RU" altLang="ru-RU" sz="1200">
                <a:cs typeface="Times New Roman" pitchFamily="18" charset="0"/>
              </a:rPr>
              <a:t/>
            </a:r>
            <a:br>
              <a:rPr lang="ru-RU" altLang="ru-RU" sz="1200">
                <a:cs typeface="Times New Roman" pitchFamily="18" charset="0"/>
              </a:rPr>
            </a:br>
            <a:r>
              <a:rPr lang="uk-UA" altLang="ru-RU" sz="1400">
                <a:cs typeface="Times New Roman" pitchFamily="18" charset="0"/>
              </a:rPr>
              <a:t> Розподіл місцевої сейсмічності в 2016 році в місячному інтервалі. Закарпатський внутрішній прогин.</a:t>
            </a:r>
          </a:p>
          <a:p>
            <a:pPr algn="just"/>
            <a:r>
              <a:rPr lang="uk-UA" altLang="ru-RU" sz="1400">
                <a:cs typeface="Times New Roman" pitchFamily="18" charset="0"/>
              </a:rPr>
              <a:t>Максимуми досягнуто при Новому Місяці та Повному місяці.</a:t>
            </a:r>
            <a:endParaRPr lang="uk-UA" altLang="ru-RU" sz="2400"/>
          </a:p>
        </p:txBody>
      </p:sp>
      <p:pic>
        <p:nvPicPr>
          <p:cNvPr id="18438" name="Picture 10"/>
          <p:cNvPicPr>
            <a:picLocks noChangeAspect="1" noChangeArrowheads="1"/>
          </p:cNvPicPr>
          <p:nvPr/>
        </p:nvPicPr>
        <p:blipFill>
          <a:blip r:embed="rId4"/>
          <a:srcRect/>
          <a:stretch>
            <a:fillRect/>
          </a:stretch>
        </p:blipFill>
        <p:spPr bwMode="auto">
          <a:xfrm>
            <a:off x="0" y="3500438"/>
            <a:ext cx="6732588" cy="3357562"/>
          </a:xfrm>
          <a:prstGeom prst="rect">
            <a:avLst/>
          </a:prstGeom>
          <a:noFill/>
          <a:ln w="9525">
            <a:noFill/>
            <a:miter lim="800000"/>
            <a:headEnd/>
            <a:tailEnd/>
          </a:ln>
        </p:spPr>
      </p:pic>
      <p:sp>
        <p:nvSpPr>
          <p:cNvPr id="18439" name="Rectangle 11"/>
          <p:cNvSpPr>
            <a:spLocks noChangeArrowheads="1"/>
          </p:cNvSpPr>
          <p:nvPr/>
        </p:nvSpPr>
        <p:spPr bwMode="auto">
          <a:xfrm>
            <a:off x="3635375" y="4967288"/>
            <a:ext cx="5508625" cy="339725"/>
          </a:xfrm>
          <a:prstGeom prst="rect">
            <a:avLst/>
          </a:prstGeom>
          <a:noFill/>
          <a:ln w="9525">
            <a:noFill/>
            <a:miter lim="800000"/>
            <a:headEnd/>
            <a:tailEnd/>
          </a:ln>
          <a:effectLst/>
        </p:spPr>
        <p:txBody>
          <a:bodyPr anchor="ctr">
            <a:spAutoFit/>
          </a:bodyPr>
          <a:lstStyle/>
          <a:p>
            <a:pPr algn="just"/>
            <a:r>
              <a:rPr lang="uk-UA" altLang="ru-RU"/>
              <a:t> </a:t>
            </a:r>
            <a:endParaRPr lang="uk-UA" altLang="ru-RU" sz="1200"/>
          </a:p>
        </p:txBody>
      </p:sp>
      <p:sp>
        <p:nvSpPr>
          <p:cNvPr id="18440" name="Rectangle 12"/>
          <p:cNvSpPr>
            <a:spLocks noChangeArrowheads="1"/>
          </p:cNvSpPr>
          <p:nvPr/>
        </p:nvSpPr>
        <p:spPr bwMode="auto">
          <a:xfrm>
            <a:off x="0" y="6002338"/>
            <a:ext cx="3635375" cy="247650"/>
          </a:xfrm>
          <a:prstGeom prst="rect">
            <a:avLst/>
          </a:prstGeom>
          <a:noFill/>
          <a:ln w="9525">
            <a:noFill/>
            <a:miter lim="800000"/>
            <a:headEnd/>
            <a:tailEnd/>
          </a:ln>
          <a:effectLst/>
        </p:spPr>
        <p:txBody>
          <a:bodyPr anchor="ctr">
            <a:spAutoFit/>
          </a:bodyPr>
          <a:lstStyle/>
          <a:p>
            <a:r>
              <a:rPr lang="uk-UA" altLang="ru-RU" sz="1000"/>
              <a:t>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ru-RU" altLang="ru-RU" smtClean="0"/>
          </a:p>
        </p:txBody>
      </p:sp>
      <p:sp>
        <p:nvSpPr>
          <p:cNvPr id="19459" name="Rectangle 3"/>
          <p:cNvSpPr>
            <a:spLocks noGrp="1" noChangeArrowheads="1"/>
          </p:cNvSpPr>
          <p:nvPr>
            <p:ph type="body" idx="1"/>
          </p:nvPr>
        </p:nvSpPr>
        <p:spPr>
          <a:xfrm>
            <a:off x="0" y="5589588"/>
            <a:ext cx="9144000" cy="935037"/>
          </a:xfrm>
        </p:spPr>
        <p:txBody>
          <a:bodyPr/>
          <a:lstStyle/>
          <a:p>
            <a:pPr eaLnBrk="1" hangingPunct="1">
              <a:lnSpc>
                <a:spcPct val="80000"/>
              </a:lnSpc>
            </a:pPr>
            <a:r>
              <a:rPr lang="uk-UA" altLang="ru-RU" sz="1600" smtClean="0"/>
              <a:t> Представлено розподіл землетрусів  по годинам доби, що залежить від положення Місяця на небосхилі в 2017 році</a:t>
            </a:r>
          </a:p>
          <a:p>
            <a:pPr eaLnBrk="1" hangingPunct="1">
              <a:lnSpc>
                <a:spcPct val="80000"/>
              </a:lnSpc>
            </a:pPr>
            <a:r>
              <a:rPr lang="uk-UA" altLang="ru-RU" sz="1600" smtClean="0"/>
              <a:t>Виділено  4 групи : 2-6, 7-13, 8-19, 20-01</a:t>
            </a:r>
            <a:endParaRPr lang="ru-RU" altLang="ru-RU" sz="1600" smtClean="0"/>
          </a:p>
        </p:txBody>
      </p:sp>
      <p:sp>
        <p:nvSpPr>
          <p:cNvPr id="19460"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lgn="l"/>
            <a:endParaRPr lang="ru-RU" altLang="ru-RU" sz="2400"/>
          </a:p>
        </p:txBody>
      </p:sp>
      <p:pic>
        <p:nvPicPr>
          <p:cNvPr id="19461" name="Диаграмма 4"/>
          <p:cNvPicPr>
            <a:picLocks noChangeArrowheads="1"/>
          </p:cNvPicPr>
          <p:nvPr/>
        </p:nvPicPr>
        <p:blipFill>
          <a:blip r:embed="rId3"/>
          <a:srcRect/>
          <a:stretch>
            <a:fillRect/>
          </a:stretch>
        </p:blipFill>
        <p:spPr bwMode="auto">
          <a:xfrm>
            <a:off x="0" y="0"/>
            <a:ext cx="8964613" cy="5300663"/>
          </a:xfrm>
          <a:prstGeom prst="rect">
            <a:avLst/>
          </a:prstGeom>
          <a:noFill/>
          <a:ln w="9525">
            <a:noFill/>
            <a:miter lim="800000"/>
            <a:headEnd/>
            <a:tailEnd/>
          </a:ln>
        </p:spPr>
      </p:pic>
      <p:sp>
        <p:nvSpPr>
          <p:cNvPr id="19462" name="Rectangle 6"/>
          <p:cNvSpPr>
            <a:spLocks noChangeArrowheads="1"/>
          </p:cNvSpPr>
          <p:nvPr/>
        </p:nvSpPr>
        <p:spPr bwMode="auto">
          <a:xfrm>
            <a:off x="0" y="1343025"/>
            <a:ext cx="9144000" cy="0"/>
          </a:xfrm>
          <a:prstGeom prst="rect">
            <a:avLst/>
          </a:prstGeom>
          <a:noFill/>
          <a:ln w="9525">
            <a:noFill/>
            <a:miter lim="800000"/>
            <a:headEnd/>
            <a:tailEnd/>
          </a:ln>
          <a:effectLst/>
        </p:spPr>
        <p:txBody>
          <a:bodyPr wrap="none" anchor="ctr">
            <a:spAutoFit/>
          </a:bodyPr>
          <a:lstStyle/>
          <a:p>
            <a:pPr algn="l"/>
            <a:endParaRPr lang="ru-RU" altLang="ru-RU" sz="240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371600" y="0"/>
            <a:ext cx="7772400" cy="692150"/>
          </a:xfrm>
        </p:spPr>
        <p:txBody>
          <a:bodyPr/>
          <a:lstStyle/>
          <a:p>
            <a:pPr eaLnBrk="1" hangingPunct="1"/>
            <a:r>
              <a:rPr lang="uk-UA" altLang="ru-RU" sz="4000" smtClean="0"/>
              <a:t> </a:t>
            </a:r>
            <a:endParaRPr lang="ru-RU" altLang="ru-RU" sz="4000" smtClean="0"/>
          </a:p>
        </p:txBody>
      </p:sp>
      <p:sp>
        <p:nvSpPr>
          <p:cNvPr id="20483" name="Rectangle 3"/>
          <p:cNvSpPr>
            <a:spLocks noGrp="1" noChangeArrowheads="1"/>
          </p:cNvSpPr>
          <p:nvPr>
            <p:ph type="body" idx="1"/>
          </p:nvPr>
        </p:nvSpPr>
        <p:spPr>
          <a:xfrm>
            <a:off x="1187450" y="620713"/>
            <a:ext cx="7913688" cy="2079625"/>
          </a:xfrm>
        </p:spPr>
        <p:txBody>
          <a:bodyPr/>
          <a:lstStyle/>
          <a:p>
            <a:pPr eaLnBrk="1" hangingPunct="1">
              <a:lnSpc>
                <a:spcPct val="80000"/>
              </a:lnSpc>
            </a:pPr>
            <a:r>
              <a:rPr lang="uk-UA" altLang="ru-RU" sz="1400" smtClean="0"/>
              <a:t> Місяць є спусковим крючком до розрядки напружено – деформованого стану порід в регіоні. Залежно від фаз Місяця сейсмічність підвищується, якщо тектонічні явища викликали накопичення геомеханічної енергії із фазами Місяця, зокрема –більшість сейсмічних подій відбулося в період  Нового Місяця та повного Місяця. Розглянуто часовий розподіл місцевої сейсмічності в залежності від періодів знаходження Місяця на небосхилі  в 2017 році.</a:t>
            </a:r>
          </a:p>
          <a:p>
            <a:pPr eaLnBrk="1" hangingPunct="1">
              <a:lnSpc>
                <a:spcPct val="80000"/>
              </a:lnSpc>
            </a:pPr>
            <a:r>
              <a:rPr lang="uk-UA" altLang="ru-RU" sz="1400" smtClean="0"/>
              <a:t>Фаза Новий Місяць-Більшість землетрусів проходять підчас цієї фази-сила притягання тоді найбільша, розтяг кори найбільший</a:t>
            </a:r>
            <a:endParaRPr lang="ru-RU" altLang="ru-RU" sz="1400" smtClean="0"/>
          </a:p>
        </p:txBody>
      </p:sp>
      <p:sp>
        <p:nvSpPr>
          <p:cNvPr id="20484" name="Rectangle 5"/>
          <p:cNvSpPr>
            <a:spLocks noChangeArrowheads="1"/>
          </p:cNvSpPr>
          <p:nvPr/>
        </p:nvSpPr>
        <p:spPr bwMode="auto">
          <a:xfrm>
            <a:off x="0" y="2700338"/>
            <a:ext cx="9144000" cy="0"/>
          </a:xfrm>
          <a:prstGeom prst="rect">
            <a:avLst/>
          </a:prstGeom>
          <a:noFill/>
          <a:ln w="9525">
            <a:noFill/>
            <a:miter lim="800000"/>
            <a:headEnd/>
            <a:tailEnd/>
          </a:ln>
          <a:effectLst/>
        </p:spPr>
        <p:txBody>
          <a:bodyPr wrap="none" anchor="ctr">
            <a:spAutoFit/>
          </a:bodyPr>
          <a:lstStyle/>
          <a:p>
            <a:pPr algn="l"/>
            <a:endParaRPr lang="ru-RU" altLang="ru-RU" sz="2400"/>
          </a:p>
        </p:txBody>
      </p:sp>
      <p:pic>
        <p:nvPicPr>
          <p:cNvPr id="20485" name="Picture 4"/>
          <p:cNvPicPr>
            <a:picLocks noChangeAspect="1" noChangeArrowheads="1"/>
          </p:cNvPicPr>
          <p:nvPr/>
        </p:nvPicPr>
        <p:blipFill>
          <a:blip r:embed="rId2"/>
          <a:srcRect/>
          <a:stretch>
            <a:fillRect/>
          </a:stretch>
        </p:blipFill>
        <p:spPr bwMode="auto">
          <a:xfrm>
            <a:off x="-1588" y="2700338"/>
            <a:ext cx="9134476" cy="3940175"/>
          </a:xfrm>
          <a:prstGeom prst="rect">
            <a:avLst/>
          </a:prstGeom>
          <a:noFill/>
          <a:ln w="9525">
            <a:noFill/>
            <a:miter lim="800000"/>
            <a:headEnd/>
            <a:tailEnd/>
          </a:ln>
        </p:spPr>
      </p:pic>
      <p:sp>
        <p:nvSpPr>
          <p:cNvPr id="20486" name="Rectangle 6"/>
          <p:cNvSpPr>
            <a:spLocks noChangeArrowheads="1"/>
          </p:cNvSpPr>
          <p:nvPr/>
        </p:nvSpPr>
        <p:spPr bwMode="auto">
          <a:xfrm>
            <a:off x="0" y="4157663"/>
            <a:ext cx="9144000" cy="0"/>
          </a:xfrm>
          <a:prstGeom prst="rect">
            <a:avLst/>
          </a:prstGeom>
          <a:noFill/>
          <a:ln w="9525">
            <a:noFill/>
            <a:miter lim="800000"/>
            <a:headEnd/>
            <a:tailEnd/>
          </a:ln>
          <a:effectLst/>
        </p:spPr>
        <p:txBody>
          <a:bodyPr wrap="none" anchor="ctr">
            <a:spAutoFit/>
          </a:bodyPr>
          <a:lstStyle/>
          <a:p>
            <a:pPr algn="l"/>
            <a:endParaRPr lang="ru-RU" altLang="ru-RU" sz="24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371600" y="0"/>
            <a:ext cx="7772400" cy="1143000"/>
          </a:xfrm>
        </p:spPr>
        <p:txBody>
          <a:bodyPr/>
          <a:lstStyle/>
          <a:p>
            <a:pPr eaLnBrk="1" hangingPunct="1"/>
            <a:r>
              <a:rPr lang="uk-UA" altLang="ru-RU" smtClean="0"/>
              <a:t>ВИСНОВКИ </a:t>
            </a:r>
            <a:endParaRPr lang="ru-RU" altLang="ru-RU" smtClean="0"/>
          </a:p>
        </p:txBody>
      </p:sp>
      <p:sp>
        <p:nvSpPr>
          <p:cNvPr id="21507" name="Rectangle 3"/>
          <p:cNvSpPr>
            <a:spLocks noGrp="1" noChangeArrowheads="1"/>
          </p:cNvSpPr>
          <p:nvPr>
            <p:ph type="body" idx="1"/>
          </p:nvPr>
        </p:nvSpPr>
        <p:spPr>
          <a:xfrm>
            <a:off x="755650" y="981075"/>
            <a:ext cx="7772400" cy="5876925"/>
          </a:xfrm>
        </p:spPr>
        <p:txBody>
          <a:bodyPr/>
          <a:lstStyle/>
          <a:p>
            <a:pPr eaLnBrk="1" hangingPunct="1"/>
            <a:r>
              <a:rPr lang="uk-UA" altLang="ru-RU" smtClean="0"/>
              <a:t> </a:t>
            </a:r>
            <a:endParaRPr lang="ru-RU" altLang="ru-RU" smtClean="0"/>
          </a:p>
        </p:txBody>
      </p:sp>
      <p:sp>
        <p:nvSpPr>
          <p:cNvPr id="21508"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lgn="l"/>
            <a:endParaRPr lang="ru-RU" altLang="ru-RU" sz="2400"/>
          </a:p>
        </p:txBody>
      </p:sp>
      <p:pic>
        <p:nvPicPr>
          <p:cNvPr id="21509" name="Picture 4"/>
          <p:cNvPicPr>
            <a:picLocks noChangeAspect="1" noChangeArrowheads="1"/>
          </p:cNvPicPr>
          <p:nvPr/>
        </p:nvPicPr>
        <p:blipFill>
          <a:blip r:embed="rId2"/>
          <a:srcRect/>
          <a:stretch>
            <a:fillRect/>
          </a:stretch>
        </p:blipFill>
        <p:spPr bwMode="auto">
          <a:xfrm>
            <a:off x="0" y="0"/>
            <a:ext cx="9144000" cy="2276475"/>
          </a:xfrm>
          <a:prstGeom prst="rect">
            <a:avLst/>
          </a:prstGeom>
          <a:noFill/>
          <a:ln w="9525">
            <a:noFill/>
            <a:miter lim="800000"/>
            <a:headEnd/>
            <a:tailEnd/>
          </a:ln>
        </p:spPr>
      </p:pic>
      <p:sp>
        <p:nvSpPr>
          <p:cNvPr id="21510" name="Rectangle 7"/>
          <p:cNvSpPr>
            <a:spLocks noChangeArrowheads="1"/>
          </p:cNvSpPr>
          <p:nvPr/>
        </p:nvSpPr>
        <p:spPr bwMode="auto">
          <a:xfrm>
            <a:off x="0" y="2400300"/>
            <a:ext cx="9144000" cy="0"/>
          </a:xfrm>
          <a:prstGeom prst="rect">
            <a:avLst/>
          </a:prstGeom>
          <a:noFill/>
          <a:ln w="9525">
            <a:noFill/>
            <a:miter lim="800000"/>
            <a:headEnd/>
            <a:tailEnd/>
          </a:ln>
          <a:effectLst/>
        </p:spPr>
        <p:txBody>
          <a:bodyPr wrap="none" anchor="ctr">
            <a:spAutoFit/>
          </a:bodyPr>
          <a:lstStyle/>
          <a:p>
            <a:pPr algn="l"/>
            <a:endParaRPr lang="ru-RU" altLang="ru-RU" sz="2400"/>
          </a:p>
        </p:txBody>
      </p:sp>
      <p:pic>
        <p:nvPicPr>
          <p:cNvPr id="21511" name="Picture 6"/>
          <p:cNvPicPr>
            <a:picLocks noChangeAspect="1" noChangeArrowheads="1"/>
          </p:cNvPicPr>
          <p:nvPr/>
        </p:nvPicPr>
        <p:blipFill>
          <a:blip r:embed="rId3"/>
          <a:srcRect/>
          <a:stretch>
            <a:fillRect/>
          </a:stretch>
        </p:blipFill>
        <p:spPr bwMode="auto">
          <a:xfrm>
            <a:off x="-36513" y="2009775"/>
            <a:ext cx="9180513" cy="2447925"/>
          </a:xfrm>
          <a:prstGeom prst="rect">
            <a:avLst/>
          </a:prstGeom>
          <a:noFill/>
          <a:ln w="9525">
            <a:noFill/>
            <a:miter lim="800000"/>
            <a:headEnd/>
            <a:tailEnd/>
          </a:ln>
        </p:spPr>
      </p:pic>
      <p:sp>
        <p:nvSpPr>
          <p:cNvPr id="21512" name="Rectangle 8"/>
          <p:cNvSpPr>
            <a:spLocks noChangeArrowheads="1"/>
          </p:cNvSpPr>
          <p:nvPr/>
        </p:nvSpPr>
        <p:spPr bwMode="auto">
          <a:xfrm>
            <a:off x="0" y="4457700"/>
            <a:ext cx="9144000" cy="0"/>
          </a:xfrm>
          <a:prstGeom prst="rect">
            <a:avLst/>
          </a:prstGeom>
          <a:noFill/>
          <a:ln w="9525">
            <a:noFill/>
            <a:miter lim="800000"/>
            <a:headEnd/>
            <a:tailEnd/>
          </a:ln>
          <a:effectLst/>
        </p:spPr>
        <p:txBody>
          <a:bodyPr wrap="none" anchor="ctr">
            <a:spAutoFit/>
          </a:bodyPr>
          <a:lstStyle/>
          <a:p>
            <a:pPr algn="l"/>
            <a:endParaRPr lang="ru-RU" altLang="ru-RU" sz="2400"/>
          </a:p>
        </p:txBody>
      </p:sp>
      <p:sp>
        <p:nvSpPr>
          <p:cNvPr id="21513" name="Rectangle 10"/>
          <p:cNvSpPr>
            <a:spLocks noChangeArrowheads="1"/>
          </p:cNvSpPr>
          <p:nvPr/>
        </p:nvSpPr>
        <p:spPr bwMode="auto">
          <a:xfrm>
            <a:off x="0" y="2552700"/>
            <a:ext cx="9144000" cy="0"/>
          </a:xfrm>
          <a:prstGeom prst="rect">
            <a:avLst/>
          </a:prstGeom>
          <a:noFill/>
          <a:ln w="9525">
            <a:noFill/>
            <a:miter lim="800000"/>
            <a:headEnd/>
            <a:tailEnd/>
          </a:ln>
          <a:effectLst/>
        </p:spPr>
        <p:txBody>
          <a:bodyPr wrap="none" anchor="ctr">
            <a:spAutoFit/>
          </a:bodyPr>
          <a:lstStyle/>
          <a:p>
            <a:pPr algn="l"/>
            <a:endParaRPr lang="ru-RU" altLang="ru-RU" sz="2400"/>
          </a:p>
        </p:txBody>
      </p:sp>
      <p:pic>
        <p:nvPicPr>
          <p:cNvPr id="21514" name="Picture 9"/>
          <p:cNvPicPr>
            <a:picLocks noChangeAspect="1" noChangeArrowheads="1"/>
          </p:cNvPicPr>
          <p:nvPr/>
        </p:nvPicPr>
        <p:blipFill>
          <a:blip r:embed="rId4"/>
          <a:srcRect/>
          <a:stretch>
            <a:fillRect/>
          </a:stretch>
        </p:blipFill>
        <p:spPr bwMode="auto">
          <a:xfrm>
            <a:off x="0" y="4457700"/>
            <a:ext cx="6156325" cy="2163763"/>
          </a:xfrm>
          <a:prstGeom prst="rect">
            <a:avLst/>
          </a:prstGeom>
          <a:noFill/>
          <a:ln w="9525">
            <a:noFill/>
            <a:miter lim="800000"/>
            <a:headEnd/>
            <a:tailEnd/>
          </a:ln>
        </p:spPr>
      </p:pic>
      <p:sp>
        <p:nvSpPr>
          <p:cNvPr id="21515" name="Rectangle 11"/>
          <p:cNvSpPr>
            <a:spLocks noChangeArrowheads="1"/>
          </p:cNvSpPr>
          <p:nvPr/>
        </p:nvSpPr>
        <p:spPr bwMode="auto">
          <a:xfrm>
            <a:off x="6156325" y="4187825"/>
            <a:ext cx="2987675" cy="2462213"/>
          </a:xfrm>
          <a:prstGeom prst="rect">
            <a:avLst/>
          </a:prstGeom>
          <a:noFill/>
          <a:ln w="9525">
            <a:noFill/>
            <a:miter lim="800000"/>
            <a:headEnd/>
            <a:tailEnd/>
          </a:ln>
          <a:effectLst/>
        </p:spPr>
        <p:txBody>
          <a:bodyPr anchor="ctr">
            <a:spAutoFit/>
          </a:bodyPr>
          <a:lstStyle/>
          <a:p>
            <a:r>
              <a:rPr lang="uk-UA" altLang="ru-RU" sz="1400"/>
              <a:t> </a:t>
            </a:r>
          </a:p>
          <a:p>
            <a:r>
              <a:rPr lang="uk-UA" altLang="ru-RU" sz="1400"/>
              <a:t>Представлено розподіл землетрусів відносно фаз Місяця( діаграма чорного кольору)</a:t>
            </a:r>
          </a:p>
          <a:p>
            <a:r>
              <a:rPr lang="uk-UA" altLang="ru-RU" sz="1400"/>
              <a:t> частота реєстрації землетрусів( вертикальні лінії червоного кольору) найбільша в період Нового та повного Місяця, друга та четверта чверть характерна низькою частотою прояву місцевої сейсмічності.  </a:t>
            </a:r>
            <a:endParaRPr lang="ru-RU" altLang="ru-RU"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250825" y="115888"/>
            <a:ext cx="8647113" cy="1728787"/>
          </a:xfrm>
        </p:spPr>
        <p:txBody>
          <a:bodyPr/>
          <a:lstStyle/>
          <a:p>
            <a:pPr eaLnBrk="1" hangingPunct="1"/>
            <a:r>
              <a:rPr lang="uk-UA" altLang="ru-RU" sz="2000" smtClean="0"/>
              <a:t>Астрофізичні параметри та сейсмотектонічні процеси в регіоні</a:t>
            </a:r>
            <a:br>
              <a:rPr lang="uk-UA" altLang="ru-RU" sz="2000" smtClean="0"/>
            </a:br>
            <a:r>
              <a:rPr lang="uk-UA" altLang="ru-RU" sz="2000" smtClean="0"/>
              <a:t>1- Місячні рухи кори в Королево</a:t>
            </a:r>
            <a:br>
              <a:rPr lang="uk-UA" altLang="ru-RU" sz="2000" smtClean="0"/>
            </a:br>
            <a:r>
              <a:rPr lang="uk-UA" altLang="ru-RU" sz="2000" smtClean="0"/>
              <a:t>2-Зміщення порід в Королево за 2018 рік-розширення величиною+18х10-7</a:t>
            </a:r>
            <a:br>
              <a:rPr lang="uk-UA" altLang="ru-RU" sz="2000" smtClean="0"/>
            </a:br>
            <a:r>
              <a:rPr lang="uk-UA" altLang="ru-RU" sz="2000" smtClean="0"/>
              <a:t>3-просторово часовий розподіл сейсмічності- крива  червоного кольору, Опади-крива синього кольору,  рухи кори –крива зеленого кольору</a:t>
            </a:r>
            <a:br>
              <a:rPr lang="uk-UA" altLang="ru-RU" sz="2000" smtClean="0"/>
            </a:br>
            <a:endParaRPr lang="ru-RU" altLang="ru-RU" sz="2000" smtClean="0"/>
          </a:p>
        </p:txBody>
      </p:sp>
      <p:pic>
        <p:nvPicPr>
          <p:cNvPr id="22531" name="Picture 2"/>
          <p:cNvPicPr>
            <a:picLocks noGrp="1" noChangeAspect="1" noChangeArrowheads="1"/>
          </p:cNvPicPr>
          <p:nvPr>
            <p:ph idx="1"/>
          </p:nvPr>
        </p:nvPicPr>
        <p:blipFill>
          <a:blip r:embed="rId2"/>
          <a:srcRect/>
          <a:stretch>
            <a:fillRect/>
          </a:stretch>
        </p:blipFill>
        <p:spPr>
          <a:xfrm>
            <a:off x="-52388" y="1268413"/>
            <a:ext cx="9217026" cy="2371725"/>
          </a:xfrm>
          <a:noFill/>
        </p:spPr>
      </p:pic>
      <p:pic>
        <p:nvPicPr>
          <p:cNvPr id="22532" name="Picture 3"/>
          <p:cNvPicPr>
            <a:picLocks noChangeAspect="1" noChangeArrowheads="1"/>
          </p:cNvPicPr>
          <p:nvPr/>
        </p:nvPicPr>
        <p:blipFill>
          <a:blip r:embed="rId3"/>
          <a:srcRect/>
          <a:stretch>
            <a:fillRect/>
          </a:stretch>
        </p:blipFill>
        <p:spPr bwMode="auto">
          <a:xfrm>
            <a:off x="6350" y="3429000"/>
            <a:ext cx="8891588" cy="3429000"/>
          </a:xfrm>
          <a:prstGeom prst="rect">
            <a:avLst/>
          </a:prstGeom>
          <a:noFill/>
          <a:ln w="9525">
            <a:noFill/>
            <a:miter lim="800000"/>
            <a:headEnd/>
            <a:tailEnd/>
          </a:ln>
          <a:effec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250825" y="0"/>
            <a:ext cx="8421688" cy="1143000"/>
          </a:xfrm>
        </p:spPr>
        <p:txBody>
          <a:bodyPr/>
          <a:lstStyle/>
          <a:p>
            <a:pPr eaLnBrk="1" hangingPunct="1"/>
            <a:r>
              <a:rPr lang="uk-UA" altLang="ru-RU" sz="1400" smtClean="0"/>
              <a:t>1-розподіл землетрусів Закарпатті по місяцям за 2018 рік, 2-розподіл за годинами доби-виділено 4 періоди; 3-як розподілені землетруси відносно фази НовогоМісяця; 4-як розподілені землетруси  відносно першої чверті Місяця; 5- розподіл землетрусів відносно фази повного Місяця; 6- розподіл землетрусів відносно  останньої чверті Місяця; діаграми зеленого кольору –це  рухи  кори в Королево, Більшість землетрусів відбулися в Новий та повний Місяць, коли  кора  рухалася інтенсивінше.</a:t>
            </a:r>
            <a:endParaRPr lang="ru-RU" altLang="ru-RU" sz="1400" smtClean="0"/>
          </a:p>
        </p:txBody>
      </p:sp>
      <p:pic>
        <p:nvPicPr>
          <p:cNvPr id="23555" name="Picture 2"/>
          <p:cNvPicPr>
            <a:picLocks noGrp="1" noChangeAspect="1" noChangeArrowheads="1"/>
          </p:cNvPicPr>
          <p:nvPr>
            <p:ph idx="1"/>
          </p:nvPr>
        </p:nvPicPr>
        <p:blipFill>
          <a:blip r:embed="rId2"/>
          <a:srcRect/>
          <a:stretch>
            <a:fillRect/>
          </a:stretch>
        </p:blipFill>
        <p:spPr>
          <a:xfrm>
            <a:off x="0" y="1268413"/>
            <a:ext cx="4356100" cy="1512887"/>
          </a:xfrm>
          <a:noFill/>
        </p:spPr>
      </p:pic>
      <p:pic>
        <p:nvPicPr>
          <p:cNvPr id="23556" name="Picture 3"/>
          <p:cNvPicPr>
            <a:picLocks noChangeAspect="1" noChangeArrowheads="1"/>
          </p:cNvPicPr>
          <p:nvPr/>
        </p:nvPicPr>
        <p:blipFill>
          <a:blip r:embed="rId3"/>
          <a:srcRect/>
          <a:stretch>
            <a:fillRect/>
          </a:stretch>
        </p:blipFill>
        <p:spPr bwMode="auto">
          <a:xfrm>
            <a:off x="4335463" y="1341438"/>
            <a:ext cx="4808537" cy="1366837"/>
          </a:xfrm>
          <a:prstGeom prst="rect">
            <a:avLst/>
          </a:prstGeom>
          <a:noFill/>
          <a:ln w="9525">
            <a:noFill/>
            <a:miter lim="800000"/>
            <a:headEnd/>
            <a:tailEnd/>
          </a:ln>
          <a:effectLst/>
        </p:spPr>
      </p:pic>
      <p:pic>
        <p:nvPicPr>
          <p:cNvPr id="23557" name="Picture 4"/>
          <p:cNvPicPr>
            <a:picLocks noChangeAspect="1" noChangeArrowheads="1"/>
          </p:cNvPicPr>
          <p:nvPr/>
        </p:nvPicPr>
        <p:blipFill>
          <a:blip r:embed="rId4"/>
          <a:srcRect/>
          <a:stretch>
            <a:fillRect/>
          </a:stretch>
        </p:blipFill>
        <p:spPr bwMode="auto">
          <a:xfrm>
            <a:off x="0" y="2776538"/>
            <a:ext cx="4500563" cy="1628775"/>
          </a:xfrm>
          <a:prstGeom prst="rect">
            <a:avLst/>
          </a:prstGeom>
          <a:noFill/>
          <a:ln w="9525">
            <a:noFill/>
            <a:miter lim="800000"/>
            <a:headEnd/>
            <a:tailEnd/>
          </a:ln>
          <a:effectLst/>
        </p:spPr>
      </p:pic>
      <p:pic>
        <p:nvPicPr>
          <p:cNvPr id="23558" name="Picture 5"/>
          <p:cNvPicPr>
            <a:picLocks noChangeAspect="1" noChangeArrowheads="1"/>
          </p:cNvPicPr>
          <p:nvPr/>
        </p:nvPicPr>
        <p:blipFill>
          <a:blip r:embed="rId5"/>
          <a:srcRect/>
          <a:stretch>
            <a:fillRect/>
          </a:stretch>
        </p:blipFill>
        <p:spPr bwMode="auto">
          <a:xfrm>
            <a:off x="4500563" y="2776538"/>
            <a:ext cx="4643437" cy="1628775"/>
          </a:xfrm>
          <a:prstGeom prst="rect">
            <a:avLst/>
          </a:prstGeom>
          <a:noFill/>
          <a:ln w="9525">
            <a:noFill/>
            <a:miter lim="800000"/>
            <a:headEnd/>
            <a:tailEnd/>
          </a:ln>
          <a:effectLst/>
        </p:spPr>
      </p:pic>
      <p:pic>
        <p:nvPicPr>
          <p:cNvPr id="23559" name="Picture 6"/>
          <p:cNvPicPr>
            <a:picLocks noChangeAspect="1" noChangeArrowheads="1"/>
          </p:cNvPicPr>
          <p:nvPr/>
        </p:nvPicPr>
        <p:blipFill>
          <a:blip r:embed="rId6"/>
          <a:srcRect/>
          <a:stretch>
            <a:fillRect/>
          </a:stretch>
        </p:blipFill>
        <p:spPr bwMode="auto">
          <a:xfrm>
            <a:off x="25400" y="4405313"/>
            <a:ext cx="4475163" cy="2336800"/>
          </a:xfrm>
          <a:prstGeom prst="rect">
            <a:avLst/>
          </a:prstGeom>
          <a:noFill/>
          <a:ln w="9525">
            <a:noFill/>
            <a:miter lim="800000"/>
            <a:headEnd/>
            <a:tailEnd/>
          </a:ln>
          <a:effectLst/>
        </p:spPr>
      </p:pic>
      <p:pic>
        <p:nvPicPr>
          <p:cNvPr id="23560" name="Picture 7"/>
          <p:cNvPicPr>
            <a:picLocks noChangeAspect="1" noChangeArrowheads="1"/>
          </p:cNvPicPr>
          <p:nvPr/>
        </p:nvPicPr>
        <p:blipFill>
          <a:blip r:embed="rId7"/>
          <a:srcRect/>
          <a:stretch>
            <a:fillRect/>
          </a:stretch>
        </p:blipFill>
        <p:spPr bwMode="auto">
          <a:xfrm>
            <a:off x="4500563" y="4405313"/>
            <a:ext cx="4665662" cy="2336800"/>
          </a:xfrm>
          <a:prstGeom prst="rect">
            <a:avLst/>
          </a:prstGeom>
          <a:noFill/>
          <a:ln w="9525">
            <a:noFill/>
            <a:miter lim="800000"/>
            <a:headEnd/>
            <a:tailEnd/>
          </a:ln>
          <a:effec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a:xfrm>
            <a:off x="0" y="188913"/>
            <a:ext cx="9144000" cy="647700"/>
          </a:xfrm>
        </p:spPr>
        <p:txBody>
          <a:bodyPr/>
          <a:lstStyle/>
          <a:p>
            <a:pPr eaLnBrk="1" hangingPunct="1"/>
            <a:r>
              <a:rPr lang="uk-UA" altLang="ru-RU" sz="1400" smtClean="0"/>
              <a:t>1-сонячна активність (діаграма  синього кольору) та геомагнітний індекс(діаграма червоного кольору)-є кореляція; 2- сонячна активність( діаграма синього кольору),  геомагнітний індекс( взято із Інтернету), діаграма червоного кольору, рухи кори (діаграма зеленого кольору )-відмічено кореляцію; 3-сонячна активність, геомагнітний індекс, рухи кори в Королево, сейсмічність  регіону ( діаграма фіолетового кольору—корелюються міжсобою</a:t>
            </a:r>
            <a:endParaRPr lang="ru-RU" altLang="ru-RU" sz="1400" smtClean="0"/>
          </a:p>
        </p:txBody>
      </p:sp>
      <p:pic>
        <p:nvPicPr>
          <p:cNvPr id="24579" name="Picture 2"/>
          <p:cNvPicPr>
            <a:picLocks noGrp="1" noChangeAspect="1" noChangeArrowheads="1"/>
          </p:cNvPicPr>
          <p:nvPr>
            <p:ph idx="1"/>
          </p:nvPr>
        </p:nvPicPr>
        <p:blipFill>
          <a:blip r:embed="rId2"/>
          <a:srcRect/>
          <a:stretch>
            <a:fillRect/>
          </a:stretch>
        </p:blipFill>
        <p:spPr>
          <a:xfrm>
            <a:off x="1588" y="908050"/>
            <a:ext cx="9144000" cy="1944688"/>
          </a:xfrm>
          <a:noFill/>
        </p:spPr>
      </p:pic>
      <p:pic>
        <p:nvPicPr>
          <p:cNvPr id="24580" name="Picture 3"/>
          <p:cNvPicPr>
            <a:picLocks noChangeAspect="1" noChangeArrowheads="1"/>
          </p:cNvPicPr>
          <p:nvPr/>
        </p:nvPicPr>
        <p:blipFill>
          <a:blip r:embed="rId3"/>
          <a:srcRect/>
          <a:stretch>
            <a:fillRect/>
          </a:stretch>
        </p:blipFill>
        <p:spPr bwMode="auto">
          <a:xfrm>
            <a:off x="0" y="2636838"/>
            <a:ext cx="9144000" cy="1728787"/>
          </a:xfrm>
          <a:prstGeom prst="rect">
            <a:avLst/>
          </a:prstGeom>
          <a:noFill/>
          <a:ln w="9525">
            <a:noFill/>
            <a:miter lim="800000"/>
            <a:headEnd/>
            <a:tailEnd/>
          </a:ln>
          <a:effectLst/>
        </p:spPr>
      </p:pic>
      <p:pic>
        <p:nvPicPr>
          <p:cNvPr id="24581" name="Picture 4"/>
          <p:cNvPicPr>
            <a:picLocks noChangeAspect="1" noChangeArrowheads="1"/>
          </p:cNvPicPr>
          <p:nvPr/>
        </p:nvPicPr>
        <p:blipFill>
          <a:blip r:embed="rId4"/>
          <a:srcRect/>
          <a:stretch>
            <a:fillRect/>
          </a:stretch>
        </p:blipFill>
        <p:spPr bwMode="auto">
          <a:xfrm>
            <a:off x="0" y="4365625"/>
            <a:ext cx="9036050" cy="2489200"/>
          </a:xfrm>
          <a:prstGeom prst="rect">
            <a:avLst/>
          </a:prstGeom>
          <a:noFill/>
          <a:ln w="9525">
            <a:noFill/>
            <a:miter lim="800000"/>
            <a:headEnd/>
            <a:tailEnd/>
          </a:ln>
          <a:effec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6659563" y="115888"/>
            <a:ext cx="2592387" cy="6553200"/>
          </a:xfrm>
        </p:spPr>
        <p:txBody>
          <a:bodyPr/>
          <a:lstStyle/>
          <a:p>
            <a:r>
              <a:rPr lang="uk-UA" altLang="ru-RU" sz="1200" smtClean="0"/>
              <a:t>Рисунок 3.3.17. Результати спостереження сонячної активності станом на 01.1.2019  рік в королівській обсерваторії ( Бельгія)(Інтернет ресурс).</a:t>
            </a:r>
            <a:r>
              <a:rPr lang="ru-RU" altLang="ru-RU" sz="1200" smtClean="0"/>
              <a:t/>
            </a:r>
            <a:br>
              <a:rPr lang="ru-RU" altLang="ru-RU" sz="1200" smtClean="0"/>
            </a:br>
            <a:r>
              <a:rPr lang="ru-RU" altLang="ru-RU" sz="1200" smtClean="0"/>
              <a:t>Досліджуваний період корелюється із періодом знакозмінного характеру сонячної активності  із зменшення до збільшення сонячної активності в регіоні%;                                                                                                                   </a:t>
            </a:r>
            <a:r>
              <a:rPr lang="uk-UA" altLang="ru-RU" sz="1200" smtClean="0"/>
              <a:t/>
            </a:r>
            <a:br>
              <a:rPr lang="uk-UA" altLang="ru-RU" sz="1200" smtClean="0"/>
            </a:br>
            <a:r>
              <a:rPr lang="uk-UA" altLang="ru-RU" sz="1200" smtClean="0"/>
              <a:t> Комплексний графік залежностей параметрів геодинамічного стану, астрофізичних характеристик в регіоні за 2018 рік: Сонячна активність( один метод)( крива синього кольору); Сонячна активність( інший метод)( крива червоного кольору), сейсмічність регіону( крива голубого кольору), рухи кори( крива зеленого кольору).</a:t>
            </a:r>
            <a:r>
              <a:rPr lang="ru-RU" altLang="ru-RU" sz="1200" smtClean="0"/>
              <a:t/>
            </a:r>
            <a:br>
              <a:rPr lang="ru-RU" altLang="ru-RU" sz="1200" smtClean="0"/>
            </a:br>
            <a:r>
              <a:rPr lang="uk-UA" altLang="ru-RU" sz="1200" smtClean="0"/>
              <a:t>         Аналіз відмічає кореляцію геодинамічного стану, сейсмічного стану регіону та параметрів сонячної активності. Використовуючи результати спостережень сонячної активності ( Інтернет ресурс), геомагнітного індексу( Інтернет-ресурс), даних пункту деформометричних спостережень ,,Королево,,, сейсмічної інформації Відділу сейсмічності Карпатського регіону Інституту геофізики ім.С. І Субботіна НАН України за 2018 рік проведено вивчення звязків  цих геофізичних полів в регіоні.</a:t>
            </a:r>
            <a:endParaRPr lang="ru-RU" altLang="ru-RU" sz="1200" smtClean="0"/>
          </a:p>
        </p:txBody>
      </p:sp>
      <p:pic>
        <p:nvPicPr>
          <p:cNvPr id="25603" name="Picture 2"/>
          <p:cNvPicPr>
            <a:picLocks noChangeAspect="1" noChangeArrowheads="1"/>
          </p:cNvPicPr>
          <p:nvPr/>
        </p:nvPicPr>
        <p:blipFill>
          <a:blip r:embed="rId2"/>
          <a:srcRect/>
          <a:stretch>
            <a:fillRect/>
          </a:stretch>
        </p:blipFill>
        <p:spPr bwMode="auto">
          <a:xfrm>
            <a:off x="31750" y="6350"/>
            <a:ext cx="6627813" cy="2990850"/>
          </a:xfrm>
          <a:prstGeom prst="rect">
            <a:avLst/>
          </a:prstGeom>
          <a:noFill/>
          <a:ln w="9525">
            <a:noFill/>
            <a:miter lim="800000"/>
            <a:headEnd/>
            <a:tailEnd/>
          </a:ln>
          <a:effectLst/>
        </p:spPr>
      </p:pic>
      <p:pic>
        <p:nvPicPr>
          <p:cNvPr id="25604" name="Picture 3"/>
          <p:cNvPicPr>
            <a:picLocks noGrp="1" noChangeAspect="1" noChangeArrowheads="1"/>
          </p:cNvPicPr>
          <p:nvPr>
            <p:ph idx="1"/>
          </p:nvPr>
        </p:nvPicPr>
        <p:blipFill>
          <a:blip r:embed="rId3"/>
          <a:srcRect/>
          <a:stretch>
            <a:fillRect/>
          </a:stretch>
        </p:blipFill>
        <p:spPr>
          <a:xfrm>
            <a:off x="0" y="2924175"/>
            <a:ext cx="6659563" cy="3903663"/>
          </a:xfrm>
          <a:noFill/>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1116013" y="115888"/>
            <a:ext cx="7772400" cy="504825"/>
          </a:xfrm>
        </p:spPr>
        <p:txBody>
          <a:bodyPr/>
          <a:lstStyle/>
          <a:p>
            <a:pPr eaLnBrk="1" hangingPunct="1"/>
            <a:r>
              <a:rPr lang="uk-UA" altLang="ru-RU" smtClean="0"/>
              <a:t>Висновки</a:t>
            </a:r>
            <a:endParaRPr lang="ru-RU" altLang="ru-RU" smtClean="0"/>
          </a:p>
        </p:txBody>
      </p:sp>
      <p:sp>
        <p:nvSpPr>
          <p:cNvPr id="26627" name="Объект 2"/>
          <p:cNvSpPr>
            <a:spLocks noGrp="1"/>
          </p:cNvSpPr>
          <p:nvPr>
            <p:ph idx="1"/>
          </p:nvPr>
        </p:nvSpPr>
        <p:spPr>
          <a:xfrm>
            <a:off x="0" y="692150"/>
            <a:ext cx="9036050" cy="4835525"/>
          </a:xfrm>
        </p:spPr>
        <p:txBody>
          <a:bodyPr/>
          <a:lstStyle/>
          <a:p>
            <a:pPr marL="0" indent="0" algn="just" eaLnBrk="1" hangingPunct="1">
              <a:lnSpc>
                <a:spcPct val="150000"/>
              </a:lnSpc>
              <a:buFontTx/>
              <a:buNone/>
            </a:pP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Проведені дослідження варіацій астрофізичних та геофізичних параметрів, що описують геофізичні процеси в регіоні.</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Результати встановлені в попередніх дослідження  вказали на вплив астрофізичних параметрів на процеси, що проходять в надрах Землі.</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Відмічено вплив фаз Місяця на геотектонічні процеси в регіоні.</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Дослідженно зв’язки параметрів Місяця із сейсмічністю Землі.</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Для підтвердження зв’язків астрофізичних параметрів із сейсмотектонічними процесами проводяться дослідження геофізичних полів та параметрів астрономії та астрофізики.</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В 2018 році зареєстровано в Закарпатському внутрішньому прогині 148 місцевий землетрус, проте відчутні землетруси –відсутні.</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Сучасні горизонтальні рухи кори станом на 15 листопада є розширення порід величиною 18 х10</a:t>
            </a:r>
            <a:r>
              <a:rPr lang="uk-UA" altLang="ru-RU" sz="1400" baseline="30000" smtClean="0">
                <a:latin typeface="Times New Roman" pitchFamily="18" charset="0"/>
                <a:cs typeface="Times New Roman" pitchFamily="18" charset="0"/>
              </a:rPr>
              <a:t>-7</a:t>
            </a:r>
            <a:r>
              <a:rPr lang="uk-UA" altLang="ru-RU" sz="1400" smtClean="0">
                <a:latin typeface="Times New Roman" pitchFamily="18" charset="0"/>
                <a:cs typeface="Times New Roman" pitchFamily="18" charset="0"/>
              </a:rPr>
              <a:t>.</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Досліджено просторово часовий розподіл місцевої сейсмічності: кількість землетрусів спадає до кінця року.</a:t>
            </a:r>
            <a:endParaRPr lang="ru-RU" altLang="ru-RU" sz="1400" smtClean="0">
              <a:latin typeface="Times New Roman" pitchFamily="18" charset="0"/>
              <a:cs typeface="Times New Roman" pitchFamily="18" charset="0"/>
            </a:endParaRPr>
          </a:p>
          <a:p>
            <a:pPr marL="0" indent="0" algn="just" eaLnBrk="1" hangingPunct="1">
              <a:lnSpc>
                <a:spcPct val="150000"/>
              </a:lnSpc>
              <a:buFont typeface="Times New Roman" pitchFamily="18" charset="0"/>
              <a:buAutoNum type="arabicPeriod"/>
            </a:pPr>
            <a:r>
              <a:rPr lang="uk-UA" altLang="ru-RU" sz="1400" smtClean="0">
                <a:latin typeface="Times New Roman" pitchFamily="18" charset="0"/>
                <a:cs typeface="Times New Roman" pitchFamily="18" charset="0"/>
              </a:rPr>
              <a:t>Досліджено розподіл сейсмічності по годинам доби, який підтверджує вплив фаз Місяця на сейсмічність регіону, землетруси групуються на 4 блоки  інтенсивних сейсмічних процесів, пов’язаних із положеннями небесних тіл в космосі.</a:t>
            </a:r>
            <a:endParaRPr lang="ru-RU" altLang="ru-RU" sz="1400" smtClean="0">
              <a:latin typeface="Times New Roman" pitchFamily="18" charset="0"/>
              <a:cs typeface="Times New Roman" pitchFamily="18" charset="0"/>
            </a:endParaRPr>
          </a:p>
          <a:p>
            <a:pPr marL="0" indent="0" algn="just" eaLnBrk="1" hangingPunct="1">
              <a:lnSpc>
                <a:spcPct val="150000"/>
              </a:lnSpc>
              <a:buFontTx/>
              <a:buNone/>
            </a:pPr>
            <a:endParaRPr lang="ru-RU" altLang="ru-RU" sz="1400" smtClean="0">
              <a:latin typeface="Times New Roman" pitchFamily="18" charset="0"/>
              <a:cs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16013" y="188913"/>
            <a:ext cx="7772400" cy="647700"/>
          </a:xfrm>
        </p:spPr>
        <p:txBody>
          <a:bodyPr/>
          <a:lstStyle/>
          <a:p>
            <a:pPr eaLnBrk="1" hangingPunct="1"/>
            <a:r>
              <a:rPr lang="uk-UA" altLang="ru-RU" sz="4000" smtClean="0"/>
              <a:t>ВИСНОВКИ</a:t>
            </a:r>
            <a:endParaRPr lang="ru-RU" altLang="ru-RU" sz="4000" smtClean="0"/>
          </a:p>
        </p:txBody>
      </p:sp>
      <p:sp>
        <p:nvSpPr>
          <p:cNvPr id="453635" name="Rectangle 3"/>
          <p:cNvSpPr>
            <a:spLocks noGrp="1" noChangeArrowheads="1"/>
          </p:cNvSpPr>
          <p:nvPr>
            <p:ph type="body" idx="1"/>
          </p:nvPr>
        </p:nvSpPr>
        <p:spPr>
          <a:xfrm>
            <a:off x="0" y="981075"/>
            <a:ext cx="8964613" cy="5876925"/>
          </a:xfrm>
        </p:spPr>
        <p:txBody>
          <a:bodyPr/>
          <a:lstStyle/>
          <a:p>
            <a:pPr eaLnBrk="1" hangingPunct="1">
              <a:defRPr/>
            </a:pPr>
            <a:r>
              <a:rPr lang="uk-UA" sz="1400" dirty="0" smtClean="0"/>
              <a:t>10. Досліджено зв'язок сейсмічності та фаз Місяця на предмет визначення ступеню впливу окремих фаз на екологічно небезпечні процеси в регіоні.</a:t>
            </a:r>
            <a:endParaRPr lang="ru-RU" sz="1400" dirty="0" smtClean="0"/>
          </a:p>
          <a:p>
            <a:pPr eaLnBrk="1" hangingPunct="1">
              <a:defRPr/>
            </a:pPr>
            <a:r>
              <a:rPr lang="uk-UA" sz="1400" dirty="0" smtClean="0"/>
              <a:t>11. Отримані результати підтверджують  вплив Місяця, а саме їх фаз,  на сейсмотектонічні процеси в регіоні. При наявності накопиченої енергії пружно-деформованого стану геологічних структур, в виділених періодах Місяць та Сонце можуть спровокувати їх розрядку через серію місцевих землетрусів.  </a:t>
            </a:r>
            <a:endParaRPr lang="ru-RU" sz="1400" dirty="0" smtClean="0"/>
          </a:p>
          <a:p>
            <a:pPr eaLnBrk="1" hangingPunct="1">
              <a:defRPr/>
            </a:pPr>
            <a:r>
              <a:rPr lang="uk-UA" sz="1400" dirty="0" smtClean="0"/>
              <a:t>12. Досліджено зв’язки місячних,  сонячних затемнень та сейсмічних явищ.</a:t>
            </a:r>
            <a:endParaRPr lang="ru-RU" sz="1400" dirty="0" smtClean="0"/>
          </a:p>
          <a:p>
            <a:pPr eaLnBrk="1" hangingPunct="1">
              <a:defRPr/>
            </a:pPr>
            <a:r>
              <a:rPr lang="uk-UA" sz="1400" dirty="0" smtClean="0"/>
              <a:t>13. Проведено дослідження зв’язку параметрів сонячної активності з сучасними рухами кори, просторово часовим розподілом  місцевої сейсмічності.</a:t>
            </a:r>
            <a:endParaRPr lang="ru-RU" sz="1400" dirty="0" smtClean="0"/>
          </a:p>
          <a:p>
            <a:pPr eaLnBrk="1" hangingPunct="1">
              <a:defRPr/>
            </a:pPr>
            <a:r>
              <a:rPr lang="uk-UA" sz="1400" dirty="0" smtClean="0"/>
              <a:t>14.Стиснення порід корелюється із періодами зменшення сонячної активності. </a:t>
            </a:r>
          </a:p>
          <a:p>
            <a:pPr eaLnBrk="1" hangingPunct="1">
              <a:defRPr/>
            </a:pPr>
            <a:r>
              <a:rPr lang="uk-UA" sz="1400" dirty="0" smtClean="0"/>
              <a:t>Також слід вказати на іншу особливість: періоди затишшя існують як в рухах кори так і в сонячній активності. Проведено порівняння просторово-часового розподілу місцевої сейсмічності  в досліджуваний період та варіацій астрофізичних та геодинамічних параметрів: прискорення рухів та швидкості рухів.</a:t>
            </a:r>
            <a:endParaRPr lang="ru-RU" sz="1400" dirty="0" smtClean="0"/>
          </a:p>
          <a:p>
            <a:pPr eaLnBrk="1" hangingPunct="1">
              <a:defRPr/>
            </a:pPr>
            <a:r>
              <a:rPr lang="uk-UA" sz="1400" dirty="0" smtClean="0"/>
              <a:t>15.Геомагнітний індекс має тенденцію до спадання, виділяються коливання 6-10 діб, сонячна активність коливається періодами 3-5-7 діб, що корелюється із сонячною активністю: мінімуми сонячної активності співпадають  з періодами, коли зростає величина геомагнітного індексу.</a:t>
            </a:r>
            <a:endParaRPr lang="ru-RU" sz="1400" dirty="0" smtClean="0"/>
          </a:p>
          <a:p>
            <a:pPr eaLnBrk="1" hangingPunct="1">
              <a:defRPr/>
            </a:pPr>
            <a:r>
              <a:rPr lang="uk-UA" sz="1400" dirty="0" smtClean="0"/>
              <a:t>16. Знакозмінний процес завершується, починається, по перше:  підвищення сонячної активності, можлива зміна напрямку руху сучасних горизонтальних зміщень</a:t>
            </a:r>
            <a:r>
              <a:rPr lang="uk-UA" sz="1400" smtClean="0"/>
              <a:t>. </a:t>
            </a:r>
          </a:p>
          <a:p>
            <a:pPr eaLnBrk="1" hangingPunct="1">
              <a:defRPr/>
            </a:pPr>
            <a:r>
              <a:rPr lang="uk-UA" sz="1400" smtClean="0"/>
              <a:t>Це </a:t>
            </a:r>
            <a:r>
              <a:rPr lang="uk-UA" sz="1400" dirty="0" smtClean="0"/>
              <a:t>може привести до підвищення сейсмічної активності, що виразиться через відчутні місцеві землетруси.</a:t>
            </a:r>
            <a:endParaRPr lang="ru-RU" sz="1400" dirty="0" smtClean="0"/>
          </a:p>
          <a:p>
            <a:pPr eaLnBrk="1" hangingPunct="1">
              <a:defRPr/>
            </a:pPr>
            <a:r>
              <a:rPr lang="uk-UA" sz="1400" dirty="0" smtClean="0"/>
              <a:t>17.Дослідження необхідні при побудові геофізичної моделі місцевого сейсмотектонічного стану та майбутньому прогнозі землетрусів.</a:t>
            </a:r>
            <a:endParaRPr lang="ru-RU" sz="1400" dirty="0" smtClean="0"/>
          </a:p>
          <a:p>
            <a:pPr marL="0" indent="0" eaLnBrk="1" hangingPunct="1">
              <a:lnSpc>
                <a:spcPct val="80000"/>
              </a:lnSpc>
              <a:buFontTx/>
              <a:buNone/>
              <a:defRPr/>
            </a:pPr>
            <a:r>
              <a:rPr lang="uk-UA" altLang="ru-RU" sz="1400" dirty="0" smtClean="0"/>
              <a:t> </a:t>
            </a:r>
            <a:endParaRPr lang="ru-RU" altLang="ru-RU" sz="1400" dirty="0" smtClean="0"/>
          </a:p>
        </p:txBody>
      </p:sp>
    </p:spTree>
  </p:cSld>
  <p:clrMapOvr>
    <a:masterClrMapping/>
  </p:clrMapOvr>
  <p:transition/>
</p:sld>
</file>

<file path=ppt/theme/theme1.xml><?xml version="1.0" encoding="utf-8"?>
<a:theme xmlns:a="http://schemas.openxmlformats.org/drawingml/2006/main" name="Международный">
  <a:themeElements>
    <a:clrScheme name="Международный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fontScheme name="Стандартная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16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16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Международный 1">
        <a:dk1>
          <a:srgbClr val="000000"/>
        </a:dk1>
        <a:lt1>
          <a:srgbClr val="FFFFCC"/>
        </a:lt1>
        <a:dk2>
          <a:srgbClr val="4D4D4D"/>
        </a:dk2>
        <a:lt2>
          <a:srgbClr val="FFCC00"/>
        </a:lt2>
        <a:accent1>
          <a:srgbClr val="FF9900"/>
        </a:accent1>
        <a:accent2>
          <a:srgbClr val="CC9900"/>
        </a:accent2>
        <a:accent3>
          <a:srgbClr val="B2B2B2"/>
        </a:accent3>
        <a:accent4>
          <a:srgbClr val="DADAAE"/>
        </a:accent4>
        <a:accent5>
          <a:srgbClr val="FFCAAA"/>
        </a:accent5>
        <a:accent6>
          <a:srgbClr val="B98A00"/>
        </a:accent6>
        <a:hlink>
          <a:srgbClr val="898743"/>
        </a:hlink>
        <a:folHlink>
          <a:srgbClr val="666633"/>
        </a:folHlink>
      </a:clrScheme>
      <a:clrMap bg1="dk2" tx1="lt1" bg2="dk1" tx2="lt2" accent1="accent1" accent2="accent2" accent3="accent3" accent4="accent4" accent5="accent5" accent6="accent6" hlink="hlink" folHlink="folHlink"/>
    </a:extraClrScheme>
    <a:extraClrScheme>
      <a:clrScheme name="Международный 2">
        <a:dk1>
          <a:srgbClr val="000000"/>
        </a:dk1>
        <a:lt1>
          <a:srgbClr val="FFFFFF"/>
        </a:lt1>
        <a:dk2>
          <a:srgbClr val="CC6600"/>
        </a:dk2>
        <a:lt2>
          <a:srgbClr val="FFFFFF"/>
        </a:lt2>
        <a:accent1>
          <a:srgbClr val="FFFFCC"/>
        </a:accent1>
        <a:accent2>
          <a:srgbClr val="B5E0E3"/>
        </a:accent2>
        <a:accent3>
          <a:srgbClr val="FFFFFF"/>
        </a:accent3>
        <a:accent4>
          <a:srgbClr val="000000"/>
        </a:accent4>
        <a:accent5>
          <a:srgbClr val="FFFFE2"/>
        </a:accent5>
        <a:accent6>
          <a:srgbClr val="A4CBCE"/>
        </a:accent6>
        <a:hlink>
          <a:srgbClr val="E5D093"/>
        </a:hlink>
        <a:folHlink>
          <a:srgbClr val="CCB374"/>
        </a:folHlink>
      </a:clrScheme>
      <a:clrMap bg1="lt1" tx1="dk1" bg2="lt2" tx2="dk2" accent1="accent1" accent2="accent2" accent3="accent3" accent4="accent4" accent5="accent5" accent6="accent6" hlink="hlink" folHlink="folHlink"/>
    </a:extraClrScheme>
    <a:extraClrScheme>
      <a:clrScheme name="Международный 3">
        <a:dk1>
          <a:srgbClr val="000000"/>
        </a:dk1>
        <a:lt1>
          <a:srgbClr val="FFFFFF"/>
        </a:lt1>
        <a:dk2>
          <a:srgbClr val="000000"/>
        </a:dk2>
        <a:lt2>
          <a:srgbClr val="FFFFFF"/>
        </a:lt2>
        <a:accent1>
          <a:srgbClr val="F8F8F8"/>
        </a:accent1>
        <a:accent2>
          <a:srgbClr val="969696"/>
        </a:accent2>
        <a:accent3>
          <a:srgbClr val="FFFFFF"/>
        </a:accent3>
        <a:accent4>
          <a:srgbClr val="000000"/>
        </a:accent4>
        <a:accent5>
          <a:srgbClr val="FBFBFB"/>
        </a:accent5>
        <a:accent6>
          <a:srgbClr val="878787"/>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Международный 4">
        <a:dk1>
          <a:srgbClr val="000000"/>
        </a:dk1>
        <a:lt1>
          <a:srgbClr val="FFFFFF"/>
        </a:lt1>
        <a:dk2>
          <a:srgbClr val="000066"/>
        </a:dk2>
        <a:lt2>
          <a:srgbClr val="FFFFFF"/>
        </a:lt2>
        <a:accent1>
          <a:srgbClr val="FFFFCC"/>
        </a:accent1>
        <a:accent2>
          <a:srgbClr val="B5E0E3"/>
        </a:accent2>
        <a:accent3>
          <a:srgbClr val="FFFFFF"/>
        </a:accent3>
        <a:accent4>
          <a:srgbClr val="000000"/>
        </a:accent4>
        <a:accent5>
          <a:srgbClr val="FFFFE2"/>
        </a:accent5>
        <a:accent6>
          <a:srgbClr val="A4CBCE"/>
        </a:accent6>
        <a:hlink>
          <a:srgbClr val="BFDFFF"/>
        </a:hlink>
        <a:folHlink>
          <a:srgbClr val="99CCFF"/>
        </a:folHlink>
      </a:clrScheme>
      <a:clrMap bg1="lt1" tx1="dk1" bg2="lt2" tx2="dk2" accent1="accent1" accent2="accent2" accent3="accent3" accent4="accent4" accent5="accent5" accent6="accent6" hlink="hlink" folHlink="folHlink"/>
    </a:extraClrScheme>
    <a:extraClrScheme>
      <a:clrScheme name="Международный 5">
        <a:dk1>
          <a:srgbClr val="000000"/>
        </a:dk1>
        <a:lt1>
          <a:srgbClr val="E9E6D9"/>
        </a:lt1>
        <a:dk2>
          <a:srgbClr val="666633"/>
        </a:dk2>
        <a:lt2>
          <a:srgbClr val="CEC7AA"/>
        </a:lt2>
        <a:accent1>
          <a:srgbClr val="FFFFCC"/>
        </a:accent1>
        <a:accent2>
          <a:srgbClr val="B5E0E3"/>
        </a:accent2>
        <a:accent3>
          <a:srgbClr val="F2F0E9"/>
        </a:accent3>
        <a:accent4>
          <a:srgbClr val="000000"/>
        </a:accent4>
        <a:accent5>
          <a:srgbClr val="FFFFE2"/>
        </a:accent5>
        <a:accent6>
          <a:srgbClr val="A4CBCE"/>
        </a:accent6>
        <a:hlink>
          <a:srgbClr val="B6AB82"/>
        </a:hlink>
        <a:folHlink>
          <a:srgbClr val="A0925E"/>
        </a:folHlink>
      </a:clrScheme>
      <a:clrMap bg1="lt1" tx1="dk1" bg2="lt2" tx2="dk2" accent1="accent1" accent2="accent2" accent3="accent3" accent4="accent4" accent5="accent5" accent6="accent6" hlink="hlink" folHlink="folHlink"/>
    </a:extraClrScheme>
    <a:extraClrScheme>
      <a:clrScheme name="Международный 6">
        <a:dk1>
          <a:srgbClr val="1B3753"/>
        </a:dk1>
        <a:lt1>
          <a:srgbClr val="EAEAEA"/>
        </a:lt1>
        <a:dk2>
          <a:srgbClr val="336699"/>
        </a:dk2>
        <a:lt2>
          <a:srgbClr val="FFFFCC"/>
        </a:lt2>
        <a:accent1>
          <a:srgbClr val="BA8E46"/>
        </a:accent1>
        <a:accent2>
          <a:srgbClr val="46C0AF"/>
        </a:accent2>
        <a:accent3>
          <a:srgbClr val="ADB8CA"/>
        </a:accent3>
        <a:accent4>
          <a:srgbClr val="C8C8C8"/>
        </a:accent4>
        <a:accent5>
          <a:srgbClr val="D9C6B0"/>
        </a:accent5>
        <a:accent6>
          <a:srgbClr val="3FAE9E"/>
        </a:accent6>
        <a:hlink>
          <a:srgbClr val="93ACC3"/>
        </a:hlink>
        <a:folHlink>
          <a:srgbClr val="7897B4"/>
        </a:folHlink>
      </a:clrScheme>
      <a:clrMap bg1="dk2" tx1="lt1" bg2="dk1" tx2="lt2" accent1="accent1" accent2="accent2" accent3="accent3" accent4="accent4" accent5="accent5" accent6="accent6" hlink="hlink" folHlink="folHlink"/>
    </a:extraClrScheme>
    <a:extraClrScheme>
      <a:clrScheme name="Международный 7">
        <a:dk1>
          <a:srgbClr val="000000"/>
        </a:dk1>
        <a:lt1>
          <a:srgbClr val="FFFFFF"/>
        </a:lt1>
        <a:dk2>
          <a:srgbClr val="000000"/>
        </a:dk2>
        <a:lt2>
          <a:srgbClr val="FFFFFF"/>
        </a:lt2>
        <a:accent1>
          <a:srgbClr val="FFFFCC"/>
        </a:accent1>
        <a:accent2>
          <a:srgbClr val="FFCC99"/>
        </a:accent2>
        <a:accent3>
          <a:srgbClr val="FFFFFF"/>
        </a:accent3>
        <a:accent4>
          <a:srgbClr val="000000"/>
        </a:accent4>
        <a:accent5>
          <a:srgbClr val="FFFFE2"/>
        </a:accent5>
        <a:accent6>
          <a:srgbClr val="E7B98A"/>
        </a:accent6>
        <a:hlink>
          <a:srgbClr val="FF9999"/>
        </a:hlink>
        <a:folHlink>
          <a:srgbClr val="E06360"/>
        </a:folHlink>
      </a:clrScheme>
      <a:clrMap bg1="lt1" tx1="dk1" bg2="lt2" tx2="dk2" accent1="accent1" accent2="accent2" accent3="accent3" accent4="accent4" accent5="accent5" accent6="accent6" hlink="hlink" folHlink="folHlink"/>
    </a:extraClrScheme>
    <a:extraClrScheme>
      <a:clrScheme name="Международный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8337</TotalTime>
  <Words>1228</Words>
  <Application>Microsoft Office PowerPoint</Application>
  <PresentationFormat>Экран (4:3)</PresentationFormat>
  <Paragraphs>77</Paragraphs>
  <Slides>15</Slides>
  <Notes>1</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23" baseType="lpstr">
      <vt:lpstr>Tahoma</vt:lpstr>
      <vt:lpstr>Arial</vt:lpstr>
      <vt:lpstr>Calibri</vt:lpstr>
      <vt:lpstr>Cambria</vt:lpstr>
      <vt:lpstr>Times New Roman</vt:lpstr>
      <vt:lpstr>SimSun</vt:lpstr>
      <vt:lpstr>Международный</vt:lpstr>
      <vt:lpstr>Лист Microsoft Office Excel</vt:lpstr>
      <vt:lpstr>       ДОСЛІДЖЕННЯ ЗВ̕'ЯЗКУ АСТРОФІЗИЧНИХ ПАРАМЕТРІВ ТА СЕЙСМОТЕКТОНІЧНИХ ПРОЦЕСІВ В ЗАКАРПАТСЬКОМУ ВНУТРІШНЬОМУ ПРОГИНІ науково-дослідницька робота Науковий керівник: Ігнатишин В.В., науковий співробітник Інституту Геофізики ім.С.І. Субботіна НАН України,  кандидат фізико-математичних наук,   керівник гуртків-методист МАН, вчитель фізики вищої категорії, методист ; доцент кафедри географії та туризму Закарпатського угорського інституту ім. Ференца Ракоці ІІ Виноградів-2019   </vt:lpstr>
      <vt:lpstr>АКТУАЛЬНІСТЬ</vt:lpstr>
      <vt:lpstr>МЕТА РОБОТИ, ЗАДАЧІ</vt:lpstr>
      <vt:lpstr>МЕТОДИ ДОСЛІДЖЕННЯ</vt:lpstr>
      <vt:lpstr>1-на першому графіку зображено криву залежності  відстані між Місяцем та Землею від часу в 2015 році-більшість землетрусів відбулося, коли  Місяць був близько до Землі(діаграма червоного кольору –час  реєстрації місцевих землетрусів; 2-землетруси зареєстрували, коли Місяць знаходився над досліджуваною  територією-діаграма синього кольору-час знаходження Місяця на небосхилі</vt:lpstr>
      <vt:lpstr>АСТРОНОМІЧНИЙ АСПЕКТ СЕЙСМОТЕКТОНІЧНИХ ПРОЦЕСІВ В 2016   РОЦІ</vt:lpstr>
      <vt:lpstr>Слайд 7</vt:lpstr>
      <vt:lpstr> </vt:lpstr>
      <vt:lpstr>ВИСНОВКИ </vt:lpstr>
      <vt:lpstr>Астрофізичні параметри та сейсмотектонічні процеси в регіоні 1- Місячні рухи кори в Королево 2-Зміщення порід в Королево за 2018 рік-розширення величиною+18х10-7 3-просторово часовий розподіл сейсмічності- крива  червоного кольору, Опади-крива синього кольору,  рухи кори –крива зеленого кольору </vt:lpstr>
      <vt:lpstr>1-розподіл землетрусів Закарпатті по місяцям за 2018 рік, 2-розподіл за годинами доби-виділено 4 періоди; 3-як розподілені землетруси відносно фази НовогоМісяця; 4-як розподілені землетруси  відносно першої чверті Місяця; 5- розподіл землетрусів відносно фази повного Місяця; 6- розподіл землетрусів відносно  останньої чверті Місяця; діаграми зеленого кольору –це  рухи  кори в Королево, Більшість землетрусів відбулися в Новий та повний Місяць, коли  кора  рухалася інтенсивінше.</vt:lpstr>
      <vt:lpstr>1-сонячна активність (діаграма  синього кольору) та геомагнітний індекс(діаграма червоного кольору)-є кореляція; 2- сонячна активність( діаграма синього кольору),  геомагнітний індекс( взято із Інтернету), діаграма червоного кольору, рухи кори (діаграма зеленого кольору )-відмічено кореляцію; 3-сонячна активність, геомагнітний індекс, рухи кори в Королево, сейсмічність  регіону ( діаграма фіолетового кольору—корелюються міжсобою</vt:lpstr>
      <vt:lpstr>Рисунок 3.3.17. Результати спостереження сонячної активності станом на 01.1.2019  рік в королівській обсерваторії ( Бельгія)(Інтернет ресурс). Досліджуваний період корелюється із періодом знакозмінного характеру сонячної активності  із зменшення до збільшення сонячної активності в регіоні%;                                                                                                                     Комплексний графік залежностей параметрів геодинамічного стану, астрофізичних характеристик в регіоні за 2018 рік: Сонячна активність( один метод)( крива синього кольору); Сонячна активність( інший метод)( крива червоного кольору), сейсмічність регіону( крива голубого кольору), рухи кори( крива зеленого кольору).          Аналіз відмічає кореляцію геодинамічного стану, сейсмічного стану регіону та параметрів сонячної активності. Використовуючи результати спостережень сонячної активності ( Інтернет ресурс), геомагнітного індексу( Інтернет-ресурс), даних пункту деформометричних спостережень ,,Королево,,, сейсмічної інформації Відділу сейсмічності Карпатського регіону Інституту геофізики ім.С. І Субботіна НАН України за 2018 рік проведено вивчення звязків  цих геофізичних полів в регіоні.</vt:lpstr>
      <vt:lpstr>Висновки</vt:lpstr>
      <vt:lpstr>ВИСНОВКИ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ОСНОВНІ НАПРЯМКИ  ВДОСКОНАЛЕННЯ АПАРАТНИХ ТА ПРОГРАМНИХ ЗАСОБІВ КАРПАТСЬКОЇ РЕГІОНАЛЬНОЇ МЕРЕЖІ  ДЛЯ СЕЙСМІЧНОГО МОНІТОРИНГУ  Сапужак І.Я., к.т.н., доц., в.о. ст.н.с.ВСКР</dc:title>
  <dc:creator>Sapuzhak A.</dc:creator>
  <cp:lastModifiedBy>ИРА</cp:lastModifiedBy>
  <cp:revision>426</cp:revision>
  <cp:lastPrinted>1601-01-01T00:00:00Z</cp:lastPrinted>
  <dcterms:created xsi:type="dcterms:W3CDTF">2005-03-13T05:10:34Z</dcterms:created>
  <dcterms:modified xsi:type="dcterms:W3CDTF">2019-04-11T21:23:58Z</dcterms:modified>
</cp:coreProperties>
</file>