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7" r:id="rId3"/>
    <p:sldId id="279" r:id="rId4"/>
    <p:sldId id="261" r:id="rId5"/>
    <p:sldId id="267" r:id="rId6"/>
    <p:sldId id="263" r:id="rId7"/>
    <p:sldId id="264" r:id="rId8"/>
    <p:sldId id="270" r:id="rId9"/>
    <p:sldId id="265" r:id="rId10"/>
    <p:sldId id="275" r:id="rId11"/>
    <p:sldId id="266" r:id="rId12"/>
    <p:sldId id="268" r:id="rId13"/>
    <p:sldId id="276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FF66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87389" autoAdjust="0"/>
  </p:normalViewPr>
  <p:slideViewPr>
    <p:cSldViewPr>
      <p:cViewPr varScale="1">
        <p:scale>
          <a:sx n="64" d="100"/>
          <a:sy n="6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8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D25DB72-EE87-4572-B6FC-C079DB0F252A}" type="datetimeFigureOut">
              <a:rPr lang="ru-RU" altLang="ru-RU"/>
              <a:pPr>
                <a:defRPr/>
              </a:pPr>
              <a:t>14.04.2019</a:t>
            </a:fld>
            <a:endParaRPr lang="ru-RU" alt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BEEACAC-A7F8-42E7-B959-D807025992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A34B-BBC2-489C-A4D9-E507E2DB1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410E-54B6-43CD-BAC0-E4CD86DA1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AD7CF-8961-417A-884B-2CC2062B7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D8F7-4A4D-4089-9A41-583D1B419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30CC-9F55-4178-8AE3-1183148B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83458-A8FF-4A44-836C-E66E29411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23B2-4569-4A14-BC11-81B9970DA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9EA7-202D-4F71-A51C-367CD8E5C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7B96-B7FA-4E00-8B08-3CA572213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277D-D281-4535-9B16-C6DDC5C66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94B9-0FC1-4980-9F58-AED57313A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3BDB1E2-B62E-4235-ABAA-6B7DC2252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404813"/>
            <a:ext cx="71278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СУЧАСНОГО</a:t>
            </a:r>
          </a:p>
          <a:p>
            <a:pPr>
              <a:defRPr/>
            </a:pPr>
            <a:r>
              <a:rPr lang="ru-RU" sz="2800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СТАНУ НАКОПИЧУВАЧІВ     </a:t>
            </a:r>
          </a:p>
          <a:p>
            <a:pPr>
              <a:defRPr/>
            </a:pPr>
            <a:r>
              <a:rPr lang="ru-RU" sz="2800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ВАТ "РУБІЖАНСЬКИЙ КРАСИТЕЛЬ»</a:t>
            </a:r>
            <a:br>
              <a:rPr lang="ru-RU" sz="2800" b="1" dirty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995738" y="4724400"/>
            <a:ext cx="453707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/>
              <a:t>Владимиров Сергій, учень 9 класу </a:t>
            </a:r>
          </a:p>
          <a:p>
            <a:r>
              <a:rPr lang="ru-RU" altLang="ru-RU" sz="1600" b="1"/>
              <a:t>КЗ РОЗОШІ І-ІІІ ступенів</a:t>
            </a:r>
          </a:p>
          <a:p>
            <a:r>
              <a:rPr lang="ru-RU" altLang="ru-RU" sz="1600" b="1"/>
              <a:t>Назаренко  О.С., керівник секції «Екологія» КЗ ЛОМАНУМ,  к.х.н.,доцент ІХТ СНУ ім.В.Даля (м.Рубіжне</a:t>
            </a:r>
            <a:r>
              <a:rPr lang="ru-RU" altLang="ru-R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34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1411" y="4607480"/>
            <a:ext cx="2626997" cy="195092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72" y="1859403"/>
            <a:ext cx="3665247" cy="2748077"/>
          </a:xfrm>
          <a:prstGeom prst="round2DiagRect">
            <a:avLst/>
          </a:prstGeom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3779838" y="2770188"/>
            <a:ext cx="53641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Була відібрана проба ґрунту під комишами. </a:t>
            </a:r>
          </a:p>
          <a:p>
            <a:pPr eaLnBrk="0" hangingPunct="0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Це активний мул, який  намили за 9 років</a:t>
            </a:r>
          </a:p>
          <a:p>
            <a:pPr eaLnBrk="0" hangingPunct="0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Вміст органічних речовин-38,3%, мінеральних- 61,7%.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Сухий залишок водного витягу-2г/дм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ᵌ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, рН -6,2 од</a:t>
            </a:r>
            <a:r>
              <a:rPr lang="ru-RU" altLang="ru-RU"/>
              <a:t>.</a:t>
            </a:r>
          </a:p>
        </p:txBody>
      </p:sp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638" y="31750"/>
            <a:ext cx="1749426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4378"/>
            <a:ext cx="3387725" cy="2540000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35150" y="476250"/>
            <a:ext cx="3024188" cy="6492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 №4</a:t>
            </a:r>
            <a:endParaRPr lang="ru-RU" sz="2400" b="1" dirty="0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950" y="5084763"/>
            <a:ext cx="5688013" cy="8937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стала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токсичною і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берега росте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комиш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домішок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зменшився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532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6994525" cy="1143000"/>
          </a:xfrm>
        </p:spPr>
        <p:txBody>
          <a:bodyPr/>
          <a:lstStyle/>
          <a:p>
            <a:endParaRPr lang="ru-RU" altLang="ru-RU" sz="2400" smtClean="0"/>
          </a:p>
        </p:txBody>
      </p:sp>
      <p:pic>
        <p:nvPicPr>
          <p:cNvPr id="9220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52430" y="4076968"/>
            <a:ext cx="3387725" cy="2540000"/>
          </a:xfrm>
          <a:prstGeom prst="round2DiagRect">
            <a:avLst/>
          </a:prstGeom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0"/>
            <a:ext cx="17494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41" y="1536968"/>
            <a:ext cx="3387725" cy="2540000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65" y="4437112"/>
            <a:ext cx="3470801" cy="19198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4003675" y="1296988"/>
            <a:ext cx="4824413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В накопичувач скидали також відходи виробництва смол, частина його осушена.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Після висихання в літній період є загроза загоряння смол.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 Характеристика води : рН-3, 9 од., вміст органічних і неорганічних речовин по сухому залишку -22,4 г/дм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ᵌ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прожарений залишок (мінеральні речовини) -15,6 г/дм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ᵌ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87575" y="317500"/>
            <a:ext cx="6624638" cy="7921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№5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5 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3175"/>
            <a:ext cx="9534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3645024"/>
            <a:ext cx="4584700" cy="2754312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7198" y="1346153"/>
            <a:ext cx="4584700" cy="2754313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5263" y="3175"/>
            <a:ext cx="1749426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00213"/>
            <a:ext cx="34353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835150" y="300038"/>
            <a:ext cx="7200900" cy="68103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показників стічних вод у різних накопичувачах</a:t>
            </a:r>
            <a:endParaRPr lang="ru-RU" sz="2400" b="1" dirty="0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3175"/>
            <a:ext cx="9534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240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950" y="1600200"/>
            <a:ext cx="43878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7325" y="0"/>
            <a:ext cx="174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79388" y="1430338"/>
            <a:ext cx="4897437" cy="53101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 методом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забарвленість-5410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нейтралізували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крейдою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рН 6,8 од., додавали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активоване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вугілля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г/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ᵌ,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витримували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годин.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фільтровали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знебарвлення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вугілля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марки ОУ-А    43%, 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БАУ-А  54%  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150" y="333375"/>
            <a:ext cx="6754813" cy="954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забруднюючих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стічних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водах 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накопичувача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</a:t>
            </a:r>
          </a:p>
        </p:txBody>
      </p:sp>
      <p:pic>
        <p:nvPicPr>
          <p:cNvPr id="1434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3350" y="1323975"/>
            <a:ext cx="2349500" cy="3175000"/>
          </a:xfrm>
          <a:noFill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7063" y="4205288"/>
            <a:ext cx="21669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750" y="1431925"/>
            <a:ext cx="8424863" cy="4949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3175"/>
            <a:ext cx="9534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altLang="ru-RU" sz="32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altLang="ru-RU" sz="4000" smtClean="0"/>
              <a:t/>
            </a:r>
            <a:br>
              <a:rPr lang="uk-UA" altLang="ru-RU" sz="4000" smtClean="0"/>
            </a:br>
            <a:endParaRPr lang="ru-RU" altLang="ru-RU" sz="400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altLang="ru-RU" sz="2400" smtClean="0"/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5263" y="0"/>
            <a:ext cx="1749426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646113" y="1196975"/>
            <a:ext cx="8212137" cy="53816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нейтралізувати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1,5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крейди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активоване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вугілля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адсорбенту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спалювання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котельнях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№4,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очищував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воду, а не гинув; </a:t>
            </a: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засипати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осушені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3, 5, 6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крейди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суглинками з дамб для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трав’янистою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ctr">
              <a:buFont typeface="Wingdings" panose="05000000000000000000" pitchFamily="2" charset="2"/>
              <a:buChar char="Ø"/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Рубіжне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2275" y="188913"/>
            <a:ext cx="6911975" cy="7921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рекультивації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накопичувачів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пропонуємо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3175"/>
            <a:ext cx="9534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4038600" cy="6146800"/>
          </a:xfrm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smtClean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altLang="ru-RU" sz="1400" smtClean="0"/>
          </a:p>
        </p:txBody>
      </p: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5263" y="0"/>
            <a:ext cx="1749426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2124075" y="333375"/>
            <a:ext cx="6769100" cy="5270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ВАТ «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Рубіжанський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Краситель»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700" y="1431925"/>
            <a:ext cx="4911725" cy="525621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1939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скидали сильно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буферною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   без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Сіверський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нарощування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становив 2,8 млн. м². У 1973 р.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введено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об'ємом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350 тис.м³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шламонакопичувач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скидали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598" y="1047640"/>
            <a:ext cx="3823967" cy="2636504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624" y="3789040"/>
            <a:ext cx="3749407" cy="2811177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8" y="0"/>
            <a:ext cx="9323387" cy="6858000"/>
          </a:xfrm>
          <a:noFill/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4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916238" y="101600"/>
            <a:ext cx="4248150" cy="8016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endParaRPr lang="ru-RU" sz="2800" b="1" dirty="0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5775" y="4002088"/>
            <a:ext cx="4103688" cy="6477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  <a:endParaRPr lang="ru-RU" sz="2400" b="1" dirty="0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9938" y="4652963"/>
            <a:ext cx="8194675" cy="19939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Рубіжанський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Краситель»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року</a:t>
            </a:r>
            <a:r>
              <a:rPr lang="ru-RU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4713" y="1196975"/>
            <a:ext cx="8269287" cy="25923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2000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без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га,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дамби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8,7 м,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6,7м.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атмосферного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стічні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при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розчиняють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крейдяний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горизонт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 води,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водопостачання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Рубіжне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058025" cy="792163"/>
          </a:xfrm>
        </p:spPr>
        <p:txBody>
          <a:bodyPr/>
          <a:lstStyle/>
          <a:p>
            <a:pPr algn="l" eaLnBrk="1" hangingPunct="1">
              <a:tabLst>
                <a:tab pos="2239963" algn="l"/>
              </a:tabLst>
            </a:pPr>
            <a: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uk-UA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altLang="ru-RU" sz="2000" smtClean="0">
                <a:latin typeface="Times New Roman" pitchFamily="18" charset="0"/>
                <a:cs typeface="Times New Roman" pitchFamily="18" charset="0"/>
              </a:rPr>
              <a:t>Результати досліджень показали, що під дією фізичних факторів довкілля - сонячного випромінювання та вітру, кількість води у накопичувачах зменшилася у порівнянні з 2010 роком (рис.1 і 2). За рахунок цього накопичувачі № 3, 5, 6 мають підсушені ділянки. </a:t>
            </a:r>
            <a:r>
              <a:rPr lang="uk-UA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bright="28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6016" y="2437907"/>
            <a:ext cx="4122115" cy="3658268"/>
          </a:xfrm>
          <a:prstGeom prst="round2DiagRect">
            <a:avLst/>
          </a:prstGeom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8" y="2470343"/>
            <a:ext cx="4527550" cy="3673475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8" y="115888"/>
            <a:ext cx="174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179388" y="6184900"/>
            <a:ext cx="4270375" cy="482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2010 р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52975" y="6184900"/>
            <a:ext cx="4248150" cy="4699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2-Вигляд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2019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94513"/>
          </a:xfr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927"/>
            <a:ext cx="1749425" cy="1431925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695" y="3783735"/>
            <a:ext cx="4267200" cy="3206750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6013" y="3014663"/>
            <a:ext cx="4114800" cy="76835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31022"/>
            <a:ext cx="3341687" cy="18843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395288" y="1425575"/>
            <a:ext cx="4392612" cy="52435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накопичувачі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№1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промислові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стічні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води з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наступними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рН 3,37од.,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неорганічних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по сухому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-32,2 г/дм³ 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прожарений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залишок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) -24,8 г/дм³.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Стічні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води слабо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випаровуються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-за кислого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 органічних і неорганічних речовин по сухому залишку знизився в 2 рази (від 67,8 до 32,2 г/</a:t>
            </a:r>
            <a:r>
              <a:rPr lang="uk-UA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дм³</a:t>
            </a: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у порівнянні з 2010 роком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uk-UA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4075" y="233363"/>
            <a:ext cx="4895850" cy="71278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№1,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4,77 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691" y="1427163"/>
            <a:ext cx="3902075" cy="239236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494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2195513" y="333375"/>
            <a:ext cx="5564187" cy="9350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№2,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2,1 га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1747838"/>
            <a:ext cx="4033837" cy="4897437"/>
          </a:xfrm>
          <a:prstGeom prst="roundRect">
            <a:avLst>
              <a:gd name="adj" fmla="val 1599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№2 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з'єднаний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прорив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дамбі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накопичувачем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№3, у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опади. Характеристика води : рН-6,5од.,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сухому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-6,8 г/дм³,</a:t>
            </a:r>
          </a:p>
          <a:p>
            <a:pPr>
              <a:defRPr/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прожарений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-5,6 г/дм³ 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84903" y="4005064"/>
            <a:ext cx="4741097" cy="2460408"/>
          </a:xfrm>
          <a:prstGeom prst="round2Diag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uk-UA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Накопичувач №3 осушений з 2010 року, зараз води від</a:t>
            </a:r>
            <a:br>
              <a:rPr lang="uk-UA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танення снігу знаходяться у пониженій його частині</a:t>
            </a:r>
            <a:endPara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522" y="1367043"/>
            <a:ext cx="3564204" cy="2672318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1186"/>
            <a:ext cx="3744912" cy="2803525"/>
          </a:xfrm>
          <a:prstGeom prst="round2Diag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0638"/>
            <a:ext cx="15621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06404" y="5191795"/>
            <a:ext cx="2816803" cy="1628800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0526" y="3587819"/>
            <a:ext cx="2438400" cy="1489075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14563" y="188913"/>
            <a:ext cx="5453062" cy="3603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№3,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га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4475163"/>
            <a:ext cx="3673475" cy="4619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2010р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54475" y="4114800"/>
            <a:ext cx="3103563" cy="4349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№3 у 2019 </a:t>
            </a:r>
            <a:r>
              <a:rPr lang="ru-RU" dirty="0">
                <a:solidFill>
                  <a:schemeClr val="tx1"/>
                </a:solidFill>
              </a:rPr>
              <a:t>р.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288" y="5373688"/>
            <a:ext cx="5040312" cy="1079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заростає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трав’янистою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злакові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коров' як.)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263" y="3175"/>
            <a:ext cx="9534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0" y="-319088"/>
            <a:ext cx="5856288" cy="5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uk-UA" altLang="ru-RU"/>
              <a:t>. </a:t>
            </a:r>
          </a:p>
          <a:p>
            <a:pPr eaLnBrk="0" hangingPunct="0"/>
            <a:endParaRPr lang="uk-UA" altLang="ru-RU"/>
          </a:p>
          <a:p>
            <a:pPr eaLnBrk="0" hangingPunct="0"/>
            <a:endParaRPr lang="uk-UA" altLang="ru-RU"/>
          </a:p>
          <a:p>
            <a:pPr eaLnBrk="0" hangingPunct="0"/>
            <a:endParaRPr lang="uk-UA" altLang="ru-RU"/>
          </a:p>
          <a:p>
            <a:pPr eaLnBrk="0" hangingPunct="0"/>
            <a:endParaRPr lang="uk-UA" altLang="ru-RU"/>
          </a:p>
          <a:p>
            <a:pPr eaLnBrk="0" hangingPunct="0"/>
            <a:endParaRPr lang="uk-UA" altLang="ru-RU"/>
          </a:p>
          <a:p>
            <a:pPr eaLnBrk="0" hangingPunct="0"/>
            <a:endParaRPr lang="uk-UA" altLang="ru-RU"/>
          </a:p>
          <a:p>
            <a:pPr eaLnBrk="0" hangingPunct="0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 9 років верхня частина шламу під дією 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фізичних чинників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а також за рахунок нанесени</a:t>
            </a:r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х вітром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суглинков із дамб стала менше  токсичною і заростає трав'янистою рослинністю. </a:t>
            </a:r>
          </a:p>
          <a:p>
            <a:pPr eaLnBrk="0" hangingPunct="0"/>
            <a:r>
              <a:rPr lang="uk-UA" altLang="ru-RU" sz="2000">
                <a:latin typeface="Times New Roman" pitchFamily="18" charset="0"/>
                <a:cs typeface="Times New Roman" pitchFamily="18" charset="0"/>
              </a:rPr>
              <a:t>Аналіз відібраних проб шламів показав, що вміст органічних речовин в пробах складає 39 - 48% (24-27% у 2010 р.). рН водного витягу становить  6, 3-6,5 од. (був 4-5 одиниць) </a:t>
            </a:r>
          </a:p>
          <a:p>
            <a:pPr eaLnBrk="0" hangingPunct="0"/>
            <a:endParaRPr lang="uk-UA" altLang="ru-RU"/>
          </a:p>
          <a:p>
            <a:pPr eaLnBrk="0" hangingPunct="0"/>
            <a:endParaRPr lang="uk-UA" altLang="ru-RU"/>
          </a:p>
          <a:p>
            <a:pPr eaLnBrk="0" hangingPunct="0"/>
            <a:endParaRPr lang="ru-RU" alt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93604"/>
            <a:ext cx="2540000" cy="3387725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050"/>
            <a:ext cx="17494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2033588" y="295275"/>
            <a:ext cx="5076825" cy="431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 №3</a:t>
            </a:r>
            <a:endParaRPr lang="ru-RU" sz="2400" b="1" dirty="0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60738" y="4652963"/>
            <a:ext cx="2074862" cy="13684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 шламів</a:t>
            </a:r>
          </a:p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біля води,</a:t>
            </a:r>
          </a:p>
          <a:p>
            <a:pPr algn="ctr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б) під рослинністю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717" y="4465388"/>
            <a:ext cx="2858126" cy="2248453"/>
          </a:xfrm>
          <a:prstGeom prst="round2Diag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767" y="4588417"/>
            <a:ext cx="2692129" cy="2042243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85184"/>
            <a:ext cx="3225800" cy="16716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0013"/>
            <a:ext cx="174942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291" y="2119618"/>
            <a:ext cx="4111067" cy="2862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17630"/>
            <a:ext cx="2577728" cy="18440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27238" y="217488"/>
            <a:ext cx="4032250" cy="7921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№4 </a:t>
            </a:r>
            <a:r>
              <a:rPr lang="ru-RU" sz="2400" b="1" dirty="0" err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sz="24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8,6 га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1587500"/>
            <a:ext cx="4392613" cy="4937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накопичувач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№4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скидають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залишковий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плаваючий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розкладається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води: рН-7,6 од.,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сухому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-4,0 г/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прожарений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-3,1 г/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розбавлення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надлишковим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мулом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домішок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сухому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зменшився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2010 року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охимия">
  <a:themeElements>
    <a:clrScheme name="Химия белы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Химия бел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Химия бел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бел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бел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Биохимия</Template>
  <TotalTime>1064</TotalTime>
  <Words>864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Биохимия</vt:lpstr>
      <vt:lpstr>Слайд 1</vt:lpstr>
      <vt:lpstr>Слайд 2</vt:lpstr>
      <vt:lpstr>Слайд 3</vt:lpstr>
      <vt:lpstr>      Результати досліджень показали, що під дією фізичних факторів довкілля - сонячного випромінювання та вітру, кількість води у накопичувачах зменшилася у порівнянні з 2010 роком (рис.1 і 2). За рахунок цього накопичувачі № 3, 5, 6 мають підсушені ділянки.   </vt:lpstr>
      <vt:lpstr>Слайд 5</vt:lpstr>
      <vt:lpstr>Слайд 6</vt:lpstr>
      <vt:lpstr>         Накопичувач №3 осушений з 2010 року, зараз води від      танення снігу знаходяться у пониженій його частині</vt:lpstr>
      <vt:lpstr>Слайд 8</vt:lpstr>
      <vt:lpstr>Слайд 9</vt:lpstr>
      <vt:lpstr>Слайд 10</vt:lpstr>
      <vt:lpstr>Слайд 11</vt:lpstr>
      <vt:lpstr>Слайд 12</vt:lpstr>
      <vt:lpstr>Слайд 13</vt:lpstr>
      <vt:lpstr>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Mark</dc:creator>
  <cp:lastModifiedBy>ИРА</cp:lastModifiedBy>
  <cp:revision>44</cp:revision>
  <dcterms:created xsi:type="dcterms:W3CDTF">2015-01-14T13:33:36Z</dcterms:created>
  <dcterms:modified xsi:type="dcterms:W3CDTF">2019-04-14T08:54:03Z</dcterms:modified>
</cp:coreProperties>
</file>