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0" r:id="rId6"/>
    <p:sldId id="265" r:id="rId7"/>
    <p:sldId id="259" r:id="rId8"/>
    <p:sldId id="266" r:id="rId9"/>
    <p:sldId id="267" r:id="rId10"/>
    <p:sldId id="268" r:id="rId11"/>
    <p:sldId id="269" r:id="rId12"/>
    <p:sldId id="261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8A2105F-BB63-480F-AA81-372D9BE69CBA}">
          <p14:sldIdLst>
            <p14:sldId id="256"/>
            <p14:sldId id="257"/>
            <p14:sldId id="264"/>
            <p14:sldId id="258"/>
            <p14:sldId id="260"/>
            <p14:sldId id="265"/>
            <p14:sldId id="259"/>
            <p14:sldId id="266"/>
            <p14:sldId id="267"/>
            <p14:sldId id="268"/>
            <p14:sldId id="269"/>
            <p14:sldId id="261"/>
            <p14:sldId id="27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42B8-5907-4D0E-916D-A90BE2661B5D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3348-29F8-4A7E-A3E7-37BF34B77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42B8-5907-4D0E-916D-A90BE2661B5D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3348-29F8-4A7E-A3E7-37BF34B77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42B8-5907-4D0E-916D-A90BE2661B5D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3348-29F8-4A7E-A3E7-37BF34B77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4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42B8-5907-4D0E-916D-A90BE2661B5D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3348-29F8-4A7E-A3E7-37BF34B77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02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42B8-5907-4D0E-916D-A90BE2661B5D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3348-29F8-4A7E-A3E7-37BF34B77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7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42B8-5907-4D0E-916D-A90BE2661B5D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3348-29F8-4A7E-A3E7-37BF34B77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56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42B8-5907-4D0E-916D-A90BE2661B5D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3348-29F8-4A7E-A3E7-37BF34B77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53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42B8-5907-4D0E-916D-A90BE2661B5D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3348-29F8-4A7E-A3E7-37BF34B77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2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42B8-5907-4D0E-916D-A90BE2661B5D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3348-29F8-4A7E-A3E7-37BF34B77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8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42B8-5907-4D0E-916D-A90BE2661B5D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3348-29F8-4A7E-A3E7-37BF34B77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64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42B8-5907-4D0E-916D-A90BE2661B5D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3348-29F8-4A7E-A3E7-37BF34B77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86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E42B8-5907-4D0E-916D-A90BE2661B5D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B3348-29F8-4A7E-A3E7-37BF34B77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31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4628" y="1122363"/>
            <a:ext cx="9013371" cy="324643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sz="4800" b="1" u="sng" spc="-1" dirty="0">
                <a:solidFill>
                  <a:srgbClr val="002060"/>
                </a:solidFill>
                <a:latin typeface="Times New Roman"/>
              </a:rPr>
              <a:t>Дослідницький проект </a:t>
            </a:r>
            <a:r>
              <a:rPr lang="uk-UA" sz="4800" spc="-1" dirty="0">
                <a:solidFill>
                  <a:prstClr val="black"/>
                </a:solidFill>
                <a:latin typeface="Arial"/>
              </a:rPr>
              <a:t/>
            </a:r>
            <a:br>
              <a:rPr lang="uk-UA" sz="4800" spc="-1" dirty="0">
                <a:solidFill>
                  <a:prstClr val="black"/>
                </a:solidFill>
                <a:latin typeface="Arial"/>
              </a:rPr>
            </a:br>
            <a:r>
              <a:rPr lang="uk-UA" sz="4800" b="1" u="sng" spc="-1" dirty="0" smtClean="0">
                <a:solidFill>
                  <a:srgbClr val="002060"/>
                </a:solidFill>
                <a:latin typeface="Times New Roman"/>
              </a:rPr>
              <a:t>“Мій внесок у музейну справу”</a:t>
            </a:r>
            <a:r>
              <a:rPr lang="uk-UA" sz="4800" spc="-1" dirty="0">
                <a:solidFill>
                  <a:prstClr val="black"/>
                </a:solidFill>
                <a:latin typeface="Arial"/>
              </a:rPr>
              <a:t/>
            </a:r>
            <a:br>
              <a:rPr lang="uk-UA" sz="4800" spc="-1" dirty="0">
                <a:solidFill>
                  <a:prstClr val="black"/>
                </a:solidFill>
                <a:latin typeface="Arial"/>
              </a:rPr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05600" y="4093029"/>
            <a:ext cx="5355771" cy="259805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Білоус Марта Романівна </a:t>
            </a:r>
          </a:p>
          <a:p>
            <a:pPr algn="r"/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+380957425394</a:t>
            </a:r>
          </a:p>
          <a:p>
            <a:pPr algn="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смт. Калинівка, вул. Центральна 57 ж, кв.7</a:t>
            </a:r>
          </a:p>
          <a:p>
            <a:pPr algn="r"/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Калинівської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ЗОШ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– III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 №2, Васильківського р-ну, Київської області, 10 клас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– Носач Ольга Всеволодівна, вчитель історії та правознавства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74842" cy="950291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Нове життя старовинного рушника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28" y="3063184"/>
            <a:ext cx="2926316" cy="2194737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16220" cy="448145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Тканий рушник Василини Павлівни є продовженням традиції культурної спадщини.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Особливо популярними стала реєстрація шлюбу в </a:t>
            </a:r>
            <a:r>
              <a:rPr lang="uk-UA" sz="2400" dirty="0" err="1" smtClean="0"/>
              <a:t>інтер</a:t>
            </a:r>
            <a:r>
              <a:rPr lang="en-US" sz="2400" dirty="0" smtClean="0"/>
              <a:t>’</a:t>
            </a:r>
            <a:r>
              <a:rPr lang="uk-UA" sz="2400" dirty="0" err="1" smtClean="0"/>
              <a:t>єрі</a:t>
            </a:r>
            <a:r>
              <a:rPr lang="uk-UA" sz="2400" dirty="0" smtClean="0"/>
              <a:t> музею. Дуже органічно виглядає дія створення нової сім</a:t>
            </a:r>
            <a:r>
              <a:rPr lang="en-US" sz="2400" dirty="0" smtClean="0"/>
              <a:t>’</a:t>
            </a:r>
            <a:r>
              <a:rPr lang="uk-UA" sz="2400" dirty="0" smtClean="0"/>
              <a:t>ї в традиційному народному оточенні.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 Старовинний рушник є свідком народження нових сімей у селищі Калинівка. </a:t>
            </a:r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164" y="1616472"/>
            <a:ext cx="3113466" cy="2335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164" y="4160553"/>
            <a:ext cx="3171070" cy="23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5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1405"/>
            <a:ext cx="10515600" cy="892855"/>
          </a:xfrm>
        </p:spPr>
        <p:txBody>
          <a:bodyPr/>
          <a:lstStyle/>
          <a:p>
            <a:r>
              <a:rPr lang="uk-UA" dirty="0" smtClean="0"/>
              <a:t>Тканий рушник у заходах музею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61" y="4361317"/>
            <a:ext cx="3191178" cy="239338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99" y="1487488"/>
            <a:ext cx="3889830" cy="21880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39" y="2581502"/>
            <a:ext cx="3889829" cy="21880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50" y="3854752"/>
            <a:ext cx="2252436" cy="30032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7657" y="1756229"/>
            <a:ext cx="4165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Старовинний рушник являється одним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компонентів експозиції музею. Будь-який захід не проходить без використання даного рушника. Чи то відтворюється обряд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Колодка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свято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Купайла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Масниці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евченківські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читання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завжди фігурує рушник.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00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18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Сьогодення музею старожитностей у смт. Калинівка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44" y="1335315"/>
            <a:ext cx="5007427" cy="531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діє, музей вирує життям та тягнеться в майбутнє, щоб передати наступним поколінням культуру та мудрість наших попередників, наших предків.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157" y="3370943"/>
            <a:ext cx="4368800" cy="3276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73" y="1335314"/>
            <a:ext cx="4244622" cy="2387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868666"/>
            <a:ext cx="3850312" cy="288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є осередком збереження та популяризації народних надбань, стає продовженням традиції культурної спадщини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музейні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експонати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носії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безцінної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культуру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краю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и є спадкоємцями великого культурного народу, і тому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зобов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язані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продовжувати його традиції та звичаї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и повинні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грунтовно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вивчати основи культурної спадщини, передавати їх молоді 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ятати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роду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племе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ні ми діти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країнська нація – це молода нація, яка щойно почала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усвідовлювати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свою велич, як спільноти. Кожна громада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зобов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язана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вивчати свій культурний спадок і залучати до цього молоде покоління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ушник – духовна основа, оберіг української родини, громади, нації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свідомлення значення рушника в житті рідного народу, потреба кожного берегти його, як сімейний скарб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оречне використання предметів давнього побуту в сучасному житті громади, під час шлюбного обряду та різних народних свят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анувати кожну родину громади, дізнаватися історію своєї родини.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4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4742"/>
            <a:ext cx="10515600" cy="5868795"/>
          </a:xfrm>
        </p:spPr>
        <p:txBody>
          <a:bodyPr>
            <a:normAutofit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3600" b="0" i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Мета: </a:t>
            </a: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дослідити</a:t>
            </a:r>
            <a:r>
              <a:rPr lang="uk-UA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що музей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є скарбницею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історичної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культурної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спадщини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музейні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експонати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носіями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безцінної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культуру краю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pc="-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д</a:t>
            </a:r>
            <a:r>
              <a:rPr lang="ru-RU" spc="-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ослідити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шляхи </a:t>
            </a:r>
            <a:r>
              <a:rPr lang="ru-RU" spc="-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руху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артефакт</a:t>
            </a:r>
            <a:r>
              <a:rPr lang="uk-UA" spc="-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ів</a:t>
            </a:r>
            <a:r>
              <a:rPr lang="uk-UA" spc="-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українського побуту від нащадків до музею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; </a:t>
            </a:r>
            <a:r>
              <a:rPr lang="ru-RU" spc="-1" dirty="0" err="1" smtClean="0">
                <a:solidFill>
                  <a:srgbClr val="000000"/>
                </a:solidFill>
                <a:latin typeface="Times New Roman"/>
              </a:rPr>
              <a:t>розвивати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pc="-1" dirty="0" err="1" smtClean="0">
                <a:solidFill>
                  <a:srgbClr val="000000"/>
                </a:solidFill>
                <a:latin typeface="Times New Roman"/>
              </a:rPr>
              <a:t>вміння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pc="-1" dirty="0" err="1" smtClean="0">
                <a:solidFill>
                  <a:srgbClr val="000000"/>
                </a:solidFill>
                <a:latin typeface="Times New Roman"/>
              </a:rPr>
              <a:t>працювати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spc="-1" dirty="0" err="1" smtClean="0">
                <a:solidFill>
                  <a:srgbClr val="000000"/>
                </a:solidFill>
                <a:latin typeface="Times New Roman"/>
              </a:rPr>
              <a:t>джерелами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pc="-1" dirty="0" err="1" smtClean="0">
                <a:solidFill>
                  <a:srgbClr val="000000"/>
                </a:solidFill>
                <a:latin typeface="Times New Roman"/>
              </a:rPr>
              <a:t>інформації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pc="-1" dirty="0" err="1" smtClean="0">
                <a:solidFill>
                  <a:srgbClr val="000000"/>
                </a:solidFill>
                <a:latin typeface="Times New Roman"/>
              </a:rPr>
              <a:t>аналізувати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pc="-1" dirty="0" err="1" smtClean="0">
                <a:solidFill>
                  <a:srgbClr val="000000"/>
                </a:solidFill>
                <a:latin typeface="Times New Roman"/>
              </a:rPr>
              <a:t>матеріал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pc="-1" dirty="0" err="1" smtClean="0">
                <a:solidFill>
                  <a:srgbClr val="000000"/>
                </a:solidFill>
                <a:latin typeface="Times New Roman"/>
              </a:rPr>
              <a:t>робити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pc="-1" dirty="0" err="1" smtClean="0">
                <a:solidFill>
                  <a:srgbClr val="000000"/>
                </a:solidFill>
                <a:latin typeface="Times New Roman"/>
              </a:rPr>
              <a:t>висновки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pc="-1" dirty="0" smtClean="0">
              <a:solidFill>
                <a:srgbClr val="000000"/>
              </a:solidFill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3600" b="0" i="1" u="sng" strike="noStrike" spc="-1" dirty="0" err="1" smtClean="0">
                <a:solidFill>
                  <a:srgbClr val="000000"/>
                </a:solidFill>
                <a:uFillTx/>
                <a:latin typeface="Times New Roman"/>
              </a:rPr>
              <a:t>Завдання</a:t>
            </a:r>
            <a:r>
              <a:rPr lang="ru-RU" sz="3600" b="0" i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:</a:t>
            </a:r>
            <a:endParaRPr lang="ru-RU" sz="3600" spc="-1" dirty="0" smtClean="0">
              <a:solidFill>
                <a:srgbClr val="000000"/>
              </a:solidFill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визначити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роль музею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старожитностей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uk-UA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отримати відомості про минуле через </a:t>
            </a:r>
            <a:r>
              <a:rPr lang="uk-UA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вивченння</a:t>
            </a:r>
            <a:r>
              <a:rPr lang="uk-UA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давніх </a:t>
            </a:r>
            <a:r>
              <a:rPr lang="uk-UA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яток побуту предків</a:t>
            </a:r>
            <a:r>
              <a:rPr lang="en-US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pc="-1" dirty="0" smtClean="0">
              <a:solidFill>
                <a:srgbClr val="000000"/>
              </a:solidFill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визначити </a:t>
            </a:r>
            <a:r>
              <a:rPr lang="ru-RU" spc="-1" dirty="0" err="1" smtClean="0">
                <a:solidFill>
                  <a:srgbClr val="000000"/>
                </a:solidFill>
                <a:latin typeface="Times New Roman"/>
              </a:rPr>
              <a:t>цінність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pc="-1" dirty="0" err="1" smtClean="0">
                <a:solidFill>
                  <a:srgbClr val="000000"/>
                </a:solidFill>
                <a:latin typeface="Times New Roman"/>
              </a:rPr>
              <a:t>представленого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pc="-1" dirty="0" err="1" smtClean="0">
                <a:solidFill>
                  <a:srgbClr val="000000"/>
                </a:solidFill>
                <a:latin typeface="Times New Roman"/>
              </a:rPr>
              <a:t>експонату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 – тканого рушника </a:t>
            </a:r>
            <a:r>
              <a:rPr lang="uk-UA" spc="-1" dirty="0" smtClean="0">
                <a:solidFill>
                  <a:srgbClr val="000000"/>
                </a:solidFill>
                <a:latin typeface="Times New Roman"/>
              </a:rPr>
              <a:t>і його активне використання в діяльності музею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pc="-1" dirty="0" smtClean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None/>
            </a:pPr>
            <a:endParaRPr lang="ru-RU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"/>
            </a:pPr>
            <a:endParaRPr lang="ru-RU" spc="-1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08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Музей</a:t>
            </a:r>
            <a:r>
              <a:rPr lang="en-US" dirty="0" smtClean="0"/>
              <a:t> – </a:t>
            </a:r>
            <a:r>
              <a:rPr lang="uk-UA" dirty="0" smtClean="0"/>
              <a:t>об</a:t>
            </a:r>
            <a:r>
              <a:rPr lang="en-US" dirty="0" smtClean="0"/>
              <a:t>’</a:t>
            </a:r>
            <a:r>
              <a:rPr lang="uk-UA" dirty="0" err="1" smtClean="0"/>
              <a:t>єкт</a:t>
            </a:r>
            <a:r>
              <a:rPr lang="uk-UA" dirty="0" smtClean="0"/>
              <a:t> отримання відомостей про минуле через вивчення давніх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54652"/>
            <a:ext cx="6709229" cy="4633233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1 Закону України "Про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справу"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музей, як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культурно-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метою,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надбань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продукт, є результатом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пошуково-дослідницької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збиральницької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експозиційної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29" y="2023154"/>
            <a:ext cx="447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9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18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Історія музею старожитностей у смт. Калинівка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44" y="1594338"/>
            <a:ext cx="6516914" cy="50532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старожитностей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смт. Калинівка Васильківського району Київської області було створено в 2011 році за ініціативи та при сприянні Героя України Тетяни Засухи. Біленька хатка української сім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 виросла в Центральному парку селища. Розквіт музею почався вже в  2016 році, коли було створено КЗ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Калинівський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інформаційно-просвітницький центр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відразу взяв під опіку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старожитностей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місцевій газеті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Калинівський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вісник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жовтень 2016 року було опубліковано оголошення із зверненням до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калинівчан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долучитися до створення етнографічного музею та прохання приносити старовинні речі, які стануть перлинами селища. Подаровані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калинівчанами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речі стануть надбанням музею, будуть узяті на облік,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язково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зазначено, ким вони подаровані.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2028824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18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Фонд музею старожитностей у смт. Калинівка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44" y="1825625"/>
            <a:ext cx="5007427" cy="48219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калинівчани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відразу долучилися до облаштування та наповнення фонду новоствореного музею. Столи, лави, ткацькі верстати, рушники, сорочки, глечики – рікою полилися до музею.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Калинівчани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були впевнені, що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скарби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котрі зберігались у родинах та були передані до музею, так краще будуть слугувати культурі нашого народу.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513" y="1215572"/>
            <a:ext cx="4049487" cy="3037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71" y="3524705"/>
            <a:ext cx="4209142" cy="31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8672"/>
          </a:xfrm>
        </p:spPr>
        <p:txBody>
          <a:bodyPr/>
          <a:lstStyle/>
          <a:p>
            <a:r>
              <a:rPr lang="uk-UA" dirty="0" smtClean="0"/>
              <a:t>Збережені предмети побуту кінця </a:t>
            </a:r>
            <a:r>
              <a:rPr lang="en-US" dirty="0" smtClean="0"/>
              <a:t>XIX </a:t>
            </a:r>
            <a:r>
              <a:rPr lang="uk-UA" dirty="0" smtClean="0"/>
              <a:t>ст.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6828"/>
            <a:ext cx="5704268" cy="516442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Калинівської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ЗОШ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I-III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№2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долучилися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музею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старожитностей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Нова інформація, цікаві зустрічі, яскраві враження від дотику до минувшини.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Незабутнім моментом стала зустріч із жителькою селища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Мизюрою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Світланою Миколаївною. Вона розповіла про життя своєї прабабусі Кузьменко Василини Павлівни, 1896 року народження, яка мешкала в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Калинівка з 1964-1975 і передала збережені предмети побуту кінця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ст., а саме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гребінь, лопата, ночви і тканий рушник.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843" y="1918951"/>
            <a:ext cx="4619224" cy="346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27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5429"/>
            <a:ext cx="5707743" cy="6037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Український рушник – історія нашого народу. Він </a:t>
            </a:r>
            <a:r>
              <a:rPr lang="uk-UA" dirty="0" err="1" smtClean="0"/>
              <a:t>супруводжував</a:t>
            </a:r>
            <a:r>
              <a:rPr lang="uk-UA" dirty="0" smtClean="0"/>
              <a:t> українця впродовж усього життя. Це символ гостинності та пожертви. У музеї </a:t>
            </a:r>
            <a:r>
              <a:rPr lang="uk-UA" dirty="0" err="1" smtClean="0"/>
              <a:t>старожитностей</a:t>
            </a:r>
            <a:r>
              <a:rPr lang="uk-UA" dirty="0" smtClean="0"/>
              <a:t> є близько двох десятків рушників. Гордість музею – домотканий рушник.  Його орнаменти містять прадавні магічні знаки. Рушник символізує зв</a:t>
            </a:r>
            <a:r>
              <a:rPr lang="en-US" dirty="0" smtClean="0"/>
              <a:t>’</a:t>
            </a:r>
            <a:r>
              <a:rPr lang="uk-UA" dirty="0" err="1" smtClean="0"/>
              <a:t>язок</a:t>
            </a:r>
            <a:r>
              <a:rPr lang="uk-UA" dirty="0" smtClean="0"/>
              <a:t> між світами, дорогу, шлях.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43" y="3047999"/>
            <a:ext cx="4325257" cy="32439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368299"/>
            <a:ext cx="4441371" cy="249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Рушник – культурний етнічний символ України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6027057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Рушник —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наділявся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широким спектром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непересічне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символом України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вишиваних  рушників не обходилася жодна українська хата, вони були прикрасою та підтвердженням статусу роботящої господині.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Збережений тканий рушник Кузьменко Василини Павлівни став справжньою окрасою музею і є одним із найбільш задіяним експонатом.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543" y="1825625"/>
            <a:ext cx="4601028" cy="34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7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423298" cy="789103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Тканий рушник – перлина музею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094" y="1785259"/>
            <a:ext cx="3266902" cy="4355869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955902" y="1785259"/>
            <a:ext cx="5502955" cy="48006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 тканий рушник – один з найдавніших атрибутів українського народу.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 слів Світлани Миколаївни, рушник прабабусі виготовлений з бавовни. На ньому зображені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орнітоморфні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мотиви – це стилізовані зображення птахів, які мали певне змістовне навантаження.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рушнику використано традиційно червоний колір, який є характерним для нашої місцевості.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століття рушник активно використовувався в побуті родини Кузьменко-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Мизюри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  <a:r>
              <a:rPr lang="uk-UA" sz="2800" dirty="0" smtClean="0"/>
              <a:t>	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9565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924</Words>
  <Application>Microsoft Office PowerPoint</Application>
  <PresentationFormat>Произвольный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Дослідницький проект  “Мій внесок у музейну справу” </vt:lpstr>
      <vt:lpstr>Презентация PowerPoint</vt:lpstr>
      <vt:lpstr>Музей – об’єкт отримання відомостей про минуле через вивчення давніх пам’яток</vt:lpstr>
      <vt:lpstr>Історія музею старожитностей у смт. Калинівка</vt:lpstr>
      <vt:lpstr>Фонд музею старожитностей у смт. Калинівка</vt:lpstr>
      <vt:lpstr>Збережені предмети побуту кінця XIX ст.</vt:lpstr>
      <vt:lpstr>Презентация PowerPoint</vt:lpstr>
      <vt:lpstr>Рушник – культурний етнічний символ України</vt:lpstr>
      <vt:lpstr>Тканий рушник – перлина музею</vt:lpstr>
      <vt:lpstr>Нове життя старовинного рушника</vt:lpstr>
      <vt:lpstr>Тканий рушник у заходах музею</vt:lpstr>
      <vt:lpstr>Сьогодення музею старожитностей у смт. Калинівка</vt:lpstr>
      <vt:lpstr>Висновки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Дослідницький проект  “Мій внесок у музейну справу”</dc:title>
  <dc:creator>111</dc:creator>
  <cp:lastModifiedBy>Nosach Bohdan</cp:lastModifiedBy>
  <cp:revision>50</cp:revision>
  <dcterms:created xsi:type="dcterms:W3CDTF">2019-04-11T19:54:15Z</dcterms:created>
  <dcterms:modified xsi:type="dcterms:W3CDTF">2019-04-14T13:06:04Z</dcterms:modified>
</cp:coreProperties>
</file>