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74" r:id="rId4"/>
    <p:sldId id="266" r:id="rId5"/>
    <p:sldId id="275" r:id="rId6"/>
    <p:sldId id="264" r:id="rId7"/>
    <p:sldId id="265" r:id="rId8"/>
    <p:sldId id="267" r:id="rId9"/>
    <p:sldId id="268" r:id="rId10"/>
    <p:sldId id="269" r:id="rId11"/>
    <p:sldId id="271" r:id="rId12"/>
    <p:sldId id="276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5225D0-7F73-4ED2-93E7-E2A62EC4EBFB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C234080-44C3-4AF5-B092-7EB09A9C9D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19E7-7708-4909-88EB-3AFC92E5F4EE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2F19E-3CE6-486A-91C5-D827D88869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52E6-560B-4DF3-ABB7-124CEC157C61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CEA0-7C91-42D9-85E7-B19BE094F6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09EE-F925-4000-89CB-21A48D496250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F6CE-2745-4558-B25F-2725FABA12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AE6E-0244-4BB2-B8DF-92985CCF4805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50170-AE81-433F-B3C7-39E78CD1C1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4F01-B95B-46FB-963E-CA7E7E3C6346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5A696-331B-41E4-970D-A55E0B8AA6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1328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7A5A5-9E7E-4E31-BD36-859F8320F0B6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94B42-283E-4DA8-B9BA-6A3244FB83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D47-9324-4D43-A16C-86DB14006E66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04B91-E2ED-4970-B8C9-5DFE3DF247A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4BD9-3722-4126-847E-43B09114DD36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34C48-79C1-4084-A6B0-F465241061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AE2F-136D-49F7-A4A1-43C03DA19B64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C5B00-B624-4CD4-9CD4-288A23A2D5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1052-EDF2-426E-9886-B007C44C4755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C7475-4244-446F-90D2-5221DF1341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A10B-62E4-46E9-B3CD-C2821D297B75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6D924-11F3-4CAD-AA7C-3AF6D79823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41328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3D3AFE-89D1-4FC0-96F2-29F0EE9322C6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fld id="{77499083-6FB0-4A3A-B299-9255AA4A67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 advClick="0" advTm="41328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352928" cy="4221088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uk-UA" sz="4500" dirty="0" smtClean="0"/>
              <a:t>   </a:t>
            </a:r>
            <a:r>
              <a:rPr lang="uk-UA" sz="4400" dirty="0" smtClean="0">
                <a:solidFill>
                  <a:srgbClr val="FFC000"/>
                </a:solidFill>
              </a:rPr>
              <a:t>РОДИНА ШОВГЕНОВИХ: </a:t>
            </a:r>
            <a:br>
              <a:rPr lang="uk-UA" sz="4400" dirty="0" smtClean="0">
                <a:solidFill>
                  <a:srgbClr val="FFC000"/>
                </a:solidFill>
              </a:rPr>
            </a:br>
            <a:r>
              <a:rPr lang="uk-UA" sz="4400" dirty="0" smtClean="0">
                <a:solidFill>
                  <a:srgbClr val="FFC000"/>
                </a:solidFill>
              </a:rPr>
              <a:t>      З УКРАЇНОЮ В СЕРЦІ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/>
              <a:t> </a:t>
            </a:r>
            <a:r>
              <a:rPr lang="uk-UA" sz="4400" dirty="0" smtClean="0"/>
              <a:t>            </a:t>
            </a:r>
            <a:r>
              <a:rPr lang="uk-UA" sz="1800" dirty="0" smtClean="0">
                <a:solidFill>
                  <a:srgbClr val="FFFF00"/>
                </a:solidFill>
              </a:rPr>
              <a:t>проект підготувала: бондар віра,</a:t>
            </a:r>
            <a:br>
              <a:rPr lang="uk-UA" sz="1800" dirty="0" smtClean="0">
                <a:solidFill>
                  <a:srgbClr val="FFFF00"/>
                </a:solidFill>
              </a:rPr>
            </a:br>
            <a:r>
              <a:rPr lang="uk-UA" sz="1800" dirty="0" smtClean="0">
                <a:solidFill>
                  <a:srgbClr val="FFFF00"/>
                </a:solidFill>
              </a:rPr>
              <a:t>                                учениця 10 класу </a:t>
            </a:r>
            <a:r>
              <a:rPr lang="uk-UA" sz="1800" dirty="0" err="1" smtClean="0">
                <a:solidFill>
                  <a:srgbClr val="FFFF00"/>
                </a:solidFill>
              </a:rPr>
              <a:t>піщанської</a:t>
            </a:r>
            <a:r>
              <a:rPr lang="uk-UA" sz="1800" dirty="0" smtClean="0">
                <a:solidFill>
                  <a:srgbClr val="FFFF00"/>
                </a:solidFill>
              </a:rPr>
              <a:t> </a:t>
            </a:r>
            <a:r>
              <a:rPr lang="uk-UA" sz="1800" dirty="0" err="1" smtClean="0">
                <a:solidFill>
                  <a:srgbClr val="FFFF00"/>
                </a:solidFill>
              </a:rPr>
              <a:t>зош</a:t>
            </a:r>
            <a:r>
              <a:rPr lang="uk-UA" sz="1800" dirty="0" smtClean="0">
                <a:solidFill>
                  <a:srgbClr val="FFFF00"/>
                </a:solidFill>
              </a:rPr>
              <a:t> 1-3  </a:t>
            </a:r>
            <a:br>
              <a:rPr lang="uk-UA" sz="1800" dirty="0" smtClean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 </a:t>
            </a:r>
            <a:r>
              <a:rPr lang="uk-UA" sz="1800" dirty="0" smtClean="0">
                <a:solidFill>
                  <a:srgbClr val="FFFF00"/>
                </a:solidFill>
              </a:rPr>
              <a:t>                               ступенів </a:t>
            </a:r>
            <a:r>
              <a:rPr lang="uk-UA" sz="1800" dirty="0" err="1" smtClean="0">
                <a:solidFill>
                  <a:srgbClr val="FFFF00"/>
                </a:solidFill>
              </a:rPr>
              <a:t>куп</a:t>
            </a:r>
            <a:r>
              <a:rPr lang="uk-UA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ʼянської</a:t>
            </a:r>
            <a: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районної ради </a:t>
            </a:r>
            <a:b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Харківської області</a:t>
            </a:r>
            <a:b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керівник: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Тарасенко Вадим Степанович,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ru-RU" sz="1800" b="0" cap="none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1800" b="0" cap="none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+mn-ea"/>
                <a:cs typeface="+mn-cs"/>
              </a:rPr>
            </a:br>
            <a:endParaRPr lang="uk-UA" sz="4500" dirty="0" smtClean="0"/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2"/>
          <a:srcRect l="9982" t="14549" r="5026" b="-275"/>
          <a:stretch>
            <a:fillRect/>
          </a:stretch>
        </p:blipFill>
        <p:spPr bwMode="auto">
          <a:xfrm>
            <a:off x="395288" y="2230438"/>
            <a:ext cx="20161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674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</a:rPr>
              <a:t>Пам’ятники Олені </a:t>
            </a:r>
            <a:r>
              <a:rPr lang="uk-UA" dirty="0" err="1" smtClean="0">
                <a:solidFill>
                  <a:srgbClr val="FFC000"/>
                </a:solidFill>
              </a:rPr>
              <a:t>Телізі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Бабиному яру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києві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22350" r="19600" b="-3200"/>
          <a:stretch>
            <a:fillRect/>
          </a:stretch>
        </p:blipFill>
        <p:spPr>
          <a:xfrm>
            <a:off x="357188" y="2500313"/>
            <a:ext cx="3857625" cy="4286250"/>
          </a:xfrm>
          <a:noFill/>
        </p:spPr>
      </p:pic>
      <p:pic>
        <p:nvPicPr>
          <p:cNvPr id="2355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6390" t="1862" r="12140"/>
          <a:stretch>
            <a:fillRect/>
          </a:stretch>
        </p:blipFill>
        <p:spPr>
          <a:xfrm>
            <a:off x="4500563" y="2500313"/>
            <a:ext cx="4162425" cy="4143375"/>
          </a:xfrm>
          <a:noFill/>
        </p:spPr>
      </p:pic>
    </p:spTree>
  </p:cSld>
  <p:clrMapOvr>
    <a:masterClrMapping/>
  </p:clrMapOvr>
  <p:transition spd="slow" advClick="0" advTm="41328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0162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C000"/>
                </a:solidFill>
              </a:rPr>
              <a:t>СЕРГІЙ ІВАНОВИЧ ШОВГЕНОВ – РЕПРЕСОВАНИЙ ПОЕТ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600" dirty="0" err="1" smtClean="0">
                <a:solidFill>
                  <a:schemeClr val="tx1"/>
                </a:solidFill>
                <a:effectLst/>
              </a:rPr>
              <a:t>Виписка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з протоколу «Особого совещания при МГБ СССР»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від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14 лютого 1948 р. про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ув’язнення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Сергія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Шовгенова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виправно-трудовий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табір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на 10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років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за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антирадянську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агітацію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. ЦДАВО, Ф. 4465, оп. 1,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спр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. 1135,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арк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. 27.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271713"/>
            <a:ext cx="6985000" cy="4470400"/>
          </a:xfrm>
        </p:spPr>
      </p:pic>
    </p:spTree>
  </p:cSld>
  <p:clrMapOvr>
    <a:masterClrMapping/>
  </p:clrMapOvr>
  <p:transition spd="slow" advClick="0" advTm="41328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087"/>
          </a:xfrm>
        </p:spPr>
        <p:txBody>
          <a:bodyPr/>
          <a:lstStyle/>
          <a:p>
            <a:pPr>
              <a:defRPr/>
            </a:pPr>
            <a:r>
              <a:rPr lang="uk-UA" sz="2000" dirty="0"/>
              <a:t>Родина </a:t>
            </a:r>
            <a:r>
              <a:rPr lang="uk-UA" sz="2000" dirty="0" err="1"/>
              <a:t>Шовгенових</a:t>
            </a:r>
            <a:r>
              <a:rPr lang="uk-UA" sz="2000" dirty="0"/>
              <a:t> розділила долю цілого покоління патріотів, які в надзвичайно тяжких умовах боролися за вільну і незалежну державу. Але саме завдяки цим героям у нашого народу нині є власна держава, а кожен українець має можливість вільно жити і працювати, робити все можливе для її становлення і розквіту.</a:t>
            </a:r>
            <a:r>
              <a:rPr lang="uk-UA" sz="2000" b="1" dirty="0"/>
              <a:t>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«Україну кожен носить у серці таку, яку в собі виховав, яку собі виборов у важких змаганнях зі світом і собою. І ти її знайдеш сама. Це буде важче, зате любитимеш її більше, бо це буде дійсно твоя Україна».</a:t>
            </a:r>
            <a:r>
              <a:rPr lang="uk-UA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/>
              <a:t>Ці слова видатного сина України і нашого земляка, Івана Опанасовича </a:t>
            </a:r>
            <a:r>
              <a:rPr lang="uk-UA" sz="2000" dirty="0" err="1"/>
              <a:t>Шовгенова</a:t>
            </a:r>
            <a:r>
              <a:rPr lang="uk-UA" sz="2000" dirty="0"/>
              <a:t>, були адресовані його доньці, поетесі і громадській діячці, члену ОУН і Української Національної Ради Олені Телізі. І хоч цей вислів прозвучав майже століття тому, він не втратив актуальності й сьогодні. </a:t>
            </a:r>
            <a:endParaRPr lang="uk-UA" sz="2000" dirty="0" smtClean="0"/>
          </a:p>
          <a:p>
            <a:pPr>
              <a:defRPr/>
            </a:pPr>
            <a:r>
              <a:rPr lang="uk-UA" sz="2000" dirty="0" smtClean="0"/>
              <a:t>Саме </a:t>
            </a:r>
            <a:r>
              <a:rPr lang="uk-UA" sz="2000" dirty="0"/>
              <a:t>так — носити Україну в серці — має кожен, хто вважає себе патріотом і громадянином </a:t>
            </a:r>
            <a:r>
              <a:rPr lang="uk-UA" sz="2000" dirty="0" smtClean="0"/>
              <a:t>Батьківщини!</a:t>
            </a:r>
            <a:endParaRPr lang="ru-RU" sz="2000" dirty="0"/>
          </a:p>
        </p:txBody>
      </p:sp>
    </p:spTree>
  </p:cSld>
  <p:clrMapOvr>
    <a:masterClrMapping/>
  </p:clrMapOvr>
  <p:transition spd="slow" advClick="0" advTm="41328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92695"/>
            <a:ext cx="8326434" cy="49728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2400" dirty="0" smtClean="0"/>
              <a:t>                  СПИСОК ВИКОРИСТАНИХ ДЖЕРЕЛ</a:t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1600" dirty="0">
                <a:solidFill>
                  <a:schemeClr val="tx1"/>
                </a:solidFill>
                <a:effectLst/>
              </a:rPr>
              <a:t>1. Гонтар О. Історичний оптимізм Олени Теліги // Олена Теліга: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> </a:t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>   громадське </a:t>
            </a:r>
            <a:r>
              <a:rPr lang="uk-UA" sz="1600" dirty="0">
                <a:solidFill>
                  <a:schemeClr val="tx1"/>
                </a:solidFill>
                <a:effectLst/>
              </a:rPr>
              <a:t>і духовне покликання жінки: Матеріали наук. </a:t>
            </a:r>
            <a:r>
              <a:rPr lang="uk-UA" sz="1600" dirty="0" err="1">
                <a:solidFill>
                  <a:schemeClr val="tx1"/>
                </a:solidFill>
                <a:effectLst/>
              </a:rPr>
              <a:t>конф</a:t>
            </a:r>
            <a:r>
              <a:rPr lang="uk-UA" sz="1600" dirty="0">
                <a:solidFill>
                  <a:schemeClr val="tx1"/>
                </a:solidFill>
                <a:effectLst/>
              </a:rPr>
              <a:t>. – К.,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>   1998</a:t>
            </a:r>
            <a:r>
              <a:rPr lang="uk-UA" sz="1600" dirty="0">
                <a:solidFill>
                  <a:schemeClr val="tx1"/>
                </a:solidFill>
                <a:effectLst/>
              </a:rPr>
              <a:t>. – С. 72–75.</a:t>
            </a:r>
            <a:br>
              <a:rPr lang="uk-UA" sz="1600" dirty="0">
                <a:solidFill>
                  <a:schemeClr val="tx1"/>
                </a:solidFill>
                <a:effectLst/>
              </a:rPr>
            </a:br>
            <a:r>
              <a:rPr lang="uk-UA" sz="1600" dirty="0">
                <a:solidFill>
                  <a:schemeClr val="tx1"/>
                </a:solidFill>
                <a:effectLst/>
              </a:rPr>
              <a:t>2. Державний архів Харківської області, ф.40, </a:t>
            </a:r>
            <a:r>
              <a:rPr lang="uk-UA" sz="1600" dirty="0" err="1">
                <a:solidFill>
                  <a:schemeClr val="tx1"/>
                </a:solidFill>
                <a:effectLst/>
              </a:rPr>
              <a:t>оп</a:t>
            </a:r>
            <a:r>
              <a:rPr lang="uk-UA" sz="1600" dirty="0">
                <a:solidFill>
                  <a:schemeClr val="tx1"/>
                </a:solidFill>
                <a:effectLst/>
              </a:rPr>
              <a:t>. 195, </a:t>
            </a:r>
            <a:r>
              <a:rPr lang="uk-UA" sz="1600" dirty="0" err="1">
                <a:solidFill>
                  <a:schemeClr val="tx1"/>
                </a:solidFill>
                <a:effectLst/>
              </a:rPr>
              <a:t>спр</a:t>
            </a:r>
            <a:r>
              <a:rPr lang="uk-UA" sz="1600" dirty="0">
                <a:solidFill>
                  <a:schemeClr val="tx1"/>
                </a:solidFill>
                <a:effectLst/>
              </a:rPr>
              <a:t>. 996, </a:t>
            </a:r>
            <a:r>
              <a:rPr lang="uk-UA" sz="1600" dirty="0" err="1">
                <a:solidFill>
                  <a:schemeClr val="tx1"/>
                </a:solidFill>
                <a:effectLst/>
              </a:rPr>
              <a:t>арк</a:t>
            </a:r>
            <a:r>
              <a:rPr lang="uk-UA" sz="1600" dirty="0">
                <a:solidFill>
                  <a:schemeClr val="tx1"/>
                </a:solidFill>
                <a:effectLst/>
              </a:rPr>
              <a:t>. 1131. </a:t>
            </a:r>
            <a:r>
              <a:rPr lang="uk-UA" sz="1600" dirty="0">
                <a:effectLst/>
              </a:rPr>
              <a:t/>
            </a:r>
            <a:br>
              <a:rPr lang="uk-UA" sz="1600" dirty="0"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3. </a:t>
            </a:r>
            <a:r>
              <a:rPr lang="uk-UA" sz="1600" dirty="0">
                <a:solidFill>
                  <a:schemeClr val="tx1"/>
                </a:solidFill>
                <a:effectLst/>
              </a:rPr>
              <a:t>Жданович О. На </a:t>
            </a:r>
            <a:r>
              <a:rPr lang="uk-UA" sz="1600" dirty="0" err="1">
                <a:solidFill>
                  <a:schemeClr val="tx1"/>
                </a:solidFill>
                <a:effectLst/>
              </a:rPr>
              <a:t>зов</a:t>
            </a:r>
            <a:r>
              <a:rPr lang="uk-UA" sz="1600" dirty="0">
                <a:solidFill>
                  <a:schemeClr val="tx1"/>
                </a:solidFill>
                <a:effectLst/>
              </a:rPr>
              <a:t> Києва // На </a:t>
            </a:r>
            <a:r>
              <a:rPr lang="uk-UA" sz="1600" dirty="0" err="1">
                <a:solidFill>
                  <a:schemeClr val="tx1"/>
                </a:solidFill>
                <a:effectLst/>
              </a:rPr>
              <a:t>зов</a:t>
            </a:r>
            <a:r>
              <a:rPr lang="uk-UA" sz="1600" dirty="0">
                <a:solidFill>
                  <a:schemeClr val="tx1"/>
                </a:solidFill>
                <a:effectLst/>
              </a:rPr>
              <a:t> Києва: Український націоналізм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>   у </a:t>
            </a:r>
            <a:r>
              <a:rPr lang="uk-UA" sz="1600" dirty="0">
                <a:solidFill>
                  <a:schemeClr val="tx1"/>
                </a:solidFill>
                <a:effectLst/>
              </a:rPr>
              <a:t>ІІ світовій війні. Збірник статей, спогадів і документів. – К., 1994. – С.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>   199–217</a:t>
            </a:r>
            <a:r>
              <a:rPr lang="uk-UA" sz="1600" dirty="0">
                <a:solidFill>
                  <a:schemeClr val="tx1"/>
                </a:solidFill>
                <a:effectLst/>
              </a:rPr>
              <a:t>.</a:t>
            </a:r>
            <a:br>
              <a:rPr lang="uk-UA" sz="1600" dirty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4. </a:t>
            </a:r>
            <a:r>
              <a:rPr lang="uk-UA" sz="1600" dirty="0">
                <a:solidFill>
                  <a:schemeClr val="tx1"/>
                </a:solidFill>
                <a:effectLst/>
              </a:rPr>
              <a:t>Жулинський М. Олег Ольжич і Олена Теліга: Нариси про життя і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>   творчість</a:t>
            </a:r>
            <a:r>
              <a:rPr lang="uk-UA" sz="1600" dirty="0">
                <a:solidFill>
                  <a:schemeClr val="tx1"/>
                </a:solidFill>
                <a:effectLst/>
              </a:rPr>
              <a:t>. Вибрані твори. – К., 2001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>.</a:t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5.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Матеріали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фондів</a:t>
            </a: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Дворічанського</a:t>
            </a: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краєзнавчого</a:t>
            </a:r>
            <a:r>
              <a:rPr lang="ru-RU" sz="1600" dirty="0">
                <a:solidFill>
                  <a:schemeClr val="tx1"/>
                </a:solidFill>
                <a:effectLst/>
              </a:rPr>
              <a:t> музею. 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6.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Олена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Теліга</a:t>
            </a:r>
            <a:r>
              <a:rPr lang="ru-RU" sz="1600" dirty="0">
                <a:solidFill>
                  <a:schemeClr val="tx1"/>
                </a:solidFill>
                <a:effectLst/>
              </a:rPr>
              <a:t>.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Листи</a:t>
            </a:r>
            <a:r>
              <a:rPr lang="ru-RU" sz="1600" dirty="0">
                <a:solidFill>
                  <a:schemeClr val="tx1"/>
                </a:solidFill>
                <a:effectLst/>
              </a:rPr>
              <a:t>.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Спогади</a:t>
            </a:r>
            <a:r>
              <a:rPr lang="ru-RU" sz="1600" dirty="0">
                <a:solidFill>
                  <a:schemeClr val="tx1"/>
                </a:solidFill>
                <a:effectLst/>
              </a:rPr>
              <a:t> /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упоряд</a:t>
            </a:r>
            <a:r>
              <a:rPr lang="ru-RU" sz="1600" dirty="0">
                <a:solidFill>
                  <a:schemeClr val="tx1"/>
                </a:solidFill>
                <a:effectLst/>
              </a:rPr>
              <a:t>.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Надія</a:t>
            </a: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Миронець</a:t>
            </a:r>
            <a:r>
              <a:rPr lang="ru-RU" sz="1600" dirty="0">
                <a:solidFill>
                  <a:schemeClr val="tx1"/>
                </a:solidFill>
                <a:effectLst/>
              </a:rPr>
              <a:t>. – К., Вид-во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ім</a:t>
            </a:r>
            <a:r>
              <a:rPr lang="ru-RU" sz="1600" dirty="0">
                <a:solidFill>
                  <a:schemeClr val="tx1"/>
                </a:solidFill>
                <a:effectLst/>
              </a:rPr>
              <a:t>. Олени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Теліги</a:t>
            </a:r>
            <a:r>
              <a:rPr lang="ru-RU" sz="1600" dirty="0">
                <a:solidFill>
                  <a:schemeClr val="tx1"/>
                </a:solidFill>
                <a:effectLst/>
              </a:rPr>
              <a:t>, 2004.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7.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Теліга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О.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Листи</a:t>
            </a:r>
            <a:r>
              <a:rPr lang="ru-RU" sz="1600" dirty="0">
                <a:solidFill>
                  <a:schemeClr val="tx1"/>
                </a:solidFill>
                <a:effectLst/>
              </a:rPr>
              <a:t>.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Спогади</a:t>
            </a:r>
            <a:r>
              <a:rPr lang="ru-RU" sz="1600" dirty="0">
                <a:solidFill>
                  <a:schemeClr val="tx1"/>
                </a:solidFill>
                <a:effectLst/>
              </a:rPr>
              <a:t>. – 2-ге вид.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випр</a:t>
            </a:r>
            <a:r>
              <a:rPr lang="ru-RU" sz="1600" dirty="0">
                <a:solidFill>
                  <a:schemeClr val="tx1"/>
                </a:solidFill>
                <a:effectLst/>
              </a:rPr>
              <a:t>. – К., 2004.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8. Указ </a:t>
            </a:r>
            <a:r>
              <a:rPr lang="ru-RU" sz="1600" dirty="0">
                <a:solidFill>
                  <a:schemeClr val="tx1"/>
                </a:solidFill>
                <a:effectLst/>
              </a:rPr>
              <a:t>Президента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effectLst/>
              </a:rPr>
              <a:t> № 416/2006 Про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відзначення</a:t>
            </a:r>
            <a:r>
              <a:rPr lang="ru-RU" sz="1600" dirty="0">
                <a:solidFill>
                  <a:schemeClr val="tx1"/>
                </a:solidFill>
                <a:effectLst/>
              </a:rPr>
              <a:t> 100-річчя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від</a:t>
            </a: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Дня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народження</a:t>
            </a:r>
            <a:r>
              <a:rPr lang="ru-RU" sz="1600" dirty="0">
                <a:solidFill>
                  <a:schemeClr val="tx1"/>
                </a:solidFill>
                <a:effectLst/>
              </a:rPr>
              <a:t> Олени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Теліги</a:t>
            </a:r>
            <a:r>
              <a:rPr lang="ru-RU" sz="1600" dirty="0">
                <a:solidFill>
                  <a:schemeClr val="tx1"/>
                </a:solidFill>
                <a:effectLst/>
              </a:rPr>
              <a:t> //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Самостійна</a:t>
            </a: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Україна</a:t>
            </a:r>
            <a:r>
              <a:rPr lang="ru-RU" sz="1600" dirty="0">
                <a:solidFill>
                  <a:schemeClr val="tx1"/>
                </a:solidFill>
                <a:effectLst/>
              </a:rPr>
              <a:t>.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Рік</a:t>
            </a:r>
            <a:r>
              <a:rPr lang="ru-RU" sz="1600" dirty="0">
                <a:solidFill>
                  <a:schemeClr val="tx1"/>
                </a:solidFill>
                <a:effectLst/>
              </a:rPr>
              <a:t> LVIII (58)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Липень–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Серпень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–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Вересень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2006.– Ч. 3/500. – С. 6–7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9.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центральний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державний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архів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вищих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органів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влади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управління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України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1600" dirty="0">
                <a:solidFill>
                  <a:schemeClr val="tx1"/>
                </a:solidFill>
                <a:effectLst/>
              </a:rPr>
              <a:t>Ф.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4465</a:t>
            </a:r>
            <a:r>
              <a:rPr lang="ru-RU" sz="1600" dirty="0">
                <a:solidFill>
                  <a:schemeClr val="tx1"/>
                </a:solidFill>
                <a:effectLst/>
              </a:rPr>
              <a:t>, оп. 1,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спр</a:t>
            </a:r>
            <a:r>
              <a:rPr lang="ru-RU" sz="1600" dirty="0">
                <a:solidFill>
                  <a:schemeClr val="tx1"/>
                </a:solidFill>
                <a:effectLst/>
              </a:rPr>
              <a:t>. 1135,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арк</a:t>
            </a:r>
            <a:r>
              <a:rPr lang="ru-RU" sz="1600" dirty="0">
                <a:solidFill>
                  <a:schemeClr val="tx1"/>
                </a:solidFill>
                <a:effectLst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27; </a:t>
            </a:r>
            <a:r>
              <a:rPr lang="uk-UA" sz="1600" dirty="0">
                <a:solidFill>
                  <a:schemeClr val="tx1"/>
                </a:solidFill>
                <a:effectLst/>
              </a:rPr>
              <a:t>Ф. 2200, оп.2, спр.6, арк.72.; </a:t>
            </a:r>
            <a:r>
              <a:rPr lang="ru-RU" sz="1600" dirty="0">
                <a:solidFill>
                  <a:schemeClr val="tx1"/>
                </a:solidFill>
                <a:effectLst/>
              </a:rPr>
              <a:t>Ф. 2537, оп. 2,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спр</a:t>
            </a:r>
            <a:r>
              <a:rPr lang="ru-RU" sz="1600" dirty="0">
                <a:solidFill>
                  <a:schemeClr val="tx1"/>
                </a:solidFill>
                <a:effectLst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117,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арк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  50.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10. </a:t>
            </a:r>
            <a:r>
              <a:rPr lang="ru-RU" sz="1600" dirty="0" err="1" smtClean="0">
                <a:solidFill>
                  <a:schemeClr val="tx1"/>
                </a:solidFill>
                <a:effectLst/>
              </a:rPr>
              <a:t>Червак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Б.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Олена</a:t>
            </a:r>
            <a:r>
              <a:rPr lang="ru-RU" sz="1600" dirty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Теліга</a:t>
            </a:r>
            <a:r>
              <a:rPr lang="ru-RU" sz="1600" dirty="0">
                <a:solidFill>
                  <a:schemeClr val="tx1"/>
                </a:solidFill>
                <a:effectLst/>
              </a:rPr>
              <a:t>.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Життя</a:t>
            </a:r>
            <a:r>
              <a:rPr lang="ru-RU" sz="1600" dirty="0">
                <a:solidFill>
                  <a:schemeClr val="tx1"/>
                </a:solidFill>
                <a:effectLst/>
              </a:rPr>
              <a:t> і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творчість</a:t>
            </a:r>
            <a:r>
              <a:rPr lang="ru-RU" sz="1600" dirty="0">
                <a:solidFill>
                  <a:schemeClr val="tx1"/>
                </a:solidFill>
                <a:effectLst/>
              </a:rPr>
              <a:t>. – К., 1997.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6925"/>
            <a:ext cx="6400800" cy="647700"/>
          </a:xfrm>
        </p:spPr>
        <p:txBody>
          <a:bodyPr/>
          <a:lstStyle/>
          <a:p>
            <a:r>
              <a:rPr lang="uk-UA" altLang="ru-RU" smtClean="0">
                <a:solidFill>
                  <a:srgbClr val="FFC000"/>
                </a:solidFill>
              </a:rPr>
              <a:t>ДЯКУЮ ЗА УВАГУ!</a:t>
            </a:r>
            <a:endParaRPr lang="ru-RU" altLang="ru-RU" smtClean="0"/>
          </a:p>
        </p:txBody>
      </p:sp>
    </p:spTree>
  </p:cSld>
  <p:clrMapOvr>
    <a:masterClrMapping/>
  </p:clrMapOvr>
  <p:transition spd="slow" advClick="0" advTm="41328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err="1" smtClean="0">
                <a:solidFill>
                  <a:srgbClr val="FFC000"/>
                </a:solidFill>
              </a:rPr>
              <a:t>Шовгенов</a:t>
            </a:r>
            <a:r>
              <a:rPr lang="uk-UA" dirty="0" smtClean="0">
                <a:solidFill>
                  <a:srgbClr val="FFC000"/>
                </a:solidFill>
              </a:rPr>
              <a:t> Іван Опанасович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363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rcRect t="5566" r="54932" b="1361"/>
          <a:stretch>
            <a:fillRect/>
          </a:stretch>
        </p:blipFill>
        <p:spPr>
          <a:xfrm>
            <a:off x="5651500" y="1600200"/>
            <a:ext cx="3278188" cy="4525963"/>
          </a:xfrm>
        </p:spPr>
      </p:pic>
      <p:pic>
        <p:nvPicPr>
          <p:cNvPr id="15364" name="Содержимое 7"/>
          <p:cNvPicPr>
            <a:picLocks noGrp="1"/>
          </p:cNvPicPr>
          <p:nvPr>
            <p:ph sz="half" idx="1"/>
          </p:nvPr>
        </p:nvPicPr>
        <p:blipFill>
          <a:blip r:embed="rId3">
            <a:lum contrast="-20000"/>
          </a:blip>
          <a:srcRect l="8334" t="3935" r="11778" b="18263"/>
          <a:stretch>
            <a:fillRect/>
          </a:stretch>
        </p:blipFill>
        <p:spPr>
          <a:xfrm>
            <a:off x="179388" y="1600200"/>
            <a:ext cx="5256212" cy="4543425"/>
          </a:xfrm>
        </p:spPr>
      </p:pic>
    </p:spTree>
  </p:cSld>
  <p:clrMapOvr>
    <a:masterClrMapping/>
  </p:clrMapOvr>
  <p:transition spd="slow" advClick="0" advTm="41328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 err="1" smtClean="0"/>
              <a:t>Миколаївська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церква</a:t>
            </a:r>
            <a:r>
              <a:rPr lang="ru-RU" sz="2400" dirty="0" smtClean="0"/>
              <a:t> в с. </a:t>
            </a:r>
            <a:r>
              <a:rPr lang="ru-RU" sz="2400" dirty="0" err="1" smtClean="0"/>
              <a:t>Кам'янка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охрещений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 smtClean="0"/>
              <a:t>Опанасович</a:t>
            </a:r>
            <a:r>
              <a:rPr lang="ru-RU" sz="2400" dirty="0" smtClean="0"/>
              <a:t> </a:t>
            </a:r>
            <a:r>
              <a:rPr lang="ru-RU" sz="2400" dirty="0" err="1" smtClean="0"/>
              <a:t>Шовгенів</a:t>
            </a:r>
            <a:r>
              <a:rPr lang="ru-RU" sz="2400" dirty="0" smtClean="0"/>
              <a:t>. Фото початку ХХ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4975"/>
            <a:ext cx="8045450" cy="4460875"/>
          </a:xfrm>
        </p:spPr>
      </p:pic>
    </p:spTree>
  </p:cSld>
  <p:clrMapOvr>
    <a:masterClrMapping/>
  </p:clrMapOvr>
  <p:transition spd="slow" advClick="0" advTm="41328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Меліорація Голодного степу за проектом І. </a:t>
            </a:r>
            <a:r>
              <a:rPr lang="uk-UA" dirty="0" err="1" smtClean="0"/>
              <a:t>Шовгенова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285875"/>
            <a:ext cx="4143375" cy="571500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і після зрошення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85875"/>
            <a:ext cx="4041775" cy="642938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голодного степу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928813"/>
            <a:ext cx="4000500" cy="2255837"/>
          </a:xfrm>
          <a:noFill/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286250"/>
            <a:ext cx="40687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>
          <a:xfrm>
            <a:off x="5072063" y="1928813"/>
            <a:ext cx="3509962" cy="4857750"/>
          </a:xfrm>
          <a:noFill/>
        </p:spPr>
      </p:pic>
    </p:spTree>
  </p:cSld>
  <p:clrMapOvr>
    <a:masterClrMapping/>
  </p:clrMapOvr>
  <p:transition spd="slow" advClick="0" advTm="41328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>
              <a:defRPr/>
            </a:pPr>
            <a:r>
              <a:rPr lang="uk-UA" sz="2400" dirty="0" smtClean="0"/>
              <a:t>ІВАН ШОВГЕНОВ – УРЯДОВЕЦЬ УКРАЇНСЬКОЇ ДЕРЖАВИ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4465637" cy="1778000"/>
          </a:xfrm>
        </p:spPr>
        <p:txBody>
          <a:bodyPr/>
          <a:lstStyle/>
          <a:p>
            <a:pPr>
              <a:defRPr/>
            </a:pPr>
            <a:r>
              <a:rPr lang="uk-UA" sz="1400" i="1" dirty="0"/>
              <a:t>Копія наказу Міністра шляхів УД від 4 липня 1918 р. про призначення Івана </a:t>
            </a:r>
            <a:r>
              <a:rPr lang="uk-UA" sz="1400" i="1" dirty="0" err="1"/>
              <a:t>Шовгенова</a:t>
            </a:r>
            <a:r>
              <a:rPr lang="uk-UA" sz="1400" i="1" dirty="0"/>
              <a:t> виконуючим обов'язки директора Департаменту Водних Шляхів з 1 травня 1918 р. ЦДАВО, Ф. 2200, оп.2, спр.6, арк.72.</a:t>
            </a:r>
            <a:endParaRPr lang="ru-RU" sz="1400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7900" y="1268413"/>
            <a:ext cx="4176713" cy="1655762"/>
          </a:xfrm>
        </p:spPr>
        <p:txBody>
          <a:bodyPr/>
          <a:lstStyle/>
          <a:p>
            <a:pPr>
              <a:defRPr/>
            </a:pPr>
            <a:r>
              <a:rPr lang="uk-UA" sz="1400" i="1" dirty="0"/>
              <a:t>Посвідчення</a:t>
            </a:r>
            <a:r>
              <a:rPr lang="uk-UA" i="1" dirty="0"/>
              <a:t> </a:t>
            </a:r>
            <a:r>
              <a:rPr lang="uk-UA" sz="1400" i="1" dirty="0"/>
              <a:t>директора Департаменту водяного і дорожнього господарства і Департаменту нового будівництва Міністерства шляхів Івана </a:t>
            </a:r>
            <a:r>
              <a:rPr lang="uk-UA" sz="1400" i="1" dirty="0" err="1"/>
              <a:t>Шовгенова</a:t>
            </a:r>
            <a:r>
              <a:rPr lang="uk-UA" sz="1400" i="1" dirty="0"/>
              <a:t>. ЦДАВО, Ф. 2537, </a:t>
            </a:r>
            <a:r>
              <a:rPr lang="uk-UA" sz="1400" i="1" dirty="0" err="1"/>
              <a:t>оп</a:t>
            </a:r>
            <a:r>
              <a:rPr lang="uk-UA" sz="1400" i="1" dirty="0"/>
              <a:t>. 2, </a:t>
            </a:r>
            <a:r>
              <a:rPr lang="uk-UA" sz="1400" i="1" dirty="0" err="1"/>
              <a:t>спр</a:t>
            </a:r>
            <a:r>
              <a:rPr lang="uk-UA" sz="1400" i="1" dirty="0"/>
              <a:t>. 117, </a:t>
            </a:r>
            <a:r>
              <a:rPr lang="uk-UA" sz="1400" i="1" dirty="0" err="1"/>
              <a:t>арк</a:t>
            </a:r>
            <a:r>
              <a:rPr lang="uk-UA" sz="1400" i="1" dirty="0"/>
              <a:t>. 50.</a:t>
            </a:r>
            <a:endParaRPr lang="ru-RU" sz="1400" dirty="0"/>
          </a:p>
          <a:p>
            <a:pPr>
              <a:defRPr/>
            </a:pPr>
            <a:endParaRPr lang="ru-RU" dirty="0"/>
          </a:p>
        </p:txBody>
      </p:sp>
      <p:pic>
        <p:nvPicPr>
          <p:cNvPr id="1843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8337" r="4942"/>
          <a:stretch>
            <a:fillRect/>
          </a:stretch>
        </p:blipFill>
        <p:spPr>
          <a:xfrm>
            <a:off x="120650" y="3298825"/>
            <a:ext cx="4451350" cy="2867025"/>
          </a:xfrm>
        </p:spPr>
      </p:pic>
      <p:pic>
        <p:nvPicPr>
          <p:cNvPr id="1843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5345" r="2013" b="1967"/>
          <a:stretch>
            <a:fillRect/>
          </a:stretch>
        </p:blipFill>
        <p:spPr>
          <a:xfrm>
            <a:off x="4787900" y="3046413"/>
            <a:ext cx="4176713" cy="3406775"/>
          </a:xfrm>
        </p:spPr>
      </p:pic>
    </p:spTree>
  </p:cSld>
  <p:clrMapOvr>
    <a:masterClrMapping/>
  </p:clrMapOvr>
  <p:transition spd="slow" advClick="0" advTm="41328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</a:rPr>
              <a:t>Українська господарська академія (УГА) в </a:t>
            </a:r>
            <a:r>
              <a:rPr lang="uk-UA" dirty="0" err="1" smtClean="0">
                <a:solidFill>
                  <a:srgbClr val="FFC000"/>
                </a:solidFill>
              </a:rPr>
              <a:t>Подєбрадах</a:t>
            </a:r>
            <a:r>
              <a:rPr lang="uk-UA" dirty="0" smtClean="0">
                <a:solidFill>
                  <a:srgbClr val="FFC000"/>
                </a:solidFill>
              </a:rPr>
              <a:t> (Чехія)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9459" name="Содержимое 3" descr="C:\Documents and Settings\User\Рабочий стол\Всеукраїнський конкурс учнівської творчості\Іван Шовгенов\Новая папка\Podebrady castle (location of Ukrainian Husbandry Academy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9688" y="1697038"/>
            <a:ext cx="6334125" cy="4875212"/>
          </a:xfrm>
        </p:spPr>
      </p:pic>
    </p:spTree>
  </p:cSld>
  <p:clrMapOvr>
    <a:masterClrMapping/>
  </p:clrMapOvr>
  <p:transition spd="slow" advClick="0" advTm="41328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НАУКОВІ ПРАЦІ І. О. ШОВГЕНОВА</a:t>
            </a:r>
            <a:endParaRPr lang="ru-RU" dirty="0"/>
          </a:p>
        </p:txBody>
      </p:sp>
      <p:pic>
        <p:nvPicPr>
          <p:cNvPr id="20483" name="Содержимое 4"/>
          <p:cNvPicPr>
            <a:picLocks noGrp="1"/>
          </p:cNvPicPr>
          <p:nvPr>
            <p:ph sz="half"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714375" y="1785938"/>
            <a:ext cx="3133725" cy="4667250"/>
          </a:xfrm>
        </p:spPr>
      </p:pic>
      <p:pic>
        <p:nvPicPr>
          <p:cNvPr id="20484" name="Содержимое 5"/>
          <p:cNvPicPr>
            <a:picLocks noGrp="1"/>
          </p:cNvPicPr>
          <p:nvPr>
            <p:ph sz="half" idx="2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5264150" y="1743075"/>
            <a:ext cx="2951163" cy="4686300"/>
          </a:xfrm>
        </p:spPr>
      </p:pic>
    </p:spTree>
  </p:cSld>
  <p:clrMapOvr>
    <a:masterClrMapping/>
  </p:clrMapOvr>
  <p:transition spd="slow" advClick="0" advTm="41328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Олена і Михайло </a:t>
            </a:r>
            <a:r>
              <a:rPr lang="uk-UA" dirty="0" err="1" smtClean="0"/>
              <a:t>Теліги</a:t>
            </a:r>
            <a:endParaRPr lang="ru-RU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00200"/>
            <a:ext cx="3087687" cy="4972050"/>
          </a:xfrm>
          <a:noFill/>
        </p:spPr>
      </p:pic>
      <p:pic>
        <p:nvPicPr>
          <p:cNvPr id="2150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3857625" y="1571625"/>
            <a:ext cx="4829175" cy="4949825"/>
          </a:xfrm>
          <a:noFill/>
        </p:spPr>
      </p:pic>
    </p:spTree>
  </p:cSld>
  <p:clrMapOvr>
    <a:masterClrMapping/>
  </p:clrMapOvr>
  <p:transition spd="slow" advClick="0" advTm="41328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Твори Олени </a:t>
            </a:r>
            <a:r>
              <a:rPr lang="uk-UA" dirty="0" err="1" smtClean="0"/>
              <a:t>Теліги</a:t>
            </a:r>
            <a:endParaRPr lang="ru-RU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1713" y="1414463"/>
            <a:ext cx="3141662" cy="4821237"/>
          </a:xfrm>
          <a:noFill/>
        </p:spPr>
      </p:pic>
      <p:pic>
        <p:nvPicPr>
          <p:cNvPr id="2253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3" y="1392238"/>
            <a:ext cx="3214687" cy="4822825"/>
          </a:xfrm>
          <a:noFill/>
        </p:spPr>
      </p:pic>
    </p:spTree>
  </p:cSld>
  <p:clrMapOvr>
    <a:masterClrMapping/>
  </p:clrMapOvr>
  <p:transition spd="slow" advClick="0" advTm="41328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915</TotalTime>
  <Words>329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Book Antiqua</vt:lpstr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      РОДИНА ШОВГЕНОВИХ:        З УКРАЇНОЮ В СЕРЦІ              проект підготувала: бондар віра,                                 учениця 10 класу піщанської зош 1-3                                   ступенів купʼянської районної ради                                      Харківської області                                        керівник: Тарасенко Вадим Степанович,                                      вчитель історії та географії   </vt:lpstr>
      <vt:lpstr>Шовгенов Іван Опанасович</vt:lpstr>
      <vt:lpstr>Миколаївська церква в с. Кам'янка, де був охрещений Іван Опанасович Шовгенів. Фото початку ХХ століття.</vt:lpstr>
      <vt:lpstr>Меліорація Голодного степу за проектом І. Шовгенова</vt:lpstr>
      <vt:lpstr>ІВАН ШОВГЕНОВ – УРЯДОВЕЦЬ УКРАЇНСЬКОЇ ДЕРЖАВИ </vt:lpstr>
      <vt:lpstr>Українська господарська академія (УГА) в Подєбрадах (Чехія)</vt:lpstr>
      <vt:lpstr>НАУКОВІ ПРАЦІ І. О. ШОВГЕНОВА</vt:lpstr>
      <vt:lpstr>Олена і Михайло Теліги</vt:lpstr>
      <vt:lpstr>Твори Олени Теліги</vt:lpstr>
      <vt:lpstr>Пам’ятники Олені Телізі</vt:lpstr>
      <vt:lpstr>СЕРГІЙ ІВАНОВИЧ ШОВГЕНОВ – РЕПРЕСОВАНИЙ ПОЕТ Виписка з протоколу «Особого совещания при МГБ СССР» від 14 лютого 1948 р. про ув’язнення Сергія Шовгенова у виправно-трудовий табір на 10 років за антирадянську агітацію. ЦДАВО, Ф. 4465, оп. 1, спр. 1135, арк. 27.</vt:lpstr>
      <vt:lpstr>Висновки</vt:lpstr>
      <vt:lpstr>                  СПИСОК ВИКОРИСТАНИХ ДЖЕРЕЛ  1. Гонтар О. Історичний оптимізм Олени Теліги // Олена Теліга:       громадське і духовне покликання жінки: Матеріали наук. конф. – К.,      1998. – С. 72–75. 2. Державний архів Харківської області, ф.40, оп. 195, спр. 996, арк. 1131.  3. Жданович О. На зов Києва // На зов Києва: Український націоналізм      у ІІ світовій війні. Збірник статей, спогадів і документів. – К., 1994. – С.      199–217. 4. Жулинський М. Олег Ольжич і Олена Теліга: Нариси про життя і      творчість. Вибрані твори. – К., 2001. 5. Матеріали фондів Дворічанського краєзнавчого музею.  6. Олена Теліга. Листи. Спогади / упоряд. Надія Миронець. – К., Вид-во      ім. Олени Теліги, 2004. 7. Теліга О. Листи. Спогади. – 2-ге вид. випр. – К., 2004. 8. Указ Президента України № 416/2006 Про відзначення 100-річчя від      Дня народження Олени Теліги // Самостійна Україна. Рік LVIII (58)      Липень–Серпень–Вересень 2006.– Ч. 3/500. – С. 6–7. 9. центральний державний архів вищих органів влади та управління України, Ф.      4465, оп. 1, спр. 1135, арк. 27; Ф. 2200, оп.2, спр.6, арк.72.; Ф. 2537, оп. 2, спр. 117, арк.      50. 10. Червак Б. Олена Теліга. Життя і творчість. – К., 1997.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МАТЕРІАЛЬНА ДОПОМОГА ФРОНТУ  ВІД МЕШКАНЦІВ ДВОРІЧАНСЬКОГО РАЙОНУ У РОКИ ВЕЛИКОЇ ВІТЧИЗНЯНОЇ ВІЙНИ </dc:title>
  <cp:lastModifiedBy>ИРА</cp:lastModifiedBy>
  <cp:revision>73</cp:revision>
  <dcterms:modified xsi:type="dcterms:W3CDTF">2019-04-15T10:03:05Z</dcterms:modified>
</cp:coreProperties>
</file>