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73" r:id="rId12"/>
    <p:sldId id="274" r:id="rId13"/>
    <p:sldId id="275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4" autoAdjust="0"/>
    <p:restoredTop sz="93813" autoAdjust="0"/>
  </p:normalViewPr>
  <p:slideViewPr>
    <p:cSldViewPr>
      <p:cViewPr>
        <p:scale>
          <a:sx n="75" d="100"/>
          <a:sy n="75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0E0EDB-7035-4916-9EC6-673E6AF28A84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0372B3-F24B-4A62-AEFD-1A558A3CA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49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2AAA5-39C8-48E1-A6F7-46B04F03E5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78FA2-9DE3-4EDE-A3F3-D7E30D5446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6AFD7-884F-4BBE-932A-962453AC9F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CDA8E-D1C8-4849-9540-4740481FD8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DC6604-C232-420C-83EE-558EAB091D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E952F-1AEF-43D1-95DC-1D4B1C2508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04D9-18E0-42A0-A674-801D765A2E7B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5D8B-A938-45F1-B362-B9021FFF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BAA5-476C-4747-9CEE-36FE68B898C2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32BA-1F5F-4DF8-8174-C80A3536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119B-D497-4084-B731-346C61717FF7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94E6-A146-41B6-A53A-813B2582A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78A6-79B0-454A-876E-3A1FAA2D55E4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C449-8D38-480F-83C4-E6BB682FD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6C2A-8A5D-4174-AD93-24805C3EBC86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39B0-0320-452D-B214-C49C4624F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F13B-5754-4F19-87F6-06255EE86F5C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80AA-7816-4AAB-B755-38F0B51F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F117-9A58-4735-9857-A81DB376B555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6CF9-F72E-4663-A928-508AA752E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6527-309C-4039-AF92-428F098B5D34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95CE-B1E5-4751-8777-AD377FCFB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05B7-7655-4517-ADBE-B89C10A9D421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85D1-E741-412E-B604-631AF6983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99D-89D0-4E46-B565-8419E31FBA90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4C21-B36C-48BD-8F9D-E7646B745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860F-79B2-4B61-91F9-8F5A5BC9229A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3B2F-3BFE-40A6-8623-CC255C53E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D2F557-D66E-4D4C-9118-6A00E7554C43}" type="datetimeFigureOut">
              <a:rPr lang="ru-RU"/>
              <a:pPr>
                <a:defRPr/>
              </a:pPr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8BD290-596D-4651-8C51-502E8E461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806" r:id="rId9"/>
    <p:sldLayoutId id="2147483797" r:id="rId10"/>
    <p:sldLayoutId id="214748379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3672" y="50521"/>
            <a:ext cx="5637212" cy="93503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600" dirty="0">
                <a:solidFill>
                  <a:srgbClr val="06436B"/>
                </a:solidFill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</a:p>
          <a:p>
            <a:pPr algn="ctr"/>
            <a:r>
              <a:rPr lang="uk-UA" sz="1600" dirty="0">
                <a:solidFill>
                  <a:srgbClr val="06436B"/>
                </a:solidFill>
                <a:latin typeface="Times New Roman" pitchFamily="18" charset="0"/>
                <a:cs typeface="Times New Roman" pitchFamily="18" charset="0"/>
              </a:rPr>
              <a:t>НАЦІОНАЛЬНА АКАДЕМІЯ НАУК УКРАЇНИ</a:t>
            </a:r>
            <a:endParaRPr lang="ru-RU" sz="1600" dirty="0">
              <a:solidFill>
                <a:srgbClr val="0643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06436B"/>
                </a:solidFill>
                <a:latin typeface="Times New Roman" pitchFamily="18" charset="0"/>
                <a:cs typeface="Times New Roman" pitchFamily="18" charset="0"/>
              </a:rPr>
              <a:t> НАЦІОНАЛЬНИЙ ЦЕНТР «МАЛА АКАДЕМІЯ НАУК УКРАЇНИ»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856984" cy="143312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972858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6436B"/>
                </a:solidFill>
                <a:latin typeface="Times New Roman" pitchFamily="18" charset="0"/>
                <a:cs typeface="Times New Roman" pitchFamily="18" charset="0"/>
              </a:rPr>
              <a:t>Всеукраїнський інтерактивний конкурс “МАН – Юніор Дослідник”</a:t>
            </a:r>
            <a:endParaRPr lang="ru-RU" sz="1600" dirty="0">
              <a:solidFill>
                <a:srgbClr val="06436B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75260" y="1484784"/>
            <a:ext cx="7868740" cy="2230184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4800" dirty="0" smtClean="0"/>
              <a:t> </a:t>
            </a:r>
            <a:r>
              <a:rPr lang="uk-UA" sz="4800" dirty="0" smtClean="0">
                <a:effectLst/>
              </a:rPr>
              <a:t>Життя та творчість живописця, скульптора та графіка Бразоль Ю. М.</a:t>
            </a:r>
            <a:r>
              <a:rPr lang="ru-RU" sz="4800" dirty="0" smtClean="0">
                <a:effectLst/>
              </a:rPr>
              <a:t/>
            </a:r>
            <a:br>
              <a:rPr lang="ru-RU" sz="4800" dirty="0" smtClean="0">
                <a:effectLst/>
              </a:rPr>
            </a:br>
            <a:endParaRPr lang="ru-RU" sz="4800" dirty="0"/>
          </a:p>
        </p:txBody>
      </p:sp>
      <p:sp>
        <p:nvSpPr>
          <p:cNvPr id="14343" name="Подзаголовок 2"/>
          <p:cNvSpPr txBox="1">
            <a:spLocks/>
          </p:cNvSpPr>
          <p:nvPr/>
        </p:nvSpPr>
        <p:spPr bwMode="auto">
          <a:xfrm>
            <a:off x="5146427" y="4005064"/>
            <a:ext cx="37893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Березов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Ігор Андрійович,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учень 7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класу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Гудимівського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НВК: </a:t>
            </a:r>
          </a:p>
          <a:p>
            <a:pPr>
              <a:spcBef>
                <a:spcPts val="600"/>
              </a:spcBef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ЗОШ І – ІІІ ступенів – ДНЗ</a:t>
            </a:r>
          </a:p>
          <a:p>
            <a:pPr>
              <a:spcBef>
                <a:spcPts val="600"/>
              </a:spcBef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</a:p>
          <a:p>
            <a:pPr>
              <a:spcBef>
                <a:spcPts val="600"/>
              </a:spcBef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Гончар Тамара Сергіївна, вчитель історії</a:t>
            </a:r>
          </a:p>
          <a:p>
            <a:pPr>
              <a:spcBef>
                <a:spcPts val="600"/>
              </a:spcBef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та правознавства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Гудимівського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НВК: </a:t>
            </a:r>
          </a:p>
          <a:p>
            <a:pPr>
              <a:spcBef>
                <a:spcPts val="600"/>
              </a:spcBef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ЗОШ І – ІІІ ступенів - ДНЗ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Рисунок 1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267744" y="3717032"/>
            <a:ext cx="2267268" cy="2973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Объект 2"/>
          <p:cNvSpPr>
            <a:spLocks noGrp="1"/>
          </p:cNvSpPr>
          <p:nvPr>
            <p:ph sz="quarter" idx="13"/>
          </p:nvPr>
        </p:nvSpPr>
        <p:spPr>
          <a:xfrm>
            <a:off x="1258888" y="549275"/>
            <a:ext cx="7885112" cy="36576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     Твори  Бразоль Ю. М. експонувалися на виставках гуртка у Санкт-Петербурзі у 1896, 1897, 1898, 1899, 1904, 1905, 1906, 1907, 1908, 1910, 1911, 1914 рр.; на виставках Санкт-Петербурзького товариства художників у 1897-1901 рр. та у 1904, 1905, 1907, 1908, 1910, 1911 рр.; на  другій  осінній виставці картин у Санкт-Петербурзі (1907).  Деякі з творів, які  експонувалися на цих виставках нині зберігаються у колекції  Лебединського міського художнього музею.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 descr="C:\Documents and Settings\User\Рабочий стол\Fel6G2xeG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430587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8528"/>
          <a:stretch>
            <a:fillRect/>
          </a:stretch>
        </p:blipFill>
        <p:spPr bwMode="auto">
          <a:xfrm>
            <a:off x="1547664" y="4149080"/>
            <a:ext cx="38100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Объект 2"/>
          <p:cNvSpPr>
            <a:spLocks noGrp="1"/>
          </p:cNvSpPr>
          <p:nvPr>
            <p:ph sz="quarter" idx="13"/>
          </p:nvPr>
        </p:nvSpPr>
        <p:spPr>
          <a:xfrm>
            <a:off x="1403350" y="404813"/>
            <a:ext cx="7740650" cy="3729037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Всі живописні твори  Ю. Бразоль можна умовно поділити на дві групи.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До першої з них належать роботи екзотичної тематики, які мають значення етнографічної замальовки. До таких можна віднести насамперед «Сінгапур»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(1904),  «Пальмовий гай», «Весною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на віллі Боргезе» (1905) 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C:\Documents and Settings\User\Рабочий стол\sIuBXJF-8cM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59632" y="3771398"/>
            <a:ext cx="3985100" cy="30866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6" name="Picture 8" descr="D:\ман\Творчість Бразоль\SAM_4369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796136" y="2060848"/>
            <a:ext cx="3203848" cy="2231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5" descr="C:\Documents and Settings\User\Рабочий стол\2566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242425" y="4213126"/>
            <a:ext cx="3901575" cy="26448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Объект 2"/>
          <p:cNvSpPr>
            <a:spLocks noGrp="1"/>
          </p:cNvSpPr>
          <p:nvPr>
            <p:ph sz="quarter" idx="13"/>
          </p:nvPr>
        </p:nvSpPr>
        <p:spPr>
          <a:xfrm>
            <a:off x="1403350" y="476250"/>
            <a:ext cx="7740650" cy="4752975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До другої групи належать твори, сюжет яких емоційно забарвлений. У цих творах крім формальних якостей та сюжету проступає особистість художника, його ставлення до зображуваного мотиву. Це етюди «Італія» (1908 ), «Ієрусалим» ,  «Південна ніч у Малій Азії» (1910),  «Алжир» (1914) .  Яскравими акварельними фарбами  вирізняються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роботи  «Неаполь» (перша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половина 1900-х),  «Сливи» (1910),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«Полуниці»  (1916).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/>
            <a:endParaRPr lang="ru-RU" sz="21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Documents and Settings\User\Рабочий стол\Копия oSHHB5arFOI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875708" y="2200869"/>
            <a:ext cx="3112717" cy="46500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4" name="Picture 2" descr="D:\Бразоль\Kartin%209482(1)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475656" y="3717032"/>
            <a:ext cx="4424139" cy="29494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Объект 2"/>
          <p:cNvSpPr>
            <a:spLocks noGrp="1"/>
          </p:cNvSpPr>
          <p:nvPr>
            <p:ph sz="quarter" idx="13"/>
          </p:nvPr>
        </p:nvSpPr>
        <p:spPr>
          <a:xfrm>
            <a:off x="1331913" y="188913"/>
            <a:ext cx="7704137" cy="646101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Можливо, саме через неспокійне творче життя Юлія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Бразоль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розлучається  з чоловіком . Після 1906 року Юлія Миколаївна вдруге виходить заміж за капітана 1 рангу Олексія Леонтьєва. Проживала вона в маєтку чоловіка у селі Рябушках Лебединського повіту і в  місті Лебедині . Її тогочасні роботи говорять про періодичні мандрівки світом із Леонтьєвим. У 1910 році в Петербурзі на персональній виставці Юлія Миколаївна експонувала картини, скульптуру та етнографічну колекцію, експонати якої були зібрані у Росії, Україні, Японії, Китаї, Алжирі, Маньчжурії, Сінгапурі, Коломбо. Серед представлених творів — скульптурні роботи: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«Демон і Тамара», «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Плюшкін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«Бюст  адмірала Макарова»,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«Проект пам’ятника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Айвазовському».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серпні 1918 р. у м.  Лебедині відбулася  персональна виставка творів Ю.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Бразоль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6037" indent="0" eaLnBrk="1" hangingPunct="1">
              <a:buNone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Експозицію, основу якої склали живописні, графічні та скульптурні роботи, а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також</a:t>
            </a:r>
          </a:p>
          <a:p>
            <a:pPr marL="46037" indent="0" eaLnBrk="1" hangingPunct="1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етнографічна колекція,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було</a:t>
            </a:r>
          </a:p>
          <a:p>
            <a:pPr marL="46037" indent="0" eaLnBrk="1" hangingPunct="1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розміщено у будинку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чоловічої</a:t>
            </a:r>
          </a:p>
          <a:p>
            <a:pPr marL="46037" indent="0" eaLnBrk="1" hangingPunct="1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гімназії.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imgpreview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37708" y="4509120"/>
            <a:ext cx="3472889" cy="22128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Объект 2"/>
          <p:cNvSpPr>
            <a:spLocks noGrp="1"/>
          </p:cNvSpPr>
          <p:nvPr>
            <p:ph sz="quarter" idx="13"/>
          </p:nvPr>
        </p:nvSpPr>
        <p:spPr>
          <a:xfrm>
            <a:off x="1258888" y="188913"/>
            <a:ext cx="7885112" cy="52181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Настали непрості часи. Влада в Лебедині постійно змінювалася. На початку 1919 році на Лебединщині знову встановилася радянська влада.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Юлія Миколаївна померла у 1919 році. На думку краєзнавців, її  розстріляли разом із чоловіком. Частина її творчої колекції була втрачена.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У 1988 році в ЛМХМ ім. Руднєва Б. К. експонувалась виставка творів Юлії Бразоль — всього тридцять вісім робіт (живопис, графіка, скульптура).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Ці роботи  і до сьогодні зберігаються у Лебединському художньому музеї ім. Руднєва Б. К. і дві роботи - у Сумському обласному художньому музеї імені Онацького Н. Х.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    Учні Гудимівського  НВК вивчають і пишаються творчістю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Бразоль Ю. М.. У шкільному  краєзнавчому музеї  створена експозиція «Талановита  землячка».</a:t>
            </a:r>
          </a:p>
          <a:p>
            <a:pPr eaLnBrk="1" hangingPunct="1"/>
            <a:endParaRPr lang="uk-UA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" descr="C:\Documents and Settings\User\Рабочий стол\SAM_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40751"/>
            <a:ext cx="3528392" cy="241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80192"/>
            <a:ext cx="3359245" cy="237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Объект 2"/>
          <p:cNvSpPr>
            <a:spLocks noGrp="1"/>
          </p:cNvSpPr>
          <p:nvPr>
            <p:ph sz="quarter" idx="13"/>
          </p:nvPr>
        </p:nvSpPr>
        <p:spPr>
          <a:xfrm>
            <a:off x="1258888" y="476250"/>
            <a:ext cx="7885112" cy="607377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 Виконання  наукової роботи дозволило зробити наступні       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висновки: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1.	Доведено, що Бразоль Ю. М.  зробила вагомий внесок у розвиток мистецтва не тільки Лебединщини , але й всієї України та за кордоном.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2.	Досліджений життєвий та професійний шлях відомої художниці, скульптора, графіка Бразоль Ю. М..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3.	Встановлено, що мистецька діяльність Бразоль Ю. М.  сприяла  культурному розвитку рідного краю та України вцілому.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4.	Визначено, що її мистецька  діяльність була відзначена високими нагородами.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Але наше дослідження не може бути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абсолютно повним. Питання про життя і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творчість Бразоль Ю. М.  потребує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подальшого дослідження.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4745038"/>
            <a:ext cx="29241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Объект 2"/>
          <p:cNvSpPr txBox="1">
            <a:spLocks/>
          </p:cNvSpPr>
          <p:nvPr/>
        </p:nvSpPr>
        <p:spPr bwMode="auto">
          <a:xfrm>
            <a:off x="1295400" y="188640"/>
            <a:ext cx="78486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uk-UA" sz="2400" b="1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uk-UA" sz="2000" b="1" dirty="0" smtClean="0">
                <a:solidFill>
                  <a:srgbClr val="404040"/>
                </a:solidFill>
                <a:latin typeface="Times New Roman" pitchFamily="18" charset="0"/>
              </a:rPr>
              <a:t>Автор  </a:t>
            </a:r>
            <a:r>
              <a:rPr lang="uk-UA" sz="2000" b="1" dirty="0" err="1" smtClean="0">
                <a:solidFill>
                  <a:srgbClr val="404040"/>
                </a:solidFill>
                <a:latin typeface="Times New Roman" pitchFamily="18" charset="0"/>
              </a:rPr>
              <a:t>краєзнавчо</a:t>
            </a:r>
            <a:r>
              <a:rPr lang="uk-UA" sz="2000" b="1" dirty="0" smtClean="0">
                <a:solidFill>
                  <a:srgbClr val="404040"/>
                </a:solidFill>
                <a:latin typeface="Times New Roman" pitchFamily="18" charset="0"/>
              </a:rPr>
              <a:t> - наукової  роботи: </a:t>
            </a:r>
            <a:r>
              <a:rPr lang="uk-UA" sz="2000" dirty="0" err="1" smtClean="0">
                <a:solidFill>
                  <a:srgbClr val="404040"/>
                </a:solidFill>
                <a:latin typeface="Times New Roman" pitchFamily="18" charset="0"/>
              </a:rPr>
              <a:t>Березов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Ігор Андрійович, учень 7 класу </a:t>
            </a:r>
            <a:r>
              <a:rPr lang="uk-UA" sz="2000" dirty="0" err="1" smtClean="0">
                <a:solidFill>
                  <a:srgbClr val="404040"/>
                </a:solidFill>
                <a:latin typeface="Times New Roman" pitchFamily="18" charset="0"/>
              </a:rPr>
              <a:t>Гудимівського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НВК: ЗОШ І – ІІІ 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ступенів – ДНЗ.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uk-UA" sz="2000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uk-UA" sz="2000" b="1" dirty="0" smtClean="0">
                <a:solidFill>
                  <a:srgbClr val="404040"/>
                </a:solidFill>
                <a:latin typeface="Times New Roman" pitchFamily="18" charset="0"/>
              </a:rPr>
              <a:t>Керівник проекту: 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Г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ончар Тамара Сергіївна,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учитель історії 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та правознавства </a:t>
            </a:r>
            <a:r>
              <a:rPr lang="uk-UA" sz="2000" dirty="0" err="1" smtClean="0">
                <a:solidFill>
                  <a:srgbClr val="404040"/>
                </a:solidFill>
                <a:latin typeface="Times New Roman" pitchFamily="18" charset="0"/>
              </a:rPr>
              <a:t>Гудимівського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НВК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: ЗОШ І – ІІІ ступенів – ДНЗ.</a:t>
            </a:r>
            <a:endParaRPr lang="uk-UA" sz="2000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uk-UA" sz="2000" b="1" dirty="0" smtClean="0">
                <a:solidFill>
                  <a:srgbClr val="404040"/>
                </a:solidFill>
                <a:latin typeface="Times New Roman" pitchFamily="18" charset="0"/>
              </a:rPr>
              <a:t>Актуальність  наукової  роботи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«Життя та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творчість живописця, скульптора та графіка  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</a:t>
            </a:r>
            <a:r>
              <a:rPr lang="uk-UA" sz="2000" dirty="0" err="1" smtClean="0">
                <a:solidFill>
                  <a:srgbClr val="404040"/>
                </a:solidFill>
                <a:latin typeface="Times New Roman" pitchFamily="18" charset="0"/>
              </a:rPr>
              <a:t>Бразоль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Ю. М.» полягає у необхідності дослідити й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зберегти для нащадків пам'ять про  життєвий та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творчий шлях  талановитої художниці  </a:t>
            </a:r>
            <a:r>
              <a:rPr lang="uk-UA" sz="2000" dirty="0" err="1" smtClean="0">
                <a:solidFill>
                  <a:srgbClr val="404040"/>
                </a:solidFill>
                <a:latin typeface="Times New Roman" pitchFamily="18" charset="0"/>
              </a:rPr>
              <a:t>Бразоль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Юлії Миколаївни, про її внесок у розвиток живопису.  </a:t>
            </a:r>
          </a:p>
          <a:p>
            <a:pPr marL="228600" indent="-182563"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uk-UA" sz="2000" b="1" dirty="0" smtClean="0">
                <a:solidFill>
                  <a:srgbClr val="404040"/>
                </a:solidFill>
                <a:latin typeface="Times New Roman" pitchFamily="18" charset="0"/>
              </a:rPr>
              <a:t>   </a:t>
            </a:r>
            <a:r>
              <a:rPr lang="uk-UA" sz="2000" b="1" dirty="0">
                <a:solidFill>
                  <a:srgbClr val="404040"/>
                </a:solidFill>
                <a:latin typeface="Times New Roman" pitchFamily="18" charset="0"/>
              </a:rPr>
              <a:t>Мета роботи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:  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охарактеризувати 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особливості </a:t>
            </a:r>
            <a:endParaRPr lang="uk-UA" sz="2000" dirty="0" smtClean="0">
              <a:solidFill>
                <a:srgbClr val="404040"/>
              </a:solidFill>
              <a:latin typeface="Times New Roman" pitchFamily="18" charset="0"/>
            </a:endParaRPr>
          </a:p>
          <a:p>
            <a:pPr marL="46037"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розвитку українського 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мистецтва в першій 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половині</a:t>
            </a:r>
          </a:p>
          <a:p>
            <a:pPr marL="46037"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ХХ ст., дослідити етапи життя та 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творчості </a:t>
            </a:r>
            <a:endParaRPr lang="uk-UA" sz="2000" dirty="0" smtClean="0">
              <a:solidFill>
                <a:srgbClr val="404040"/>
              </a:solidFill>
              <a:latin typeface="Times New Roman" pitchFamily="18" charset="0"/>
            </a:endParaRPr>
          </a:p>
          <a:p>
            <a:pPr marL="46037">
              <a:buClr>
                <a:srgbClr val="C3260C"/>
              </a:buClr>
              <a:buSzPct val="130000"/>
            </a:pP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 </a:t>
            </a:r>
            <a:r>
              <a:rPr lang="uk-UA" sz="2000" dirty="0" err="1">
                <a:solidFill>
                  <a:srgbClr val="404040"/>
                </a:solidFill>
                <a:latin typeface="Times New Roman" pitchFamily="18" charset="0"/>
              </a:rPr>
              <a:t>Бразоль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 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Ю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. М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. Висвітлити проблему збереження історичної спадщини 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для </a:t>
            </a:r>
            <a:r>
              <a:rPr lang="uk-UA" sz="2000" dirty="0" smtClean="0">
                <a:solidFill>
                  <a:srgbClr val="404040"/>
                </a:solidFill>
                <a:latin typeface="Times New Roman" pitchFamily="18" charset="0"/>
              </a:rPr>
              <a:t>наступних  поколінь</a:t>
            </a:r>
            <a:r>
              <a:rPr lang="uk-UA" sz="2000" dirty="0">
                <a:solidFill>
                  <a:srgbClr val="404040"/>
                </a:solidFill>
                <a:latin typeface="Times New Roman" pitchFamily="18" charset="0"/>
              </a:rPr>
              <a:t>.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100" dirty="0">
              <a:solidFill>
                <a:srgbClr val="404040"/>
              </a:solidFill>
              <a:latin typeface="Times New Roman" pitchFamily="18" charset="0"/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sz="2100" dirty="0">
              <a:solidFill>
                <a:srgbClr val="404040"/>
              </a:solidFill>
              <a:latin typeface="Times New Roman" pitchFamily="18" charset="0"/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endParaRPr lang="ru-RU" sz="21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0933" y="3429000"/>
            <a:ext cx="1833067" cy="24486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 descr="E:\IMG_9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88" y="764704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1268413" y="188913"/>
            <a:ext cx="7875587" cy="648017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досягнення мети  поставлені наступні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розкрити особливості розвитку українського мистецтва другої половини ХІХ ст.  -  першої половини ХХ ст. , та місце в ньому творчості Ю. 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Бразоль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дослідити життєвий та професійний шлях художниці, скульптора, графіка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Бразоль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Ю. М.;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з'ясувати та обґрунтувати якісні зміни у творчості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Бразоль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Ю. М. 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визначити її внесок у розвиток рідного краю та України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вцілому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Об'єкт дослідження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культурно - мистецька  діяльність видатної постаті -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Бразоль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Ю.М.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Предмет дослідження: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життєвий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шлях та творча  діяльність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Бразоль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Ю. М..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Хронологічні рамки дослідження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1856 – 1919 рр.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2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843" y="3861048"/>
            <a:ext cx="3678237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1187450" y="260350"/>
            <a:ext cx="8064500" cy="1655763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Видатною особистістю моєї 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малої батьківщини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Гудимівщини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 також яскравим представником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української культури другої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поло-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вини ХІХ – першої половини 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ХХ ст. є  Юлія Миколаївна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Бразоль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яка була наділена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непере-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січним талантом художника. А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також досконало опанувала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скульптуру, живопис та графіку.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867931" y="2204975"/>
            <a:ext cx="3270210" cy="46458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7664" y="252453"/>
            <a:ext cx="7517679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Бразоль Юлія Миколаївна</a:t>
            </a:r>
            <a:br>
              <a:rPr lang="uk-UA" dirty="0" smtClean="0"/>
            </a:br>
            <a:r>
              <a:rPr lang="uk-UA" dirty="0" smtClean="0"/>
              <a:t>(1856 – 1919)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Объект 2"/>
          <p:cNvSpPr>
            <a:spLocks noGrp="1"/>
          </p:cNvSpPr>
          <p:nvPr>
            <p:ph sz="quarter" idx="13"/>
          </p:nvPr>
        </p:nvSpPr>
        <p:spPr>
          <a:xfrm>
            <a:off x="1476375" y="333375"/>
            <a:ext cx="7488238" cy="3743325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Народилася Юлія  Миколаївна Бразоль у 1856 р. у дворянській родині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Миколи та Наталії  Добросільських з села Гудимівки Лебединського повіту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Ще з дитинства вона  дуже любила малювали. Залюбки малювала олівцем природу, родину, друзів .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   Систематичної художньої освіти  Юлія Бразоль не мала. Спочатку вона навчалася в Сумській Олександрівській гімназії. Перші навички у мистецтві засвоювала під керівництвом харківського художника Євдокима Гнатовича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Волошинова , який у 1859-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1884 рр. викладав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малювання у Харківському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інституті шляхетних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дівчат 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147238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77681" y="4226470"/>
            <a:ext cx="4158172" cy="26240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913" y="44450"/>
            <a:ext cx="7848600" cy="4162425"/>
          </a:xfrm>
        </p:spPr>
        <p:txBody>
          <a:bodyPr>
            <a:normAutofit/>
          </a:bodyPr>
          <a:lstStyle/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Під впливом Волошинова Є. Г. у 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Юлії Бразоль  зароджується любов до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натюрморту.  Постановочний характер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притаманний таким творам, як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«Натюрморт» (друга половина 1880-х) і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«Бузок» (перша половина 1900-х). У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деяких з них композиції мають невиму-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шений характер («Сливи» (1910), «Гриби»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(1912),  «Полуниці» (1916).</a:t>
            </a:r>
          </a:p>
          <a:p>
            <a:pPr eaLnBrk="1" hangingPunct="1">
              <a:buFont typeface="Georgia" pitchFamily="18" charset="0"/>
              <a:buNone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ман\Творчість Бразоль\SAM_436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475656" y="4018168"/>
            <a:ext cx="3431928" cy="2423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D:\ман\Творчість Бразоль\SAM_436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171616" y="3952047"/>
            <a:ext cx="3760941" cy="246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C:\Documents and Settings\User\Рабочий стол\7MKftKygbYY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88224" y="548680"/>
            <a:ext cx="2462014" cy="3231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Объект 2"/>
          <p:cNvSpPr>
            <a:spLocks noGrp="1"/>
          </p:cNvSpPr>
          <p:nvPr>
            <p:ph sz="quarter" idx="13"/>
          </p:nvPr>
        </p:nvSpPr>
        <p:spPr>
          <a:xfrm>
            <a:off x="1258888" y="549275"/>
            <a:ext cx="7993062" cy="369093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Потім Юлія Миколаївна набиралася майстерності у відомого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художника-мариніста Івана Костянтиновича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Айвазовського, з яким  познайомилася у Феодосії 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Факт цього знайомства відбився у прагненні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Ю. Бразоль засвоїти прийоми живопису в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мариністичних композиціях «Берег Криму»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(кінець 1900-х - початок 1910-х), «Море» (1911). </a:t>
            </a:r>
          </a:p>
          <a:p>
            <a:pPr eaLnBrk="1" hangingPunct="1">
              <a:buFont typeface="Georgia" pitchFamily="18" charset="0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Кримська тема займала чільне місце у її творчості.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0_ccc53_c1f0a5e1_X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180702" y="1268760"/>
            <a:ext cx="1963298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8676" name="Picture 3" descr="D:\ман\Творчість Бразоль\SAM_4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097338"/>
            <a:ext cx="3479800" cy="245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Рисунок 3" descr="800px-Бразоль_Юлия_Николаевна_картина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116388"/>
            <a:ext cx="3746500" cy="241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Объект 2"/>
          <p:cNvSpPr>
            <a:spLocks noGrp="1"/>
          </p:cNvSpPr>
          <p:nvPr>
            <p:ph sz="quarter" idx="13"/>
          </p:nvPr>
        </p:nvSpPr>
        <p:spPr>
          <a:xfrm>
            <a:off x="1403350" y="333375"/>
            <a:ext cx="7740650" cy="3902075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    Юлія  Миколаївна Бразоль була  дійсним членом  і експонентом Першого дамського Художнього Гуртка у Санкт – Перербурзі. Почесними членами Гуртка були Айвазовський і Лагоріо . Юлія Миколаївна брала активну участь у його  роботі.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   Уперше ім'я Юлії Миколаївни згадується у роботі гуртка в 1895 році . У каталозі виставки цього року згадується її твір «Пейзаж». З цього часу у щорічних виставках приурочених до Великодня беруть участь її картини. На кожну  виставку вона представляла по 5-10 робіт, іноді в різних техніках.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   Спочатку виставки влаштовувалися у залах Пасажу і приміщеннях Товариства заохочення  художників,  а з 1913 року у будинку княгині  Юсупової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 на Ливарному проспекті. 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 Виставки часто відвідували</a:t>
            </a:r>
          </a:p>
          <a:p>
            <a:pPr marL="0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  Члени Імператорської родини.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User\Рабочий стол\31_saint_petersburg_retro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48064" y="4581128"/>
            <a:ext cx="3677423" cy="20354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 descr="C:\Documents and Settings\User\Рабочий стол\0003-004-RASPUTIN-Valentin-Grigorevich-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Объект 2"/>
          <p:cNvSpPr>
            <a:spLocks noGrp="1"/>
          </p:cNvSpPr>
          <p:nvPr>
            <p:ph sz="quarter" idx="13"/>
          </p:nvPr>
        </p:nvSpPr>
        <p:spPr>
          <a:xfrm>
            <a:off x="1258888" y="188913"/>
            <a:ext cx="7667625" cy="38735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uk-UA" sz="2300" smtClean="0">
                <a:latin typeface="Times New Roman" pitchFamily="18" charset="0"/>
                <a:cs typeface="Times New Roman" pitchFamily="18" charset="0"/>
              </a:rPr>
              <a:t>        Значних успіхів досягла Юлія Бразоль  саме у скульптурі. Про це свідчать скульптурні композиції «Медальйон-горельєф» (1899), «Жінка на скелі. Аврора» (1901)  з колекції Лебединського міського художнього музею та «Сестри» з  Сумського обласного художнього музею. На Всесвітній виставці у Парижі (1900)              Ю. Бразоль отримала почесний відгук за бронзовий канделябр та за скульптуру «Будяк», а у Реймсі (1903) - золоту медаль за барельєф «Двох  голівок».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Documents and Settings\User\Рабочий стол\2PGoaTe45JY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48264" y="2978001"/>
            <a:ext cx="2016141" cy="38799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68" name="Picture 4" descr="D:\Бразоль\бразоль сестри 1917 гіпс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547664" y="3501008"/>
            <a:ext cx="4466030" cy="31032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1341</TotalTime>
  <Words>1274</Words>
  <Application>Microsoft Office PowerPoint</Application>
  <PresentationFormat>Экран (4:3)</PresentationFormat>
  <Paragraphs>130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</vt:lpstr>
      <vt:lpstr>Презентация PowerPoint</vt:lpstr>
      <vt:lpstr>Презентация PowerPoint</vt:lpstr>
      <vt:lpstr>Бразоль Юлія Миколаївна (1856 – 1919)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110</cp:revision>
  <dcterms:created xsi:type="dcterms:W3CDTF">2017-02-09T08:06:46Z</dcterms:created>
  <dcterms:modified xsi:type="dcterms:W3CDTF">2019-04-13T14:13:22Z</dcterms:modified>
</cp:coreProperties>
</file>