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70" r:id="rId2"/>
    <p:sldId id="271" r:id="rId3"/>
    <p:sldId id="272" r:id="rId4"/>
    <p:sldId id="273" r:id="rId5"/>
    <p:sldId id="274" r:id="rId6"/>
    <p:sldId id="275" r:id="rId7"/>
    <p:sldId id="276" r:id="rId8"/>
    <p:sldId id="277" r:id="rId9"/>
    <p:sldId id="278" r:id="rId10"/>
    <p:sldId id="279" r:id="rId11"/>
    <p:sldId id="280" r:id="rId12"/>
    <p:sldId id="281" r:id="rId13"/>
    <p:sldId id="286" r:id="rId14"/>
    <p:sldId id="282" r:id="rId15"/>
    <p:sldId id="285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1" autoAdjust="0"/>
    <p:restoredTop sz="94632" autoAdjust="0"/>
  </p:normalViewPr>
  <p:slideViewPr>
    <p:cSldViewPr>
      <p:cViewPr varScale="1">
        <p:scale>
          <a:sx n="81" d="100"/>
          <a:sy n="81" d="100"/>
        </p:scale>
        <p:origin x="-1013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140A1C-2C5B-402F-8E9E-CFAFE464ACA1}" type="datetimeFigureOut">
              <a:rPr lang="uk-UA" smtClean="0"/>
              <a:t>14.04.2019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3C20C2-13A0-4D6E-BCCD-AD907317F07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768406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C20C2-13A0-4D6E-BCCD-AD907317F071}" type="slidenum">
              <a:rPr lang="uk-UA" smtClean="0"/>
              <a:t>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63860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C20C2-13A0-4D6E-BCCD-AD907317F071}" type="slidenum">
              <a:rPr lang="uk-UA" smtClean="0"/>
              <a:t>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089188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C20C2-13A0-4D6E-BCCD-AD907317F071}" type="slidenum">
              <a:rPr lang="uk-UA" smtClean="0"/>
              <a:t>14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509887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14.04.2019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14.04.2019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14.04.2019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14.04.2019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14.04.2019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14.04.2019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93" y="-25934"/>
            <a:ext cx="5084763" cy="933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7544" y="5157192"/>
            <a:ext cx="8064896" cy="1077218"/>
          </a:xfrm>
          <a:prstGeom prst="rect">
            <a:avLst/>
          </a:prstGeom>
          <a:solidFill>
            <a:srgbClr val="FFFF00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  <a:ea typeface="Times New Roman"/>
              </a:rPr>
              <a:t>«Краєзнавчий музей – духовна скарбниця Охтирського краю» </a:t>
            </a:r>
            <a:endParaRPr lang="uk-UA" sz="3200" dirty="0">
              <a:solidFill>
                <a:schemeClr val="accent1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771800" y="260648"/>
            <a:ext cx="6120680" cy="72943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b="1" dirty="0" smtClean="0">
                <a:solidFill>
                  <a:srgbClr val="FFFF00"/>
                </a:solidFill>
                <a:latin typeface="Comic Sans MS" pitchFamily="66" charset="0"/>
                <a:ea typeface="Times New Roman"/>
                <a:cs typeface="Times New Roman"/>
              </a:rPr>
              <a:t>Охтирський міський центр </a:t>
            </a:r>
            <a:r>
              <a:rPr lang="uk-UA" b="1" dirty="0">
                <a:solidFill>
                  <a:srgbClr val="FFFF00"/>
                </a:solidFill>
                <a:latin typeface="Comic Sans MS" pitchFamily="66" charset="0"/>
                <a:ea typeface="Times New Roman"/>
                <a:cs typeface="Times New Roman"/>
              </a:rPr>
              <a:t>позашкільної освіти-Мала академія </a:t>
            </a:r>
            <a:r>
              <a:rPr lang="uk-UA" b="1" dirty="0" smtClean="0">
                <a:solidFill>
                  <a:srgbClr val="FFFF00"/>
                </a:solidFill>
                <a:latin typeface="Comic Sans MS" pitchFamily="66" charset="0"/>
                <a:ea typeface="Times New Roman"/>
                <a:cs typeface="Times New Roman"/>
              </a:rPr>
              <a:t>наук учнівської молоді</a:t>
            </a:r>
            <a:r>
              <a:rPr lang="uk-UA" b="1" dirty="0">
                <a:solidFill>
                  <a:srgbClr val="FFFF00"/>
                </a:solidFill>
                <a:latin typeface="Comic Sans MS" pitchFamily="66" charset="0"/>
                <a:ea typeface="Times New Roman"/>
                <a:cs typeface="Times New Roman"/>
              </a:rPr>
              <a:t>	</a:t>
            </a:r>
            <a:endParaRPr lang="uk-UA" sz="1400" dirty="0">
              <a:solidFill>
                <a:srgbClr val="FFFF00"/>
              </a:solidFill>
              <a:effectLst/>
              <a:latin typeface="Comic Sans MS" pitchFamily="66" charset="0"/>
              <a:ea typeface="Times New Roman"/>
              <a:cs typeface="Times New Roman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3655" y="1498404"/>
            <a:ext cx="2722761" cy="3622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18090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7556" y="1910811"/>
            <a:ext cx="1997795" cy="28898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1053925"/>
            <a:ext cx="4572000" cy="452431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uk-UA" sz="1600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  <a:ea typeface="Times New Roman"/>
                <a:cs typeface="Times New Roman"/>
              </a:rPr>
              <a:t>Досліджуючи </a:t>
            </a:r>
            <a:r>
              <a:rPr lang="uk-UA" sz="16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  <a:ea typeface="Times New Roman"/>
                <a:cs typeface="Times New Roman"/>
              </a:rPr>
              <a:t>історію регіону, як складової частини Сумської області, краєзнавчий музей уподовж майже століття виконував та виконує водночас важливі функції з популяризації краєзнавчих знань. Така робота здійснюється ним в рамках наукової, дослідницько-пошукової, масових заходів, екскурсій, лекцій, які займали одне з пріоритетних місць в їх повсякденній діяльності. </a:t>
            </a:r>
            <a:endParaRPr lang="uk-UA" sz="1600" dirty="0" smtClean="0">
              <a:solidFill>
                <a:schemeClr val="tx2">
                  <a:lumMod val="75000"/>
                </a:schemeClr>
              </a:solidFill>
              <a:latin typeface="Comic Sans MS" pitchFamily="66" charset="0"/>
              <a:ea typeface="Times New Roman"/>
              <a:cs typeface="Times New Roman"/>
            </a:endParaRPr>
          </a:p>
          <a:p>
            <a:pPr indent="449580" algn="just">
              <a:spcAft>
                <a:spcPts val="0"/>
              </a:spcAft>
            </a:pPr>
            <a:endParaRPr lang="uk-UA" sz="1600" dirty="0" smtClean="0">
              <a:solidFill>
                <a:schemeClr val="tx2">
                  <a:lumMod val="75000"/>
                </a:schemeClr>
              </a:solidFill>
              <a:latin typeface="Comic Sans MS" pitchFamily="66" charset="0"/>
              <a:ea typeface="Times New Roman"/>
              <a:cs typeface="Times New Roman"/>
            </a:endParaRPr>
          </a:p>
          <a:p>
            <a:pPr indent="449580" algn="just">
              <a:spcAft>
                <a:spcPts val="0"/>
              </a:spcAft>
            </a:pPr>
            <a:r>
              <a:rPr lang="uk-UA" sz="1600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  <a:ea typeface="Times New Roman"/>
                <a:cs typeface="Times New Roman"/>
              </a:rPr>
              <a:t>Він </a:t>
            </a:r>
            <a:r>
              <a:rPr lang="uk-UA" sz="16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  <a:ea typeface="Times New Roman"/>
                <a:cs typeface="Times New Roman"/>
              </a:rPr>
              <a:t>був і залишається  акумулятором, збирачем  й хранителем широкого кола пам’яток місцевої історії та культури та  важливими духовним та культурно-освітнім центром краю, місцевою духовною скарбницею та виконує значну роль у вихованні підростаючого покоління.</a:t>
            </a:r>
            <a:endParaRPr lang="uk-UA" sz="1600" dirty="0">
              <a:solidFill>
                <a:schemeClr val="tx2">
                  <a:lumMod val="75000"/>
                </a:schemeClr>
              </a:solidFill>
              <a:effectLst/>
              <a:latin typeface="Comic Sans MS" pitchFamily="66" charset="0"/>
              <a:ea typeface="Times New Roman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20879493">
            <a:off x="495225" y="200531"/>
            <a:ext cx="1859458" cy="461665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uk-UA" sz="2400" b="1" dirty="0" smtClean="0">
                <a:solidFill>
                  <a:schemeClr val="tx2">
                    <a:lumMod val="75000"/>
                  </a:schemeClr>
                </a:solidFill>
                <a:latin typeface="Segoe Script" pitchFamily="34" charset="0"/>
                <a:ea typeface="Times New Roman"/>
                <a:cs typeface="Times New Roman"/>
              </a:rPr>
              <a:t>Висновки</a:t>
            </a:r>
            <a:endParaRPr lang="uk-UA" sz="2400" dirty="0">
              <a:solidFill>
                <a:schemeClr val="tx2">
                  <a:lumMod val="75000"/>
                </a:schemeClr>
              </a:solidFill>
              <a:latin typeface="Segoe Script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51830"/>
            <a:ext cx="2560128" cy="19626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370625"/>
            <a:ext cx="2664141" cy="20386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02290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03648" y="260648"/>
            <a:ext cx="67922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000" b="1" dirty="0">
                <a:solidFill>
                  <a:schemeClr val="tx2">
                    <a:lumMod val="75000"/>
                  </a:schemeClr>
                </a:solidFill>
                <a:latin typeface="Segoe Script" pitchFamily="34" charset="0"/>
                <a:ea typeface="Times New Roman"/>
                <a:cs typeface="Times New Roman"/>
              </a:rPr>
              <a:t>Особистий внесок </a:t>
            </a:r>
            <a:r>
              <a:rPr lang="uk-UA" sz="2000" b="1" dirty="0" smtClean="0">
                <a:solidFill>
                  <a:schemeClr val="tx2">
                    <a:lumMod val="75000"/>
                  </a:schemeClr>
                </a:solidFill>
                <a:latin typeface="Segoe Script" pitchFamily="34" charset="0"/>
                <a:ea typeface="Times New Roman"/>
                <a:cs typeface="Times New Roman"/>
              </a:rPr>
              <a:t>авторів у музейну справу </a:t>
            </a:r>
            <a:endParaRPr lang="uk-UA" sz="2000" dirty="0">
              <a:solidFill>
                <a:schemeClr val="tx2">
                  <a:lumMod val="75000"/>
                </a:schemeClr>
              </a:solidFill>
              <a:latin typeface="Segoe Script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66717" y="722002"/>
            <a:ext cx="8440567" cy="1754326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uk-UA" b="1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  <a:ea typeface="Calibri"/>
              </a:rPr>
              <a:t>Наведені результати та висновки отримані авторами особисто. Здійснено вивчення періодичних видань Охтирки, документів щодо історії і організації роботи </a:t>
            </a:r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  <a:ea typeface="Calibri"/>
              </a:rPr>
              <a:t>закладу, </a:t>
            </a:r>
            <a:r>
              <a:rPr lang="uk-UA" b="1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  <a:ea typeface="Calibri"/>
              </a:rPr>
              <a:t>які збереглися у фондах Охтирського краєзнавчого музею, в редакціях газет. Проведено зустрічі з краєзнавцями, </a:t>
            </a:r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  <a:ea typeface="Calibri"/>
              </a:rPr>
              <a:t>директором Людмилою </a:t>
            </a:r>
            <a:r>
              <a:rPr lang="uk-UA" b="1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  <a:ea typeface="Calibri"/>
              </a:rPr>
              <a:t>М</a:t>
            </a:r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  <a:ea typeface="Calibri"/>
              </a:rPr>
              <a:t>іщенко, працівниками </a:t>
            </a:r>
            <a:r>
              <a:rPr lang="uk-UA" b="1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  <a:ea typeface="Calibri"/>
              </a:rPr>
              <a:t>музею.</a:t>
            </a:r>
            <a:endParaRPr lang="uk-UA" b="1" dirty="0">
              <a:solidFill>
                <a:schemeClr val="accent1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97546" y="4365104"/>
            <a:ext cx="8178910" cy="2031325"/>
          </a:xfrm>
          <a:prstGeom prst="rect">
            <a:avLst/>
          </a:prstGeom>
          <a:solidFill>
            <a:schemeClr val="tx2">
              <a:lumMod val="9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lvl="0" indent="449580" algn="just"/>
            <a:r>
              <a:rPr lang="uk-UA" b="1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  <a:ea typeface="Batang"/>
              </a:rPr>
              <a:t>Участь у проекті висвітлювалася в місцевій пресі на сайтах Охтирської міської ради, відділу освіти Охтирської міської </a:t>
            </a:r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  <a:ea typeface="Batang"/>
              </a:rPr>
              <a:t>ради, на </a:t>
            </a:r>
            <a:r>
              <a:rPr lang="uk-UA" b="1" dirty="0" err="1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  <a:ea typeface="Batang"/>
              </a:rPr>
              <a:t>Ф</a:t>
            </a:r>
            <a:r>
              <a:rPr lang="uk-UA" b="1" dirty="0" err="1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  <a:ea typeface="Batang"/>
              </a:rPr>
              <a:t>ейсбуці</a:t>
            </a:r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  <a:ea typeface="Batang"/>
              </a:rPr>
              <a:t>. </a:t>
            </a:r>
            <a:r>
              <a:rPr lang="uk-UA" b="1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  <a:ea typeface="Batang"/>
              </a:rPr>
              <a:t>Результати участі у проекті презентовано під час міської конференції «Розвиток гончарства на Сумщині у другій половині Х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  <a:ea typeface="Batang"/>
              </a:rPr>
              <a:t>V</a:t>
            </a:r>
            <a:r>
              <a:rPr lang="uk-UA" b="1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  <a:ea typeface="Batang"/>
              </a:rPr>
              <a:t>ІІ – на початку ХХ століть» у грудні 2018 року, під час І етапу Всеукраїнського конкурсу-захисту науково-дослідницьких робіт учнів-членів МАН в січні 2019 року, у передачах ТРК «Охтирка».</a:t>
            </a:r>
          </a:p>
        </p:txBody>
      </p:sp>
      <p:pic>
        <p:nvPicPr>
          <p:cNvPr id="10" name="Рисунок 2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2883" y="2725085"/>
            <a:ext cx="1980211" cy="14862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4" name="Picture 2" descr="C:\Users\Виталий\Desktop\Оля 2019\Юний дослідник 2019\Піскурьова Бейзим\IMG-361a13a4d0a274529ac309434e6a13e5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836" y="2544491"/>
            <a:ext cx="2303493" cy="17276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Виталий\Desktop\Оля 2019\Юний дослідник 2019\Музей Піскурьова, Бейзим\фото_06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809" y="2671367"/>
            <a:ext cx="2316131" cy="15399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19683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708458" y="476672"/>
            <a:ext cx="3923928" cy="600164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lvl="0" algn="just"/>
            <a:r>
              <a:rPr lang="uk-UA" sz="1600" dirty="0">
                <a:solidFill>
                  <a:srgbClr val="FEFAC9">
                    <a:lumMod val="75000"/>
                  </a:srgbClr>
                </a:solidFill>
                <a:latin typeface="Comic Sans MS" pitchFamily="66" charset="0"/>
                <a:ea typeface="Times New Roman"/>
              </a:rPr>
              <a:t>Проведено експедиційні заходи зі збору експонатів з метою поповнення фондів краєзнавчого музею в Охтирці та Охтирському районі. Було зібрано та подаровано: скриню, </a:t>
            </a:r>
            <a:r>
              <a:rPr lang="uk-UA" sz="1600" dirty="0" err="1">
                <a:solidFill>
                  <a:srgbClr val="FEFAC9">
                    <a:lumMod val="75000"/>
                  </a:srgbClr>
                </a:solidFill>
                <a:latin typeface="Comic Sans MS" pitchFamily="66" charset="0"/>
                <a:ea typeface="Times New Roman"/>
                <a:cs typeface="Times New Roman"/>
              </a:rPr>
              <a:t>кадуб</a:t>
            </a:r>
            <a:r>
              <a:rPr lang="uk-UA" sz="1600" dirty="0">
                <a:solidFill>
                  <a:srgbClr val="FEFAC9">
                    <a:lumMod val="75000"/>
                  </a:srgbClr>
                </a:solidFill>
                <a:latin typeface="Comic Sans MS" pitchFamily="66" charset="0"/>
                <a:ea typeface="Times New Roman"/>
                <a:cs typeface="Times New Roman"/>
              </a:rPr>
              <a:t>, </a:t>
            </a:r>
            <a:r>
              <a:rPr lang="uk-UA" sz="1600" dirty="0" smtClean="0">
                <a:solidFill>
                  <a:srgbClr val="FEFAC9">
                    <a:lumMod val="75000"/>
                  </a:srgbClr>
                </a:solidFill>
                <a:latin typeface="Comic Sans MS" pitchFamily="66" charset="0"/>
                <a:ea typeface="Times New Roman"/>
                <a:cs typeface="Times New Roman"/>
              </a:rPr>
              <a:t> глечики, </a:t>
            </a:r>
            <a:r>
              <a:rPr lang="uk-UA" sz="1600" dirty="0" err="1" smtClean="0">
                <a:solidFill>
                  <a:srgbClr val="FEFAC9">
                    <a:lumMod val="75000"/>
                  </a:srgbClr>
                </a:solidFill>
                <a:latin typeface="Comic Sans MS" pitchFamily="66" charset="0"/>
                <a:ea typeface="Times New Roman"/>
                <a:cs typeface="Times New Roman"/>
              </a:rPr>
              <a:t>кувшини</a:t>
            </a:r>
            <a:r>
              <a:rPr lang="uk-UA" sz="1600" dirty="0" smtClean="0">
                <a:solidFill>
                  <a:srgbClr val="FEFAC9">
                    <a:lumMod val="75000"/>
                  </a:srgbClr>
                </a:solidFill>
                <a:latin typeface="Comic Sans MS" pitchFamily="66" charset="0"/>
                <a:ea typeface="Times New Roman"/>
                <a:cs typeface="Times New Roman"/>
              </a:rPr>
              <a:t>, </a:t>
            </a:r>
            <a:r>
              <a:rPr lang="uk-UA" sz="1600" dirty="0" err="1" smtClean="0">
                <a:solidFill>
                  <a:srgbClr val="FEFAC9">
                    <a:lumMod val="75000"/>
                  </a:srgbClr>
                </a:solidFill>
                <a:latin typeface="Comic Sans MS" pitchFamily="66" charset="0"/>
                <a:ea typeface="Times New Roman"/>
                <a:cs typeface="Times New Roman"/>
              </a:rPr>
              <a:t>тарілі</a:t>
            </a:r>
            <a:r>
              <a:rPr lang="uk-UA" sz="1600" dirty="0" smtClean="0">
                <a:solidFill>
                  <a:srgbClr val="FEFAC9">
                    <a:lumMod val="75000"/>
                  </a:srgbClr>
                </a:solidFill>
                <a:latin typeface="Comic Sans MS" pitchFamily="66" charset="0"/>
                <a:ea typeface="Times New Roman"/>
                <a:cs typeface="Times New Roman"/>
              </a:rPr>
              <a:t>, чашки </a:t>
            </a:r>
            <a:r>
              <a:rPr lang="uk-UA" sz="1600" dirty="0">
                <a:solidFill>
                  <a:srgbClr val="FEFAC9">
                    <a:lumMod val="75000"/>
                  </a:srgbClr>
                </a:solidFill>
                <a:latin typeface="Comic Sans MS" pitchFamily="66" charset="0"/>
                <a:ea typeface="Times New Roman"/>
                <a:cs typeface="Times New Roman"/>
              </a:rPr>
              <a:t>з гончарних осередків Охтирки та </a:t>
            </a:r>
            <a:r>
              <a:rPr lang="uk-UA" sz="1600" dirty="0" err="1">
                <a:solidFill>
                  <a:srgbClr val="FEFAC9">
                    <a:lumMod val="75000"/>
                  </a:srgbClr>
                </a:solidFill>
                <a:latin typeface="Comic Sans MS" pitchFamily="66" charset="0"/>
                <a:ea typeface="Times New Roman"/>
                <a:cs typeface="Times New Roman"/>
              </a:rPr>
              <a:t>Межирича</a:t>
            </a:r>
            <a:r>
              <a:rPr lang="uk-UA" sz="1600" dirty="0">
                <a:solidFill>
                  <a:srgbClr val="FEFAC9">
                    <a:lumMod val="75000"/>
                  </a:srgbClr>
                </a:solidFill>
                <a:latin typeface="Comic Sans MS" pitchFamily="66" charset="0"/>
                <a:ea typeface="Times New Roman"/>
              </a:rPr>
              <a:t>, елементи ткацького станку, прядку, рогач</a:t>
            </a:r>
            <a:r>
              <a:rPr lang="uk-UA" sz="1600" dirty="0">
                <a:solidFill>
                  <a:srgbClr val="FEFAC9">
                    <a:lumMod val="75000"/>
                  </a:srgbClr>
                </a:solidFill>
                <a:latin typeface="Comic Sans MS" pitchFamily="66" charset="0"/>
                <a:ea typeface="Times New Roman"/>
                <a:cs typeface="Times New Roman"/>
              </a:rPr>
              <a:t>, с</a:t>
            </a:r>
            <a:r>
              <a:rPr lang="uk-UA" sz="1600" dirty="0">
                <a:solidFill>
                  <a:srgbClr val="FEFAC9">
                    <a:lumMod val="75000"/>
                  </a:srgbClr>
                </a:solidFill>
                <a:latin typeface="Comic Sans MS" pitchFamily="66" charset="0"/>
                <a:ea typeface="Times New Roman"/>
              </a:rPr>
              <a:t>ерп, </a:t>
            </a:r>
            <a:r>
              <a:rPr lang="uk-UA" sz="1600" dirty="0">
                <a:solidFill>
                  <a:srgbClr val="FEFAC9">
                    <a:lumMod val="75000"/>
                  </a:srgbClr>
                </a:solidFill>
                <a:latin typeface="Comic Sans MS" pitchFamily="66" charset="0"/>
                <a:ea typeface="Times New Roman"/>
                <a:cs typeface="Times New Roman"/>
              </a:rPr>
              <a:t>3 жіночі сорочки, 1 чоловіча сорочка, предмети постільної білизни оздоблені вишивкою</a:t>
            </a:r>
            <a:r>
              <a:rPr lang="uk-UA" sz="1600" dirty="0">
                <a:solidFill>
                  <a:srgbClr val="FEFAC9">
                    <a:lumMod val="75000"/>
                  </a:srgbClr>
                </a:solidFill>
                <a:latin typeface="Comic Sans MS" pitchFamily="66" charset="0"/>
                <a:ea typeface="Times New Roman"/>
              </a:rPr>
              <a:t>. Усього </a:t>
            </a:r>
            <a:r>
              <a:rPr lang="uk-UA" sz="1600" dirty="0" smtClean="0">
                <a:solidFill>
                  <a:srgbClr val="FEFAC9">
                    <a:lumMod val="75000"/>
                  </a:srgbClr>
                </a:solidFill>
                <a:latin typeface="Comic Sans MS" pitchFamily="66" charset="0"/>
                <a:ea typeface="Times New Roman"/>
              </a:rPr>
              <a:t>26 </a:t>
            </a:r>
            <a:r>
              <a:rPr lang="uk-UA" sz="1600" dirty="0">
                <a:solidFill>
                  <a:srgbClr val="FEFAC9">
                    <a:lumMod val="75000"/>
                  </a:srgbClr>
                </a:solidFill>
                <a:latin typeface="Comic Sans MS" pitchFamily="66" charset="0"/>
                <a:ea typeface="Times New Roman"/>
              </a:rPr>
              <a:t>експонатів. Завдяки </a:t>
            </a:r>
            <a:r>
              <a:rPr lang="uk-UA" sz="1600" dirty="0">
                <a:solidFill>
                  <a:srgbClr val="FEFAC9">
                    <a:lumMod val="75000"/>
                  </a:srgbClr>
                </a:solidFill>
                <a:latin typeface="Comic Sans MS" pitchFamily="66" charset="0"/>
                <a:ea typeface="Times New Roman"/>
                <a:cs typeface="Times New Roman"/>
              </a:rPr>
              <a:t>спонсорській допомозі </a:t>
            </a:r>
            <a:r>
              <a:rPr lang="uk-UA" sz="1600" dirty="0">
                <a:solidFill>
                  <a:srgbClr val="FEFAC9">
                    <a:lumMod val="75000"/>
                  </a:srgbClr>
                </a:solidFill>
                <a:latin typeface="Comic Sans MS" pitchFamily="66" charset="0"/>
                <a:ea typeface="Times New Roman"/>
              </a:rPr>
              <a:t>було </a:t>
            </a:r>
            <a:r>
              <a:rPr lang="uk-UA" sz="1600" dirty="0" err="1">
                <a:solidFill>
                  <a:srgbClr val="FEFAC9">
                    <a:lumMod val="75000"/>
                  </a:srgbClr>
                </a:solidFill>
                <a:latin typeface="Comic Sans MS" pitchFamily="66" charset="0"/>
                <a:ea typeface="Times New Roman"/>
              </a:rPr>
              <a:t>відреставровано</a:t>
            </a:r>
            <a:r>
              <a:rPr lang="uk-UA" sz="1600" dirty="0">
                <a:solidFill>
                  <a:srgbClr val="FEFAC9">
                    <a:lumMod val="75000"/>
                  </a:srgbClr>
                </a:solidFill>
                <a:latin typeface="Comic Sans MS" pitchFamily="66" charset="0"/>
                <a:ea typeface="Times New Roman"/>
                <a:cs typeface="Times New Roman"/>
              </a:rPr>
              <a:t> скриню, вона</a:t>
            </a:r>
            <a:r>
              <a:rPr lang="uk-UA" sz="1600" dirty="0">
                <a:solidFill>
                  <a:srgbClr val="FEFAC9">
                    <a:lumMod val="75000"/>
                  </a:srgbClr>
                </a:solidFill>
                <a:latin typeface="Comic Sans MS" pitchFamily="66" charset="0"/>
                <a:ea typeface="Times New Roman"/>
              </a:rPr>
              <a:t> зайняла своє місце в експозиції. </a:t>
            </a:r>
            <a:endParaRPr lang="uk-UA" sz="1600" dirty="0" smtClean="0">
              <a:solidFill>
                <a:srgbClr val="FEFAC9">
                  <a:lumMod val="75000"/>
                </a:srgbClr>
              </a:solidFill>
              <a:latin typeface="Comic Sans MS" pitchFamily="66" charset="0"/>
              <a:ea typeface="Times New Roman"/>
            </a:endParaRPr>
          </a:p>
          <a:p>
            <a:pPr lvl="0" algn="just"/>
            <a:r>
              <a:rPr lang="uk-UA" sz="1600" dirty="0" smtClean="0">
                <a:solidFill>
                  <a:srgbClr val="FEFAC9">
                    <a:lumMod val="75000"/>
                  </a:srgbClr>
                </a:solidFill>
                <a:latin typeface="Comic Sans MS" pitchFamily="66" charset="0"/>
              </a:rPr>
              <a:t>До поповнення </a:t>
            </a:r>
            <a:r>
              <a:rPr lang="uk-UA" sz="1600" dirty="0" err="1" smtClean="0">
                <a:solidFill>
                  <a:srgbClr val="FEFAC9">
                    <a:lumMod val="75000"/>
                  </a:srgbClr>
                </a:solidFill>
                <a:latin typeface="Comic Sans MS" pitchFamily="66" charset="0"/>
              </a:rPr>
              <a:t>ескпонатами</a:t>
            </a:r>
            <a:r>
              <a:rPr lang="uk-UA" sz="1600" dirty="0" smtClean="0">
                <a:solidFill>
                  <a:srgbClr val="FEFAC9">
                    <a:lumMod val="75000"/>
                  </a:srgbClr>
                </a:solidFill>
                <a:latin typeface="Comic Sans MS" pitchFamily="66" charset="0"/>
              </a:rPr>
              <a:t> музею включилися і юні туристи-краєзнавці закладу, які влітку 2018 року здійснювали етнографічну подорож Сумською областю та привезли з </a:t>
            </a:r>
            <a:r>
              <a:rPr lang="uk-UA" sz="1600" dirty="0" err="1" smtClean="0">
                <a:solidFill>
                  <a:srgbClr val="FEFAC9">
                    <a:lumMod val="75000"/>
                  </a:srgbClr>
                </a:solidFill>
                <a:latin typeface="Comic Sans MS" pitchFamily="66" charset="0"/>
              </a:rPr>
              <a:t>с.Межиріч</a:t>
            </a:r>
            <a:r>
              <a:rPr lang="uk-UA" sz="1600" dirty="0" smtClean="0">
                <a:solidFill>
                  <a:srgbClr val="FEFAC9">
                    <a:lumMod val="75000"/>
                  </a:srgbClr>
                </a:solidFill>
                <a:latin typeface="Comic Sans MS" pitchFamily="66" charset="0"/>
              </a:rPr>
              <a:t> 8 гончарних виробів,  згодилися подарувати музею спільно з авторами проекту.</a:t>
            </a:r>
            <a:endParaRPr lang="uk-UA" sz="1600" dirty="0">
              <a:solidFill>
                <a:srgbClr val="FEFAC9">
                  <a:lumMod val="75000"/>
                </a:srgbClr>
              </a:solidFill>
              <a:latin typeface="Comic Sans MS" pitchFamily="66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65" y="3861048"/>
            <a:ext cx="3637218" cy="27363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2873143" cy="20896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2" name="Picture 4" descr="C:\Users\Виталий\Desktop\Оля 2019\Юний дослідник 2019\Піскурьова Бейзим\52827116_143749696654096_8411372937281536000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980728"/>
            <a:ext cx="1774800" cy="26705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Виталий\Desktop\Мій внесок 4 лютого\DSC_007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316000"/>
            <a:ext cx="2143041" cy="14248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07696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219" y="364809"/>
            <a:ext cx="3640414" cy="2736610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6878" y="260648"/>
            <a:ext cx="4121808" cy="3682968"/>
          </a:xfrm>
          <a:prstGeom prst="rect">
            <a:avLst/>
          </a:prstGeom>
        </p:spPr>
      </p:pic>
      <p:pic>
        <p:nvPicPr>
          <p:cNvPr id="9" name="Рисунок 8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6096" y="4098228"/>
            <a:ext cx="2923373" cy="24387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219" y="2996952"/>
            <a:ext cx="3640414" cy="29523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4096956" y="6352313"/>
            <a:ext cx="1824602" cy="307777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uk-UA" sz="1400" dirty="0">
                <a:solidFill>
                  <a:srgbClr val="1D2129"/>
                </a:solidFill>
                <a:latin typeface="inherit"/>
                <a:ea typeface="Times New Roman"/>
                <a:cs typeface="Helvetica"/>
              </a:rPr>
              <a:t>4 лютого 2019 року </a:t>
            </a:r>
            <a:endParaRPr lang="uk-UA" sz="1400" dirty="0"/>
          </a:p>
        </p:txBody>
      </p:sp>
    </p:spTree>
    <p:extLst>
      <p:ext uri="{BB962C8B-B14F-4D97-AF65-F5344CB8AC3E}">
        <p14:creationId xmlns:p14="http://schemas.microsoft.com/office/powerpoint/2010/main" val="30037508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512" y="116632"/>
            <a:ext cx="4464496" cy="3877872"/>
          </a:xfrm>
          <a:prstGeom prst="rect">
            <a:avLst/>
          </a:prstGeom>
        </p:spPr>
      </p:pic>
      <p:pic>
        <p:nvPicPr>
          <p:cNvPr id="9" name="Рисунок 8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568" y="4149080"/>
            <a:ext cx="3341288" cy="24928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/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4048" y="23073"/>
            <a:ext cx="4032448" cy="3517832"/>
          </a:xfrm>
          <a:prstGeom prst="rect">
            <a:avLst/>
          </a:prstGeom>
        </p:spPr>
      </p:pic>
      <p:pic>
        <p:nvPicPr>
          <p:cNvPr id="12" name="Рисунок 11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55286" y="3545632"/>
            <a:ext cx="2969932" cy="30963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764611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C:\Users\Виталий\Desktop\Оля 2019\Юний дослідник 2019\Музей Піскурьова, Бейзим\IMG_95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415" y="942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7544" y="260648"/>
            <a:ext cx="3415179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544" y="2519293"/>
            <a:ext cx="3384376" cy="29523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 rot="419161">
            <a:off x="4235975" y="4272986"/>
            <a:ext cx="4572000" cy="2062103"/>
          </a:xfrm>
          <a:prstGeom prst="rect">
            <a:avLst/>
          </a:prstGeom>
          <a:solidFill>
            <a:schemeClr val="tx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lvl="0" algn="just">
              <a:spcBef>
                <a:spcPts val="600"/>
              </a:spcBef>
              <a:buClr>
                <a:srgbClr val="F3A447"/>
              </a:buClr>
              <a:buSzPct val="85000"/>
            </a:pPr>
            <a:r>
              <a:rPr lang="uk-UA" sz="1600" b="1" dirty="0" smtClean="0">
                <a:solidFill>
                  <a:srgbClr val="1F497D"/>
                </a:solidFill>
                <a:latin typeface="Segoe Script" pitchFamily="34" charset="0"/>
                <a:ea typeface="Times New Roman"/>
              </a:rPr>
              <a:t>Поповнюючи </a:t>
            </a:r>
            <a:r>
              <a:rPr lang="uk-UA" sz="1600" b="1" dirty="0">
                <a:solidFill>
                  <a:srgbClr val="1F497D"/>
                </a:solidFill>
                <a:latin typeface="Segoe Script" pitchFamily="34" charset="0"/>
                <a:ea typeface="Times New Roman"/>
              </a:rPr>
              <a:t>експонатами фонди Охтирського краєзнавчого музею ми допоможемо жителям та гостям нашого міста  познайомитися або розширити своє уявлення про життя і побут жителів нашого краю, </a:t>
            </a:r>
            <a:r>
              <a:rPr lang="uk-UA" sz="1600" b="1" dirty="0" smtClean="0">
                <a:solidFill>
                  <a:srgbClr val="1F497D"/>
                </a:solidFill>
                <a:latin typeface="Segoe Script" pitchFamily="34" charset="0"/>
                <a:ea typeface="Times New Roman"/>
              </a:rPr>
              <a:t>наших прабабусь </a:t>
            </a:r>
            <a:r>
              <a:rPr lang="uk-UA" sz="1600" b="1" dirty="0">
                <a:solidFill>
                  <a:srgbClr val="1F497D"/>
                </a:solidFill>
                <a:latin typeface="Segoe Script" pitchFamily="34" charset="0"/>
                <a:ea typeface="Times New Roman"/>
              </a:rPr>
              <a:t>та </a:t>
            </a:r>
            <a:r>
              <a:rPr lang="uk-UA" sz="1600" b="1" dirty="0" err="1">
                <a:solidFill>
                  <a:srgbClr val="1F497D"/>
                </a:solidFill>
                <a:latin typeface="Segoe Script" pitchFamily="34" charset="0"/>
                <a:ea typeface="Times New Roman"/>
              </a:rPr>
              <a:t>прадідусів</a:t>
            </a:r>
            <a:r>
              <a:rPr lang="uk-UA" sz="1600" b="1" dirty="0">
                <a:solidFill>
                  <a:srgbClr val="1F497D"/>
                </a:solidFill>
                <a:latin typeface="Segoe Script" pitchFamily="34" charset="0"/>
                <a:ea typeface="Times New Roman"/>
              </a:rPr>
              <a:t> в давнину.</a:t>
            </a:r>
            <a:endParaRPr lang="uk-UA" sz="1600" b="1" dirty="0">
              <a:solidFill>
                <a:prstClr val="white"/>
              </a:solidFill>
              <a:latin typeface="Segoe Script" pitchFamily="34" charset="0"/>
              <a:ea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2402" y="5764614"/>
            <a:ext cx="4025461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none">
            <a:spAutoFit/>
          </a:bodyPr>
          <a:lstStyle/>
          <a:p>
            <a:pPr lvl="0" algn="ctr"/>
            <a:r>
              <a:rPr lang="uk-UA" b="1" dirty="0">
                <a:solidFill>
                  <a:schemeClr val="tx2">
                    <a:lumMod val="75000"/>
                  </a:schemeClr>
                </a:solidFill>
                <a:latin typeface="Segoe Script" pitchFamily="34" charset="0"/>
                <a:ea typeface="Times New Roman"/>
              </a:rPr>
              <a:t>Мій внесок у музейну справу</a:t>
            </a:r>
            <a:endParaRPr lang="uk-UA" b="1" dirty="0">
              <a:solidFill>
                <a:schemeClr val="tx2">
                  <a:lumMod val="75000"/>
                </a:schemeClr>
              </a:solidFill>
              <a:latin typeface="Segoe Script" pitchFamily="34" charset="0"/>
            </a:endParaRPr>
          </a:p>
        </p:txBody>
      </p:sp>
      <p:pic>
        <p:nvPicPr>
          <p:cNvPr id="5125" name="Picture 5" descr="C:\Users\Виталий\Desktop\Оля 2019\Юний дослідник 2019\Музей Піскурьова, Бейзим\Viber Images\IMG-2b396fcb9f20e9eafbedfbd95cf64135-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598151"/>
            <a:ext cx="3648405" cy="27363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50466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Виталий\Desktop\Мій внесок 4 лютого\DSC_00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25" y="272581"/>
            <a:ext cx="2762991" cy="22454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Виталий\Desktop\Оля 2019\Юний дослідник 2019\Піскурьова Бейзим\Піскурьова\IMG_948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211" y="216167"/>
            <a:ext cx="2880320" cy="21602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2711184" y="4725874"/>
            <a:ext cx="6057475" cy="1512168"/>
          </a:xfrm>
          <a:prstGeom prst="round2DiagRect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Блок-схема: перфолента 12"/>
          <p:cNvSpPr/>
          <p:nvPr/>
        </p:nvSpPr>
        <p:spPr>
          <a:xfrm rot="20835761">
            <a:off x="3894591" y="2497192"/>
            <a:ext cx="4968552" cy="1648757"/>
          </a:xfrm>
          <a:prstGeom prst="flowChartPunchedTap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Блок-схема: перфолента 11"/>
          <p:cNvSpPr/>
          <p:nvPr/>
        </p:nvSpPr>
        <p:spPr>
          <a:xfrm rot="21270164">
            <a:off x="163096" y="2153087"/>
            <a:ext cx="4419345" cy="1497511"/>
          </a:xfrm>
          <a:prstGeom prst="flowChartPunchedTap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7" name="Рисунок 6" descr="13х18 с1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53" y="4038229"/>
            <a:ext cx="2105159" cy="24482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 rot="21162906">
            <a:off x="298370" y="2440177"/>
            <a:ext cx="41905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err="1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  <a:ea typeface="Times New Roman"/>
              </a:rPr>
              <a:t>Бейзим</a:t>
            </a:r>
            <a:r>
              <a:rPr lang="uk-UA" b="1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  <a:ea typeface="Times New Roman"/>
              </a:rPr>
              <a:t> </a:t>
            </a:r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  <a:ea typeface="Times New Roman"/>
              </a:rPr>
              <a:t>Вікторія Володимирівна, </a:t>
            </a:r>
          </a:p>
          <a:p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  <a:ea typeface="Times New Roman"/>
              </a:rPr>
              <a:t>8 </a:t>
            </a:r>
            <a:r>
              <a:rPr lang="uk-UA" b="1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  <a:ea typeface="Times New Roman"/>
              </a:rPr>
              <a:t>класу Охтирської </a:t>
            </a:r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  <a:ea typeface="Times New Roman"/>
              </a:rPr>
              <a:t>ЗОШ</a:t>
            </a:r>
          </a:p>
          <a:p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  <a:ea typeface="Times New Roman"/>
              </a:rPr>
              <a:t> </a:t>
            </a:r>
            <a:r>
              <a:rPr lang="uk-UA" b="1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  <a:ea typeface="Times New Roman"/>
              </a:rPr>
              <a:t>І-ІІІ ступенів № 1 </a:t>
            </a:r>
            <a:endParaRPr lang="uk-UA" dirty="0">
              <a:solidFill>
                <a:schemeClr val="accent1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20587638">
            <a:off x="4023318" y="2805551"/>
            <a:ext cx="49532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err="1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  <a:ea typeface="Times New Roman"/>
              </a:rPr>
              <a:t>Піскурьова</a:t>
            </a:r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  <a:ea typeface="Times New Roman"/>
              </a:rPr>
              <a:t> </a:t>
            </a:r>
            <a:r>
              <a:rPr lang="uk-UA" b="1" dirty="0" err="1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  <a:ea typeface="Times New Roman"/>
              </a:rPr>
              <a:t>Пауліна</a:t>
            </a:r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  <a:ea typeface="Times New Roman"/>
              </a:rPr>
              <a:t> Романівна, </a:t>
            </a:r>
          </a:p>
          <a:p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  <a:ea typeface="Times New Roman"/>
              </a:rPr>
              <a:t>учениця </a:t>
            </a:r>
            <a:r>
              <a:rPr lang="uk-UA" b="1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  <a:ea typeface="Times New Roman"/>
              </a:rPr>
              <a:t>8 класу Охтирської </a:t>
            </a:r>
            <a:endParaRPr lang="uk-UA" b="1" dirty="0" smtClean="0">
              <a:solidFill>
                <a:schemeClr val="accent1">
                  <a:lumMod val="50000"/>
                </a:schemeClr>
              </a:solidFill>
              <a:latin typeface="Comic Sans MS" pitchFamily="66" charset="0"/>
              <a:ea typeface="Times New Roman"/>
            </a:endParaRPr>
          </a:p>
          <a:p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  <a:ea typeface="Times New Roman"/>
              </a:rPr>
              <a:t>ЗОШ </a:t>
            </a:r>
            <a:r>
              <a:rPr lang="uk-UA" b="1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  <a:ea typeface="Times New Roman"/>
              </a:rPr>
              <a:t>І-ІІІ ступенів № 5 імені Р.К.</a:t>
            </a:r>
            <a:r>
              <a:rPr lang="uk-UA" b="1" dirty="0" err="1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  <a:ea typeface="Times New Roman"/>
              </a:rPr>
              <a:t>Рапія</a:t>
            </a:r>
            <a:endParaRPr lang="uk-UA" dirty="0">
              <a:solidFill>
                <a:schemeClr val="accent1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915816" y="4760714"/>
            <a:ext cx="564821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uk-UA" b="1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  <a:ea typeface="Times New Roman"/>
                <a:cs typeface="Times New Roman"/>
              </a:rPr>
              <a:t>Науковий керівник: </a:t>
            </a:r>
            <a:r>
              <a:rPr lang="uk-UA" b="1" dirty="0" err="1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  <a:ea typeface="Times New Roman"/>
                <a:cs typeface="Times New Roman"/>
              </a:rPr>
              <a:t>Литовченко</a:t>
            </a:r>
            <a:r>
              <a:rPr lang="uk-UA" b="1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  <a:ea typeface="Times New Roman"/>
                <a:cs typeface="Times New Roman"/>
              </a:rPr>
              <a:t> Ольга Олександрівна, керівник гуртка «Історичне краєзнавство» Охтирського міського центру позашкільної освіти-Мала академія наук</a:t>
            </a:r>
            <a:r>
              <a:rPr lang="uk-UA" b="1" dirty="0">
                <a:solidFill>
                  <a:srgbClr val="FFFF00"/>
                </a:solidFill>
                <a:latin typeface="Comic Sans MS" pitchFamily="66" charset="0"/>
                <a:ea typeface="Times New Roman"/>
                <a:cs typeface="Times New Roman"/>
              </a:rPr>
              <a:t>	</a:t>
            </a:r>
            <a:endParaRPr lang="uk-UA" sz="1400" dirty="0">
              <a:solidFill>
                <a:srgbClr val="FFFF00"/>
              </a:solidFill>
              <a:effectLst/>
              <a:latin typeface="Comic Sans MS" pitchFamily="66" charset="0"/>
              <a:ea typeface="Times New Roman"/>
              <a:cs typeface="Times New Roman"/>
            </a:endParaRPr>
          </a:p>
        </p:txBody>
      </p:sp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3054201" y="116632"/>
            <a:ext cx="2973010" cy="914400"/>
          </a:xfrm>
          <a:prstGeom prst="round2DiagRect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accent1">
                    <a:lumMod val="50000"/>
                  </a:schemeClr>
                </a:solidFill>
                <a:latin typeface="Segoe Script" pitchFamily="34" charset="0"/>
                <a:ea typeface="Times New Roman"/>
              </a:rPr>
              <a:t>Мій внесок у музейну справу</a:t>
            </a:r>
            <a:endParaRPr lang="uk-UA" b="1" dirty="0">
              <a:solidFill>
                <a:schemeClr val="accent1">
                  <a:lumMod val="50000"/>
                </a:schemeClr>
              </a:solidFill>
              <a:latin typeface="Segoe Scrip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62976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467544" y="332656"/>
            <a:ext cx="8252250" cy="2592288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uk-UA" b="1" dirty="0">
                <a:solidFill>
                  <a:srgbClr val="FFFF00"/>
                </a:solidFill>
                <a:latin typeface="Comic Sans MS" pitchFamily="66" charset="0"/>
                <a:ea typeface="Times New Roman"/>
                <a:cs typeface="Times New Roman"/>
              </a:rPr>
              <a:t>Актуальність теми дослідження. </a:t>
            </a:r>
            <a:r>
              <a:rPr lang="uk-UA" dirty="0">
                <a:solidFill>
                  <a:srgbClr val="FFFF00"/>
                </a:solidFill>
                <a:latin typeface="Comic Sans MS" pitchFamily="66" charset="0"/>
                <a:ea typeface="Times New Roman"/>
                <a:cs typeface="Times New Roman"/>
              </a:rPr>
              <a:t>Щоденно десятки тисяч громадян та гостей  України, прагнучи збагатити свій духовний світ та знання, зустрітися з прекрасним, відвідують музеї. У музеях України дбайливо зібрано і зберігається все, що нам, українцям, дороге, що є гордістю нашого народу. Особливе місце серед усіх видів музеї посідають краєзнавчі музеї. Напередодні 100 річчя Охтирського краєзнавчого музею виникла потреба у продовженні систематизації та узагальненні матеріалів щодо історії цього закладу.</a:t>
            </a:r>
            <a:endParaRPr lang="uk-UA" sz="1400" dirty="0">
              <a:solidFill>
                <a:srgbClr val="FFFF00"/>
              </a:solidFill>
              <a:latin typeface="Comic Sans MS" pitchFamily="66" charset="0"/>
              <a:ea typeface="Times New Roman"/>
              <a:cs typeface="Times New Roman"/>
            </a:endParaRPr>
          </a:p>
        </p:txBody>
      </p:sp>
      <p:pic>
        <p:nvPicPr>
          <p:cNvPr id="8" name="Рисунок 59" descr="https://pp.vk.me/c630816/v630816078/4e821/AqsRC2dMUKI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636" y="3217565"/>
            <a:ext cx="2205520" cy="16552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46" name="Picture 2" descr="D:\2018\102NIKON\DSCN258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354976"/>
            <a:ext cx="3653780" cy="27403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s://pp.vk.me/c630816/v630816078/4e60f/gwbJ0DOMvM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5167913"/>
            <a:ext cx="2106631" cy="15799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590" y="2915396"/>
            <a:ext cx="2530475" cy="19573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" name="Picture 2" descr="C:\Users\Виталий\Desktop\МАМА\Космос 2016 музеї\фото історія музей\i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88789" y="5116151"/>
            <a:ext cx="2484276" cy="16561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250259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0022" y="332656"/>
            <a:ext cx="4572000" cy="1477328"/>
          </a:xfrm>
          <a:prstGeom prst="rect">
            <a:avLst/>
          </a:prstGeom>
          <a:solidFill>
            <a:schemeClr val="tx2">
              <a:lumMod val="9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uk-UA" b="1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  <a:ea typeface="Times New Roman"/>
                <a:cs typeface="Times New Roman"/>
              </a:rPr>
              <a:t>Мета роботи</a:t>
            </a:r>
            <a:r>
              <a:rPr lang="uk-UA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  <a:ea typeface="Times New Roman"/>
                <a:cs typeface="Times New Roman"/>
              </a:rPr>
              <a:t> – з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  <a:ea typeface="Times New Roman"/>
                <a:cs typeface="Times New Roman"/>
              </a:rPr>
              <a:t>`</a:t>
            </a:r>
            <a:r>
              <a:rPr lang="uk-UA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  <a:ea typeface="Times New Roman"/>
                <a:cs typeface="Times New Roman"/>
              </a:rPr>
              <a:t>ясувати основні етапи розвитку Охтирського краєзнавчого музею  та його вплив на розвиток духовності краю, поповнення фондів музею.	</a:t>
            </a:r>
            <a:endParaRPr lang="uk-UA" sz="1400" dirty="0">
              <a:solidFill>
                <a:schemeClr val="accent1">
                  <a:lumMod val="50000"/>
                </a:schemeClr>
              </a:solidFill>
              <a:effectLst/>
              <a:latin typeface="Comic Sans MS" pitchFamily="66" charset="0"/>
              <a:ea typeface="Times New Roman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0022" y="1987146"/>
            <a:ext cx="4572000" cy="4524315"/>
          </a:xfrm>
          <a:prstGeom prst="rect">
            <a:avLst/>
          </a:prstGeom>
          <a:solidFill>
            <a:schemeClr val="tx2">
              <a:lumMod val="9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uk-UA" b="1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  <a:ea typeface="Times New Roman"/>
                <a:cs typeface="Times New Roman"/>
              </a:rPr>
              <a:t>Завдання:</a:t>
            </a:r>
            <a:endParaRPr lang="uk-UA" sz="1400" dirty="0">
              <a:solidFill>
                <a:schemeClr val="accent1">
                  <a:lumMod val="50000"/>
                </a:schemeClr>
              </a:solidFill>
              <a:latin typeface="Comic Sans MS" pitchFamily="66" charset="0"/>
              <a:ea typeface="Times New Roman"/>
              <a:cs typeface="Times New Roman"/>
            </a:endParaRPr>
          </a:p>
          <a:p>
            <a:pPr marL="342900" lvl="0" indent="-342900" algn="just">
              <a:spcAft>
                <a:spcPts val="0"/>
              </a:spcAft>
              <a:buFont typeface="Times New Roman"/>
              <a:buChar char="-"/>
              <a:tabLst>
                <a:tab pos="678180" algn="l"/>
              </a:tabLst>
            </a:pPr>
            <a:r>
              <a:rPr lang="uk-UA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  <a:ea typeface="Times New Roman"/>
                <a:cs typeface="Times New Roman"/>
              </a:rPr>
              <a:t>проаналізувати стан дослідження та джерела з проблеми вивчення історії Охтирського краєзнавчого музею;</a:t>
            </a:r>
            <a:endParaRPr lang="uk-UA" sz="1400" dirty="0">
              <a:solidFill>
                <a:schemeClr val="accent1">
                  <a:lumMod val="50000"/>
                </a:schemeClr>
              </a:solidFill>
              <a:latin typeface="Comic Sans MS" pitchFamily="66" charset="0"/>
              <a:ea typeface="Times New Roman"/>
              <a:cs typeface="Times New Roman"/>
            </a:endParaRPr>
          </a:p>
          <a:p>
            <a:pPr marL="342900" lvl="0" indent="-342900" algn="just">
              <a:spcAft>
                <a:spcPts val="0"/>
              </a:spcAft>
              <a:buFont typeface="Times New Roman"/>
              <a:buChar char="-"/>
              <a:tabLst>
                <a:tab pos="678180" algn="l"/>
              </a:tabLst>
            </a:pPr>
            <a:r>
              <a:rPr lang="uk-UA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  <a:ea typeface="Times New Roman"/>
                <a:cs typeface="Times New Roman"/>
              </a:rPr>
              <a:t>охарактеризувати основні етапи розвитку краєзнавчого музею краю;</a:t>
            </a:r>
            <a:endParaRPr lang="uk-UA" sz="1400" dirty="0">
              <a:solidFill>
                <a:schemeClr val="accent1">
                  <a:lumMod val="50000"/>
                </a:schemeClr>
              </a:solidFill>
              <a:latin typeface="Comic Sans MS" pitchFamily="66" charset="0"/>
              <a:ea typeface="Times New Roman"/>
              <a:cs typeface="Times New Roman"/>
            </a:endParaRPr>
          </a:p>
          <a:p>
            <a:pPr marL="342900" lvl="0" indent="-342900" algn="just">
              <a:spcAft>
                <a:spcPts val="0"/>
              </a:spcAft>
              <a:buFont typeface="Times New Roman"/>
              <a:buChar char="-"/>
              <a:tabLst>
                <a:tab pos="678180" algn="l"/>
              </a:tabLst>
            </a:pPr>
            <a:r>
              <a:rPr lang="uk-UA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  <a:ea typeface="Times New Roman"/>
                <a:cs typeface="Times New Roman"/>
              </a:rPr>
              <a:t>ознайомитися з експозиціями, дослідити та поповнити фонди Охтирського краєзнавчого музею;</a:t>
            </a:r>
            <a:endParaRPr lang="uk-UA" sz="1400" dirty="0">
              <a:solidFill>
                <a:schemeClr val="accent1">
                  <a:lumMod val="50000"/>
                </a:schemeClr>
              </a:solidFill>
              <a:latin typeface="Comic Sans MS" pitchFamily="66" charset="0"/>
              <a:ea typeface="Times New Roman"/>
              <a:cs typeface="Times New Roman"/>
            </a:endParaRPr>
          </a:p>
          <a:p>
            <a:pPr marL="342900" lvl="0" indent="-342900" algn="just">
              <a:spcAft>
                <a:spcPts val="0"/>
              </a:spcAft>
              <a:buFont typeface="Times New Roman"/>
              <a:buChar char="-"/>
              <a:tabLst>
                <a:tab pos="678180" algn="l"/>
              </a:tabLst>
            </a:pPr>
            <a:r>
              <a:rPr lang="uk-UA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  <a:ea typeface="Times New Roman"/>
                <a:cs typeface="Times New Roman"/>
              </a:rPr>
              <a:t>охарактеризувати культурно-просвітницьку, науково-дослідницьку та організаційно-масову роботу закладу;</a:t>
            </a:r>
            <a:endParaRPr lang="uk-UA" sz="1400" dirty="0">
              <a:solidFill>
                <a:schemeClr val="accent1">
                  <a:lumMod val="50000"/>
                </a:schemeClr>
              </a:solidFill>
              <a:latin typeface="Comic Sans MS" pitchFamily="66" charset="0"/>
              <a:ea typeface="Times New Roman"/>
              <a:cs typeface="Times New Roman"/>
            </a:endParaRPr>
          </a:p>
          <a:p>
            <a:pPr marL="342900" lvl="0" indent="-342900" algn="just">
              <a:spcAft>
                <a:spcPts val="0"/>
              </a:spcAft>
              <a:buFont typeface="Times New Roman"/>
              <a:buChar char="-"/>
              <a:tabLst>
                <a:tab pos="678180" algn="l"/>
              </a:tabLst>
            </a:pPr>
            <a:r>
              <a:rPr lang="uk-UA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  <a:ea typeface="Times New Roman"/>
                <a:cs typeface="Times New Roman"/>
              </a:rPr>
              <a:t>з`ясувати вплив музею на розвиток духовності краю.</a:t>
            </a:r>
            <a:endParaRPr lang="uk-UA" sz="1400" dirty="0">
              <a:solidFill>
                <a:schemeClr val="accent1">
                  <a:lumMod val="50000"/>
                </a:schemeClr>
              </a:solidFill>
              <a:effectLst/>
              <a:latin typeface="Comic Sans MS" pitchFamily="66" charset="0"/>
              <a:ea typeface="Times New Roman"/>
              <a:cs typeface="Times New Roman"/>
            </a:endParaRPr>
          </a:p>
        </p:txBody>
      </p:sp>
      <p:pic>
        <p:nvPicPr>
          <p:cNvPr id="4100" name="Picture 4" descr="D:\2018\102NIKON\DSCN26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44950"/>
            <a:ext cx="3550136" cy="26626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867" y="2591857"/>
            <a:ext cx="2713037" cy="220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0192" y="4628686"/>
            <a:ext cx="2511425" cy="18827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22128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332656"/>
            <a:ext cx="4680520" cy="923330"/>
          </a:xfrm>
          <a:prstGeom prst="rect">
            <a:avLst/>
          </a:prstGeom>
          <a:solidFill>
            <a:schemeClr val="tx2">
              <a:lumMod val="9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uk-UA" b="1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  <a:ea typeface="Times New Roman"/>
                <a:cs typeface="Times New Roman"/>
              </a:rPr>
              <a:t>Об`єктом дослідження</a:t>
            </a:r>
            <a:r>
              <a:rPr lang="uk-UA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  <a:ea typeface="Times New Roman"/>
                <a:cs typeface="Times New Roman"/>
              </a:rPr>
              <a:t> </a:t>
            </a:r>
            <a:r>
              <a:rPr lang="uk-UA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  <a:ea typeface="Times New Roman"/>
                <a:cs typeface="Times New Roman"/>
              </a:rPr>
              <a:t>є </a:t>
            </a:r>
            <a:r>
              <a:rPr lang="uk-UA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  <a:ea typeface="Times New Roman"/>
                <a:cs typeface="Times New Roman"/>
              </a:rPr>
              <a:t>краєзнавчий </a:t>
            </a:r>
            <a:r>
              <a:rPr lang="uk-UA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  <a:ea typeface="Times New Roman"/>
                <a:cs typeface="Times New Roman"/>
              </a:rPr>
              <a:t>музей міста Охтирки Сумської області.</a:t>
            </a:r>
            <a:endParaRPr lang="uk-UA" sz="1400" dirty="0">
              <a:solidFill>
                <a:schemeClr val="accent1">
                  <a:lumMod val="50000"/>
                </a:schemeClr>
              </a:solidFill>
              <a:effectLst/>
              <a:latin typeface="Comic Sans MS" pitchFamily="66" charset="0"/>
              <a:ea typeface="Times New Roman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8956" y="1425609"/>
            <a:ext cx="4680519" cy="1477328"/>
          </a:xfrm>
          <a:prstGeom prst="rect">
            <a:avLst/>
          </a:prstGeom>
          <a:solidFill>
            <a:schemeClr val="tx2">
              <a:lumMod val="9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uk-UA" b="1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  <a:ea typeface="Times New Roman"/>
                <a:cs typeface="Times New Roman"/>
              </a:rPr>
              <a:t>Предметом дослідження</a:t>
            </a:r>
            <a:r>
              <a:rPr lang="uk-UA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  <a:ea typeface="Times New Roman"/>
                <a:cs typeface="Times New Roman"/>
              </a:rPr>
              <a:t> є експозиції та фонди закладу, культурно-освітня, організаційно-масова і науково-дослідницька робота Охтирського краєзнавчого музею.</a:t>
            </a:r>
            <a:endParaRPr lang="uk-UA" sz="1400" dirty="0">
              <a:solidFill>
                <a:schemeClr val="accent1">
                  <a:lumMod val="50000"/>
                </a:schemeClr>
              </a:solidFill>
              <a:effectLst/>
              <a:latin typeface="Comic Sans MS" pitchFamily="66" charset="0"/>
              <a:ea typeface="Times New Roman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3529" y="3140968"/>
            <a:ext cx="4680519" cy="1477328"/>
          </a:xfrm>
          <a:prstGeom prst="rect">
            <a:avLst/>
          </a:prstGeom>
          <a:solidFill>
            <a:schemeClr val="tx2">
              <a:lumMod val="9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uk-UA" b="1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  <a:ea typeface="Times New Roman"/>
                <a:cs typeface="Times New Roman"/>
              </a:rPr>
              <a:t>Хронологічні межі дослідження</a:t>
            </a:r>
            <a:r>
              <a:rPr lang="uk-UA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  <a:ea typeface="Times New Roman"/>
                <a:cs typeface="Times New Roman"/>
              </a:rPr>
              <a:t> – 1921 рік – 2019 роки. Перші згадки про музей датуються 1921 роком. </a:t>
            </a:r>
            <a:r>
              <a:rPr lang="uk-UA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  <a:ea typeface="Calibri"/>
                <a:cs typeface="Times New Roman"/>
              </a:rPr>
              <a:t>Верхньою межею дослідження є березень 2019 року – термін завершення дослідження.</a:t>
            </a:r>
            <a:endParaRPr lang="uk-UA" sz="1400" dirty="0">
              <a:solidFill>
                <a:schemeClr val="accent1">
                  <a:lumMod val="50000"/>
                </a:schemeClr>
              </a:solidFill>
              <a:effectLst/>
              <a:latin typeface="Comic Sans MS" pitchFamily="66" charset="0"/>
              <a:ea typeface="Times New Roman"/>
              <a:cs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3529" y="5121818"/>
            <a:ext cx="4680519" cy="1200329"/>
          </a:xfrm>
          <a:prstGeom prst="rect">
            <a:avLst/>
          </a:prstGeom>
          <a:solidFill>
            <a:schemeClr val="tx2">
              <a:lumMod val="9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uk-UA" b="1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  <a:ea typeface="Times New Roman"/>
                <a:cs typeface="Times New Roman"/>
              </a:rPr>
              <a:t>Джерельну базу</a:t>
            </a:r>
            <a:r>
              <a:rPr lang="uk-UA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  <a:ea typeface="Times New Roman"/>
                <a:cs typeface="Times New Roman"/>
              </a:rPr>
              <a:t> дослідження становлять предмети та історичні документи, колекції, картини з фондів Охтирського краєзнавчого музею. </a:t>
            </a:r>
            <a:endParaRPr lang="uk-UA" sz="1400" dirty="0">
              <a:solidFill>
                <a:schemeClr val="accent1">
                  <a:lumMod val="50000"/>
                </a:schemeClr>
              </a:solidFill>
              <a:effectLst/>
              <a:latin typeface="Comic Sans MS" pitchFamily="66" charset="0"/>
              <a:ea typeface="Times New Roman"/>
              <a:cs typeface="Times New Roman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185" y="4450484"/>
            <a:ext cx="2493963" cy="18716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2" descr="http://istina-nova.com.ua/assets/images/products/105/dsc-0089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80112" y="468682"/>
            <a:ext cx="3174111" cy="3536382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9623028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31853" y="422829"/>
            <a:ext cx="4572000" cy="3046988"/>
          </a:xfrm>
          <a:prstGeom prst="rect">
            <a:avLst/>
          </a:prstGeom>
          <a:solidFill>
            <a:schemeClr val="tx2">
              <a:lumMod val="9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lvl="0" indent="449580" algn="just"/>
            <a:r>
              <a:rPr lang="uk-UA" sz="1600" b="1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  <a:ea typeface="Times New Roman"/>
                <a:cs typeface="Times New Roman"/>
              </a:rPr>
              <a:t>Методи дослідження. </a:t>
            </a:r>
            <a:r>
              <a:rPr lang="uk-UA" sz="1600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  <a:ea typeface="Times New Roman"/>
                <a:cs typeface="Times New Roman"/>
              </a:rPr>
              <a:t>Використано загальнонаукові методи: аналіз, синтез, історичний</a:t>
            </a:r>
            <a:r>
              <a:rPr lang="uk-UA" sz="1600" b="1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  <a:ea typeface="Times New Roman"/>
                <a:cs typeface="Times New Roman"/>
              </a:rPr>
              <a:t>, </a:t>
            </a:r>
            <a:r>
              <a:rPr lang="uk-UA" sz="1600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  <a:ea typeface="Times New Roman"/>
                <a:cs typeface="Times New Roman"/>
              </a:rPr>
              <a:t>інтерв’ю; спеціально-історичні методи: </a:t>
            </a:r>
            <a:r>
              <a:rPr lang="uk-UA" sz="1600" dirty="0" err="1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  <a:ea typeface="Times New Roman"/>
                <a:cs typeface="Times New Roman"/>
              </a:rPr>
              <a:t>історико-генетичний</a:t>
            </a:r>
            <a:r>
              <a:rPr lang="uk-UA" sz="1600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  <a:ea typeface="Times New Roman"/>
                <a:cs typeface="Times New Roman"/>
              </a:rPr>
              <a:t>, порівняльно-історичний. Застосовано краєзнавчі методи польових досліджень, візуальний, описовий, що передбачали натурний огляд пам’яток пов’язаних з історією Охтирського краєзнавчого музею. Усна інформація була отримана завдяки проведених інтерв’ю з працівниками музейної установи, місцевими краєзнавцями.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57200" y="3789040"/>
            <a:ext cx="4572000" cy="2308324"/>
          </a:xfrm>
          <a:prstGeom prst="rect">
            <a:avLst/>
          </a:prstGeom>
          <a:solidFill>
            <a:schemeClr val="tx2">
              <a:lumMod val="9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uk-UA" sz="1600" b="1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  <a:ea typeface="Times New Roman"/>
                <a:cs typeface="Times New Roman"/>
              </a:rPr>
              <a:t>Наукова новизна роботи</a:t>
            </a:r>
            <a:r>
              <a:rPr lang="uk-UA" sz="1600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  <a:ea typeface="Times New Roman"/>
                <a:cs typeface="Times New Roman"/>
              </a:rPr>
              <a:t> полягає у визначенні основних періодів у розвитку Охтирського краєзнавчого музею, з’ясуванні його впливу на духовний розвиток краю. Набуло подальшого розвитку вивчення життєвого шляху колишніх працівників закладу, їх внеску у розбудову закладу, створення культурно-освітнього середовища регіону. </a:t>
            </a:r>
            <a:endParaRPr lang="uk-UA" sz="1600" dirty="0">
              <a:solidFill>
                <a:schemeClr val="accent1">
                  <a:lumMod val="50000"/>
                </a:schemeClr>
              </a:solidFill>
              <a:effectLst/>
              <a:latin typeface="Comic Sans MS" pitchFamily="66" charset="0"/>
              <a:ea typeface="Times New Roman"/>
              <a:cs typeface="Times New Roman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338" y="46995"/>
            <a:ext cx="2360333" cy="3054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21215" y="3106866"/>
            <a:ext cx="2562456" cy="3415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18709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261976" y="416662"/>
            <a:ext cx="8640960" cy="914400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548680"/>
            <a:ext cx="84249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latin typeface="Segoe Print" pitchFamily="2" charset="0"/>
                <a:ea typeface="Times New Roman"/>
              </a:rPr>
              <a:t>Історію музею можна умовно поділити на 3 </a:t>
            </a:r>
            <a:r>
              <a:rPr lang="uk-UA" sz="2400" b="1" dirty="0" smtClean="0">
                <a:latin typeface="Segoe Print" pitchFamily="2" charset="0"/>
                <a:ea typeface="Times New Roman"/>
              </a:rPr>
              <a:t>періоди: </a:t>
            </a:r>
            <a:endParaRPr lang="uk-UA" sz="2400" b="1" dirty="0">
              <a:latin typeface="Segoe Print" pitchFamily="2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14056" y="3356992"/>
            <a:ext cx="4356484" cy="331321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uk-UA" sz="1400" b="1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  <a:ea typeface="Times New Roman"/>
                <a:cs typeface="Times New Roman"/>
              </a:rPr>
              <a:t>У </a:t>
            </a:r>
            <a:r>
              <a:rPr lang="uk-UA" sz="1400" b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  <a:ea typeface="Times New Roman"/>
                <a:cs typeface="Times New Roman"/>
              </a:rPr>
              <a:t>першій половині ХХ століття музей знайомить населення краю з його природою, історією та культурою, в той же час веде широку пропаганду «радянського» способу життя, робітничих та селянських професій тощо. Під час Другої світової війни заклад не мав змоги евакуювати свої фонди, тому зазнав матеріальних втрат. У післявоєнні роки складнощі у діяльності музею викликали відсутність приміщення та постійна зміна статусу закладу: був державний, ставав народним, перетворився на філію Сумського краєзнавчого музею. </a:t>
            </a:r>
            <a:endParaRPr lang="uk-UA" sz="1400" b="1" dirty="0">
              <a:solidFill>
                <a:schemeClr val="tx2">
                  <a:lumMod val="75000"/>
                </a:schemeClr>
              </a:solidFill>
              <a:effectLst/>
              <a:latin typeface="Comic Sans MS" pitchFamily="66" charset="0"/>
              <a:ea typeface="Times New Roman"/>
              <a:cs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61976" y="1484784"/>
            <a:ext cx="4572000" cy="207441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lvl="0" indent="449580" algn="just">
              <a:lnSpc>
                <a:spcPct val="115000"/>
              </a:lnSpc>
            </a:pPr>
            <a:r>
              <a:rPr lang="uk-UA" sz="1400" b="1" i="1" dirty="0">
                <a:solidFill>
                  <a:srgbClr val="FEFAC9">
                    <a:lumMod val="75000"/>
                  </a:srgbClr>
                </a:solidFill>
                <a:latin typeface="Comic Sans MS" pitchFamily="66" charset="0"/>
                <a:ea typeface="Times New Roman"/>
                <a:cs typeface="Times New Roman"/>
              </a:rPr>
              <a:t>Перший період</a:t>
            </a:r>
            <a:r>
              <a:rPr lang="uk-UA" sz="1400" b="1" dirty="0">
                <a:solidFill>
                  <a:srgbClr val="FEFAC9">
                    <a:lumMod val="75000"/>
                  </a:srgbClr>
                </a:solidFill>
                <a:latin typeface="Comic Sans MS" pitchFamily="66" charset="0"/>
                <a:ea typeface="Times New Roman"/>
                <a:cs typeface="Times New Roman"/>
              </a:rPr>
              <a:t> – 1921-1950 рр. У 1921 році заввідділом народної освіти м. Охтирки Б. Антоненко - Давидович, пізніше відомий український письменник, підписав наказ про створення комітету по охороні пам’ятників давнини і музею. Вже за рік діяльності комітету було зібрано близько 350 предметів, які представляли історичну та художню цінність. 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6056" y="1389125"/>
            <a:ext cx="1275161" cy="1809906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2" descr="oxtirska-g%D1%96mnaz%D1%96ya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5308" y="1512154"/>
            <a:ext cx="2347628" cy="15638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1" descr="Y-sITXuX2Mo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3838726"/>
            <a:ext cx="3672408" cy="26642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32244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 descr="Zrk3dG4Fsc8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4048" y="53538"/>
            <a:ext cx="3070944" cy="23762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455267" y="2060848"/>
            <a:ext cx="5256584" cy="452431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uk-UA" i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  <a:ea typeface="Times New Roman"/>
                <a:cs typeface="Times New Roman"/>
              </a:rPr>
              <a:t>Другий</a:t>
            </a:r>
            <a:r>
              <a:rPr lang="uk-UA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  <a:ea typeface="Times New Roman"/>
                <a:cs typeface="Times New Roman"/>
              </a:rPr>
              <a:t> </a:t>
            </a:r>
            <a:r>
              <a:rPr lang="uk-UA" i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  <a:ea typeface="Times New Roman"/>
                <a:cs typeface="Times New Roman"/>
              </a:rPr>
              <a:t>період</a:t>
            </a:r>
            <a:r>
              <a:rPr lang="uk-UA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  <a:ea typeface="Times New Roman"/>
                <a:cs typeface="Times New Roman"/>
              </a:rPr>
              <a:t> – </a:t>
            </a:r>
            <a:r>
              <a:rPr lang="uk-UA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  <a:ea typeface="Times New Roman"/>
                <a:cs typeface="Times New Roman"/>
              </a:rPr>
              <a:t>1951-1994 </a:t>
            </a:r>
            <a:r>
              <a:rPr lang="uk-UA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  <a:ea typeface="Times New Roman"/>
                <a:cs typeface="Times New Roman"/>
              </a:rPr>
              <a:t>рр. Охтирський краєзнавчий музей як філія Сумського обласного краєзнавчого музею проводив значну </a:t>
            </a:r>
            <a:r>
              <a:rPr lang="uk-UA" dirty="0" err="1">
                <a:solidFill>
                  <a:schemeClr val="tx2">
                    <a:lumMod val="75000"/>
                  </a:schemeClr>
                </a:solidFill>
                <a:latin typeface="Comic Sans MS" pitchFamily="66" charset="0"/>
                <a:ea typeface="Times New Roman"/>
                <a:cs typeface="Times New Roman"/>
              </a:rPr>
              <a:t>культурно-освітницьку</a:t>
            </a:r>
            <a:r>
              <a:rPr lang="uk-UA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  <a:ea typeface="Times New Roman"/>
                <a:cs typeface="Times New Roman"/>
              </a:rPr>
              <a:t>, військово-патріотичну, організаційну - масову та виховну роботу серед жителів міста та популяризував </a:t>
            </a:r>
            <a:r>
              <a:rPr lang="uk-UA" dirty="0" err="1">
                <a:solidFill>
                  <a:schemeClr val="tx2">
                    <a:lumMod val="75000"/>
                  </a:schemeClr>
                </a:solidFill>
                <a:latin typeface="Comic Sans MS" pitchFamily="66" charset="0"/>
                <a:ea typeface="Times New Roman"/>
                <a:cs typeface="Times New Roman"/>
              </a:rPr>
              <a:t>Охтирщину</a:t>
            </a:r>
            <a:r>
              <a:rPr lang="uk-UA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  <a:ea typeface="Times New Roman"/>
                <a:cs typeface="Times New Roman"/>
              </a:rPr>
              <a:t> на теренах держави. В 60-ті роки Охтирський краєзнавчий музей видав три збірки «Краєзнавчих записок», які до цього часу є джерелом знань з історії рідного краю для </a:t>
            </a:r>
            <a:r>
              <a:rPr lang="uk-UA" dirty="0" err="1">
                <a:solidFill>
                  <a:schemeClr val="tx2">
                    <a:lumMod val="75000"/>
                  </a:schemeClr>
                </a:solidFill>
                <a:latin typeface="Comic Sans MS" pitchFamily="66" charset="0"/>
                <a:ea typeface="Times New Roman"/>
                <a:cs typeface="Times New Roman"/>
              </a:rPr>
              <a:t>охтирчан</a:t>
            </a:r>
            <a:r>
              <a:rPr lang="uk-UA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  <a:ea typeface="Times New Roman"/>
                <a:cs typeface="Times New Roman"/>
              </a:rPr>
              <a:t>. Заклад відвідувати делегації з різних країн, відомі люди на увесь світ – письменники, льотчики, ветерани Другої світової війни, науковці та багато інших громадян тодішньої держави. </a:t>
            </a:r>
            <a:endParaRPr lang="uk-UA" sz="1400" dirty="0">
              <a:solidFill>
                <a:schemeClr val="tx2">
                  <a:lumMod val="75000"/>
                </a:schemeClr>
              </a:solidFill>
              <a:effectLst/>
              <a:latin typeface="Comic Sans MS" pitchFamily="66" charset="0"/>
              <a:ea typeface="Times New Roman"/>
              <a:cs typeface="Times New Roman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4304" y="2264915"/>
            <a:ext cx="2627784" cy="20580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2" descr="https://pp.vk.me/c630816/v630816078/4e3a3/VbqAmMzCTQc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211" y="35351"/>
            <a:ext cx="1361548" cy="19534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4" descr="https://pp.vk.me/c630816/v630816078/4e3b7/DXzva4xo3AU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5759" y="28141"/>
            <a:ext cx="1408237" cy="19606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6" descr="https://pp.vk.me/c630816/v630816078/4e461/CYWBNYwx0Is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6712" y="42742"/>
            <a:ext cx="1293845" cy="18740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588301"/>
            <a:ext cx="2716014" cy="19926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85632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332656"/>
            <a:ext cx="8496944" cy="258532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uk-UA" i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  <a:ea typeface="Times New Roman"/>
                <a:cs typeface="Times New Roman"/>
              </a:rPr>
              <a:t>Третій</a:t>
            </a:r>
            <a:r>
              <a:rPr lang="uk-UA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  <a:ea typeface="Times New Roman"/>
                <a:cs typeface="Times New Roman"/>
              </a:rPr>
              <a:t> </a:t>
            </a:r>
            <a:r>
              <a:rPr lang="uk-UA" i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  <a:ea typeface="Times New Roman"/>
                <a:cs typeface="Times New Roman"/>
              </a:rPr>
              <a:t>період </a:t>
            </a:r>
            <a:r>
              <a:rPr lang="uk-UA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  <a:ea typeface="Times New Roman"/>
                <a:cs typeface="Times New Roman"/>
              </a:rPr>
              <a:t>– 1995-2019 рр. З 1995 року з філії Сумського краєзнавчого музею перетворився на міський. Окрасою музею є постійно діючі експозиційні зали: «Фауна рідного краю», «Історія міста Охтирка», «</a:t>
            </a:r>
            <a:r>
              <a:rPr lang="uk-UA" dirty="0" err="1">
                <a:solidFill>
                  <a:schemeClr val="tx2">
                    <a:lumMod val="75000"/>
                  </a:schemeClr>
                </a:solidFill>
                <a:latin typeface="Comic Sans MS" pitchFamily="66" charset="0"/>
                <a:ea typeface="Times New Roman"/>
                <a:cs typeface="Times New Roman"/>
              </a:rPr>
              <a:t>Охтирка</a:t>
            </a:r>
            <a:r>
              <a:rPr lang="uk-UA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  <a:ea typeface="Times New Roman"/>
                <a:cs typeface="Times New Roman"/>
              </a:rPr>
              <a:t> в окупаційний період 1941-1943 </a:t>
            </a:r>
            <a:r>
              <a:rPr lang="uk-UA" dirty="0" err="1">
                <a:solidFill>
                  <a:schemeClr val="tx2">
                    <a:lumMod val="75000"/>
                  </a:schemeClr>
                </a:solidFill>
                <a:latin typeface="Comic Sans MS" pitchFamily="66" charset="0"/>
                <a:ea typeface="Times New Roman"/>
                <a:cs typeface="Times New Roman"/>
              </a:rPr>
              <a:t>р.р</a:t>
            </a:r>
            <a:r>
              <a:rPr lang="uk-UA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  <a:ea typeface="Times New Roman"/>
                <a:cs typeface="Times New Roman"/>
              </a:rPr>
              <a:t>.» та виставкова художня зала.</a:t>
            </a:r>
            <a:r>
              <a:rPr lang="uk-UA" i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  <a:ea typeface="Times New Roman"/>
                <a:cs typeface="Times New Roman"/>
              </a:rPr>
              <a:t> </a:t>
            </a:r>
            <a:r>
              <a:rPr lang="uk-UA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  <a:ea typeface="Times New Roman"/>
                <a:cs typeface="Times New Roman"/>
              </a:rPr>
              <a:t>Фонди Охтирського міського краєзнавчого музею нараховують близько 13 тисяч музейних експонатів. Співробітники співпрацюють з Інститутом археології АН України, ІКЗ «</a:t>
            </a:r>
            <a:r>
              <a:rPr lang="uk-UA" dirty="0" err="1">
                <a:solidFill>
                  <a:schemeClr val="tx2">
                    <a:lumMod val="75000"/>
                  </a:schemeClr>
                </a:solidFill>
                <a:latin typeface="Comic Sans MS" pitchFamily="66" charset="0"/>
                <a:ea typeface="Times New Roman"/>
                <a:cs typeface="Times New Roman"/>
              </a:rPr>
              <a:t>Більськ</a:t>
            </a:r>
            <a:r>
              <a:rPr lang="uk-UA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  <a:ea typeface="Times New Roman"/>
                <a:cs typeface="Times New Roman"/>
              </a:rPr>
              <a:t>», науковими установами України. В 2015 році музей видав збірник наукових статей «Козацькі старожитності Лівобережжя Дніпра Х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  <a:ea typeface="Times New Roman"/>
                <a:cs typeface="Times New Roman"/>
              </a:rPr>
              <a:t>V</a:t>
            </a:r>
            <a:r>
              <a:rPr lang="uk-UA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  <a:ea typeface="Times New Roman"/>
                <a:cs typeface="Times New Roman"/>
              </a:rPr>
              <a:t>-Х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  <a:ea typeface="Times New Roman"/>
                <a:cs typeface="Times New Roman"/>
              </a:rPr>
              <a:t>V</a:t>
            </a:r>
            <a:r>
              <a:rPr lang="uk-UA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  <a:ea typeface="Times New Roman"/>
                <a:cs typeface="Times New Roman"/>
              </a:rPr>
              <a:t>ІІІ століть». </a:t>
            </a:r>
            <a:endParaRPr lang="uk-UA" sz="1400" dirty="0">
              <a:solidFill>
                <a:schemeClr val="tx2">
                  <a:lumMod val="75000"/>
                </a:schemeClr>
              </a:solidFill>
              <a:effectLst/>
              <a:latin typeface="Comic Sans MS" pitchFamily="66" charset="0"/>
              <a:ea typeface="Times New Roman"/>
              <a:cs typeface="Times New Roman"/>
            </a:endParaRPr>
          </a:p>
        </p:txBody>
      </p:sp>
      <p:pic>
        <p:nvPicPr>
          <p:cNvPr id="6" name="Picture 4" descr="https://pp.vk.me/c630816/v630816078/4e685/e83MjCK7i2c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002" y="5085184"/>
            <a:ext cx="1944216" cy="14581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7" name="Picture 8" descr="https://pp.vk.me/c630816/v630816078/4e872/XLkEtmjjSHw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240" y="3119923"/>
            <a:ext cx="2028974" cy="15217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8" name="Рисунок 7" descr="F:\2015\Изображение 016.jp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3808" y="3573016"/>
            <a:ext cx="3528392" cy="25922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68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0232" y="5085184"/>
            <a:ext cx="2087356" cy="15702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863" y="3205822"/>
            <a:ext cx="1937072" cy="14533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47900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388</TotalTime>
  <Words>1122</Words>
  <Application>Microsoft Office PowerPoint</Application>
  <PresentationFormat>Экран (4:3)</PresentationFormat>
  <Paragraphs>44</Paragraphs>
  <Slides>15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Бумажная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Виталий</dc:creator>
  <cp:lastModifiedBy>Виталий</cp:lastModifiedBy>
  <cp:revision>47</cp:revision>
  <dcterms:created xsi:type="dcterms:W3CDTF">2018-12-28T11:20:06Z</dcterms:created>
  <dcterms:modified xsi:type="dcterms:W3CDTF">2019-04-14T12:32:22Z</dcterms:modified>
</cp:coreProperties>
</file>