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sldIdLst>
    <p:sldId id="256" r:id="rId2"/>
    <p:sldId id="257" r:id="rId3"/>
    <p:sldId id="271" r:id="rId4"/>
    <p:sldId id="272" r:id="rId5"/>
    <p:sldId id="273" r:id="rId6"/>
    <p:sldId id="274" r:id="rId7"/>
    <p:sldId id="267" r:id="rId8"/>
    <p:sldId id="276" r:id="rId9"/>
    <p:sldId id="277" r:id="rId10"/>
    <p:sldId id="266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1B59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DD215-9822-4FF0-9A3E-26A39F760DC6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A788-1A2D-4ECE-AD14-282DECF94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A788-1A2D-4ECE-AD14-282DECF949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Бачити через стіни</a:t>
            </a:r>
            <a:endParaRPr lang="ru-RU" sz="6000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195736" y="1340768"/>
            <a:ext cx="4680520" cy="435864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Автор: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Баранюк Нестор Андрійович 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учень 9-Г класу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СЗОШ №3 імені В.О. </a:t>
            </a:r>
            <a:r>
              <a:rPr kumimoji="0" lang="uk-UA" sz="20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Нижниченка</a:t>
            </a:r>
            <a:endParaRPr kumimoji="0" lang="uk-UA" sz="2000" b="1" i="0" u="none" strike="noStrike" kern="1200" cap="none" spc="0" normalizeH="0" baseline="0" noProof="0" dirty="0" smtClean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Горішні Плавні, Полтавська область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Керівник: 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Безперстова</a:t>
            </a: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Людмила Сергіївна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фізики, учитель-методист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СЗОШ №3 імені В.О. Нижниченка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E:\МАН Юніор\IMG_20190413_080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784" y="1124744"/>
            <a:ext cx="1907704" cy="50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1) Па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1583432" cy="2023922"/>
          </a:xfrm>
          <a:prstGeom prst="rect">
            <a:avLst/>
          </a:prstGeom>
          <a:noFill/>
        </p:spPr>
      </p:pic>
      <p:pic>
        <p:nvPicPr>
          <p:cNvPr id="7" name="Рисунок 6" descr="E:\МАН Юніор\фото\IMG_20190417_115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1872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sz="3500" b="1" dirty="0" smtClean="0">
                <a:solidFill>
                  <a:srgbClr val="002060"/>
                </a:solidFill>
              </a:rPr>
              <a:t>1) запропоновано іншу інтерпретацію фокусу, описаного Перельманом, «бачити через стіни» за допомогою чотирьох лінз; </a:t>
            </a:r>
          </a:p>
          <a:p>
            <a:r>
              <a:rPr lang="uk-UA" sz="3500" b="1" dirty="0" smtClean="0">
                <a:solidFill>
                  <a:srgbClr val="002060"/>
                </a:solidFill>
              </a:rPr>
              <a:t>2) ця ідея може бути використана для вирішення проблеми мертвих зон в автомобільній індустрії, а також дозволить хірургам бачити крізь свої руки під час складних операцій. 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40966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45399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8080"/>
                </a:solidFill>
              </a:rPr>
              <a:t>  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Завдання: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ознайомитися з парадоксом «бачити через стіни», описаним Перельманом в книзі «Занимательная физика»; 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розглянути будову «рентгенівського апарату», що дозволяє бачити через непрозорі об’єкти;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зробити пристрій з чотирьох лінз, за допомогою якого можна побачити екран-сітку через непрозорі об’єкти;</a:t>
            </a:r>
          </a:p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пояснити просторове маскування непрозорих об’єктів та вказати  перспективи застосування продемонстрованого ефекту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5679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/>
              <a:t>Мета: </a:t>
            </a:r>
            <a:r>
              <a:rPr lang="uk-UA" sz="2200" dirty="0" smtClean="0">
                <a:solidFill>
                  <a:srgbClr val="002060"/>
                </a:solidFill>
              </a:rPr>
              <a:t>продовжити ефектний дослід Я.І.Перельмана «Бачити через стіни», запропонувавши іншу ітерпретацію досліду за допомогою </a:t>
            </a:r>
            <a:r>
              <a:rPr lang="uk-UA" sz="2000" dirty="0" smtClean="0">
                <a:solidFill>
                  <a:srgbClr val="002060"/>
                </a:solidFill>
              </a:rPr>
              <a:t>лінз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340768"/>
            <a:ext cx="4176464" cy="468052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У книзі Я.І.Перельмана «Занимательная физика» я прочитав про «рентгенівський апарат», який дозволяє бачити через непрозорі предмети.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Прилад “Рентгенівський апарат”</a:t>
            </a:r>
            <a:endParaRPr lang="ru-RU" sz="3200" dirty="0"/>
          </a:p>
        </p:txBody>
      </p:sp>
      <p:pic>
        <p:nvPicPr>
          <p:cNvPr id="4" name="Рисунок 3" descr="E:\МАН Юніор\фото\IMG_20190417_115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209168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секрет пристрою полягає у застосуванні чотирьох плоских дзеркал, розміщених під кутом 45°, які відбивають промені та змінюють </a:t>
            </a:r>
            <a:r>
              <a:rPr lang="uk-UA" sz="2400" b="1" dirty="0" smtClean="0">
                <a:solidFill>
                  <a:srgbClr val="002060"/>
                </a:solidFill>
              </a:rPr>
              <a:t>їх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напрямок поширення, в обхід непрозорому предмету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496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Секрет приладу “Рентгенівський апарат”</a:t>
            </a:r>
            <a:endParaRPr lang="ru-RU" sz="2800" dirty="0"/>
          </a:p>
        </p:txBody>
      </p:sp>
      <p:pic>
        <p:nvPicPr>
          <p:cNvPr id="4" name="Рисунок 3" descr="E:\МАН Юніор\фото\IMG_20190416_2238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616624" cy="36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581128"/>
            <a:ext cx="8856984" cy="2016224"/>
          </a:xfrm>
        </p:spPr>
        <p:txBody>
          <a:bodyPr>
            <a:normAutofit fontScale="70000" lnSpcReduction="20000"/>
          </a:bodyPr>
          <a:lstStyle/>
          <a:p>
            <a:r>
              <a:rPr lang="uk-UA" sz="3400" b="1" dirty="0" smtClean="0">
                <a:solidFill>
                  <a:srgbClr val="002060"/>
                </a:solidFill>
              </a:rPr>
              <a:t>Я використав ідею Я.І.Перельмана «Бачити через стіни» для демонстрації схожого фокусу, використавши не 4 дзеркала, а 4 збірні лінзи. Розташувавши їх вздовж однієї прямої, розглядаємо через лінзи екран-сітку, освітлену ліхтариком. </a:t>
            </a:r>
            <a:endParaRPr lang="ru-RU" sz="3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Фокус «Бачити через стіни»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6" descr="F:\лінзи\фото\IMG_20190102_10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8254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F:\лінзи\фото\IMG_20190102_102208.jpg"/>
          <p:cNvPicPr>
            <a:picLocks noChangeAspect="1" noChangeArrowheads="1"/>
          </p:cNvPicPr>
          <p:nvPr/>
        </p:nvPicPr>
        <p:blipFill>
          <a:blip r:embed="rId3" cstate="print"/>
          <a:srcRect t="17789" r="20494" b="4808"/>
          <a:stretch>
            <a:fillRect/>
          </a:stretch>
        </p:blipFill>
        <p:spPr bwMode="auto">
          <a:xfrm>
            <a:off x="5508104" y="764705"/>
            <a:ext cx="24542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293096"/>
            <a:ext cx="8568952" cy="2016224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Якщо між третьою та четвертою лінзами розмістити непрозорий предмет, то через нього будемо бачити лише фон – екран-сітку, тобто можна «бачити через стіни!» Предмети стають “невидимими”!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Фокус «Бачити через стіни»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3" descr="F:\лінзи\фото\IMG_20190102_10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51460"/>
            <a:ext cx="3442835" cy="27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лінзи\фото\IMG_20190102_100826.jpg"/>
          <p:cNvPicPr>
            <a:picLocks noChangeAspect="1" noChangeArrowheads="1"/>
          </p:cNvPicPr>
          <p:nvPr/>
        </p:nvPicPr>
        <p:blipFill>
          <a:blip r:embed="rId3" cstate="print"/>
          <a:srcRect l="15549" t="10335" r="16325" b="48318"/>
          <a:stretch>
            <a:fillRect/>
          </a:stretch>
        </p:blipFill>
        <p:spPr bwMode="auto">
          <a:xfrm>
            <a:off x="5292080" y="1205222"/>
            <a:ext cx="3051374" cy="27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8958"/>
          </a:xfrm>
        </p:spPr>
        <p:txBody>
          <a:bodyPr/>
          <a:lstStyle/>
          <a:p>
            <a:pPr algn="ctr"/>
            <a:r>
              <a:rPr lang="uk-UA" dirty="0" smtClean="0"/>
              <a:t>Секрет фокусу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4077072"/>
            <a:ext cx="8712968" cy="243427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У досліді </a:t>
            </a:r>
            <a:r>
              <a:rPr lang="uk-UA" b="1" dirty="0" smtClean="0">
                <a:solidFill>
                  <a:srgbClr val="002060"/>
                </a:solidFill>
              </a:rPr>
              <a:t>використано </a:t>
            </a:r>
            <a:r>
              <a:rPr lang="uk-UA" b="1" dirty="0" smtClean="0">
                <a:solidFill>
                  <a:srgbClr val="002060"/>
                </a:solidFill>
              </a:rPr>
              <a:t>чотири збірних лінзи, щоб змінювати напрям поширення світла таким чином, щоб світло не попадало на об’єкт, а спостерігач бачив лише фон.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11560" y="1052736"/>
            <a:ext cx="5048720" cy="2800128"/>
            <a:chOff x="1907704" y="2204864"/>
            <a:chExt cx="5328592" cy="2016224"/>
          </a:xfrm>
        </p:grpSpPr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1907704" y="2575570"/>
              <a:ext cx="5328592" cy="1645518"/>
              <a:chOff x="2195736" y="2636912"/>
              <a:chExt cx="5328592" cy="1645518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>
                <a:off x="2699827" y="4077085"/>
                <a:ext cx="107945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3779282" y="4077085"/>
                <a:ext cx="216150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5940782" y="4077085"/>
                <a:ext cx="1006886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4168" y="4015730"/>
                <a:ext cx="1905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3808" y="4015730"/>
                <a:ext cx="1905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2" y="4015730"/>
                <a:ext cx="1905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2195736" y="2853421"/>
                <a:ext cx="504091" cy="9354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5400000">
                <a:off x="2493749" y="3059499"/>
                <a:ext cx="916247" cy="504091"/>
              </a:xfrm>
              <a:prstGeom prst="triangle">
                <a:avLst>
                  <a:gd name="adj" fmla="val 47790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699827" y="2637268"/>
                <a:ext cx="0" cy="14398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Равнобедренный треугольник 19"/>
              <p:cNvSpPr/>
              <p:nvPr/>
            </p:nvSpPr>
            <p:spPr>
              <a:xfrm rot="16200000">
                <a:off x="2997192" y="2987578"/>
                <a:ext cx="916247" cy="647932"/>
              </a:xfrm>
              <a:prstGeom prst="triangle">
                <a:avLst>
                  <a:gd name="adj" fmla="val 47790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779282" y="2853421"/>
                <a:ext cx="2161501" cy="93546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>
                <a:off x="3779282" y="2637268"/>
                <a:ext cx="0" cy="14398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Равнобедренный треугольник 22"/>
              <p:cNvSpPr/>
              <p:nvPr/>
            </p:nvSpPr>
            <p:spPr>
              <a:xfrm rot="5400000">
                <a:off x="5770341" y="3043076"/>
                <a:ext cx="916247" cy="575364"/>
              </a:xfrm>
              <a:prstGeom prst="triangle">
                <a:avLst>
                  <a:gd name="adj" fmla="val 47790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16200000">
                <a:off x="6309551" y="3059499"/>
                <a:ext cx="772145" cy="504091"/>
              </a:xfrm>
              <a:prstGeom prst="triangle">
                <a:avLst>
                  <a:gd name="adj" fmla="val 47790"/>
                </a:avLst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5" name="Прямая со стрелкой 24"/>
              <p:cNvCxnSpPr/>
              <p:nvPr/>
            </p:nvCxnSpPr>
            <p:spPr>
              <a:xfrm>
                <a:off x="5940782" y="2637268"/>
                <a:ext cx="0" cy="14398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Прямоугольник 25"/>
              <p:cNvSpPr/>
              <p:nvPr/>
            </p:nvSpPr>
            <p:spPr>
              <a:xfrm>
                <a:off x="6947668" y="2925472"/>
                <a:ext cx="576660" cy="79135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>
                <a:off x="6947668" y="2637268"/>
                <a:ext cx="0" cy="143981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2276872"/>
              <a:ext cx="2571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9752" y="2204864"/>
              <a:ext cx="2571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2276872"/>
              <a:ext cx="2571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2276872"/>
              <a:ext cx="2571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Прямоугольник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09310" y="1201678"/>
            <a:ext cx="2180825" cy="69737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sp>
        <p:nvSpPr>
          <p:cNvPr id="29" name="Прямоугольник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3115" y="2526053"/>
            <a:ext cx="3213410" cy="1258101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653136"/>
            <a:ext cx="8533456" cy="1584176"/>
          </a:xfrm>
        </p:spPr>
        <p:txBody>
          <a:bodyPr>
            <a:normAutofit fontScale="925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Область між третьою та четвертою лінзами є ділянкою, де об</a:t>
            </a:r>
            <a:r>
              <a:rPr lang="ru-RU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єкт здаватиметься невидимим (зона маскування), окрім області навколо головної оптичної осі (зона зображень).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/>
          <a:lstStyle/>
          <a:p>
            <a:pPr algn="ctr"/>
            <a:r>
              <a:rPr lang="uk-UA" dirty="0" smtClean="0"/>
              <a:t>Як стати невидимим?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64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 шукати чорну кішку в абсолютно чорній кімнаті</a:t>
            </a:r>
            <a:r>
              <a:rPr lang="uk-UA" sz="2800" b="1" i="1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</a:t>
            </a:r>
            <a:r>
              <a:rPr lang="uk-UA" sz="2800" b="1" i="1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її там немає… </a:t>
            </a:r>
            <a:endParaRPr lang="ru-RU" sz="2800" b="1" dirty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1043608" y="2132856"/>
            <a:ext cx="2232248" cy="2156842"/>
            <a:chOff x="3016755" y="3754618"/>
            <a:chExt cx="2246577" cy="2229518"/>
          </a:xfrm>
        </p:grpSpPr>
        <p:sp>
          <p:nvSpPr>
            <p:cNvPr id="6" name="Овал 5"/>
            <p:cNvSpPr/>
            <p:nvPr/>
          </p:nvSpPr>
          <p:spPr>
            <a:xfrm>
              <a:off x="3016755" y="3754618"/>
              <a:ext cx="2246577" cy="222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990007" y="4645472"/>
              <a:ext cx="301660" cy="31600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83968" y="2636914"/>
            <a:ext cx="3700835" cy="1160657"/>
            <a:chOff x="2267744" y="3284984"/>
            <a:chExt cx="3052763" cy="759644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4788024" y="3284984"/>
              <a:ext cx="305991" cy="34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4788024" y="3789040"/>
              <a:ext cx="305991" cy="2555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TextBox 41"/>
            <p:cNvSpPr txBox="1">
              <a:spLocks noChangeArrowheads="1"/>
            </p:cNvSpPr>
            <p:nvPr/>
          </p:nvSpPr>
          <p:spPr bwMode="auto">
            <a:xfrm>
              <a:off x="2267744" y="3284984"/>
              <a:ext cx="3052763" cy="24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Зона маскування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43"/>
            <p:cNvSpPr txBox="1">
              <a:spLocks noChangeArrowheads="1"/>
            </p:cNvSpPr>
            <p:nvPr/>
          </p:nvSpPr>
          <p:spPr bwMode="auto">
            <a:xfrm>
              <a:off x="2411760" y="3717032"/>
              <a:ext cx="2237082" cy="24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Зона зображень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437112"/>
            <a:ext cx="8712968" cy="2163696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Не можна приховати те, що знаходиться безпосередньо на головній оптичній осі лінз (наприклад</a:t>
            </a:r>
            <a:r>
              <a:rPr lang="uk-UA" sz="2400" b="1" smtClean="0">
                <a:solidFill>
                  <a:srgbClr val="002060"/>
                </a:solidFill>
              </a:rPr>
              <a:t>, </a:t>
            </a:r>
            <a:r>
              <a:rPr lang="uk-UA" sz="2400" b="1" smtClean="0">
                <a:solidFill>
                  <a:srgbClr val="002060"/>
                </a:solidFill>
              </a:rPr>
              <a:t>металеву кульку, підвішену на нитці). </a:t>
            </a:r>
            <a:r>
              <a:rPr lang="uk-UA" sz="2400" b="1" dirty="0" smtClean="0">
                <a:solidFill>
                  <a:srgbClr val="002060"/>
                </a:solidFill>
              </a:rPr>
              <a:t>В експерименті об</a:t>
            </a:r>
            <a:r>
              <a:rPr lang="ru-RU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єкти маскуються при спогляданні під кутом не більше 15° до головної оптичної осі.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6950"/>
          </a:xfrm>
        </p:spPr>
        <p:txBody>
          <a:bodyPr/>
          <a:lstStyle/>
          <a:p>
            <a:pPr algn="ctr"/>
            <a:r>
              <a:rPr lang="uk-UA" dirty="0" smtClean="0"/>
              <a:t>Зона зображень</a:t>
            </a:r>
            <a:endParaRPr lang="ru-RU" dirty="0"/>
          </a:p>
        </p:txBody>
      </p:sp>
      <p:pic>
        <p:nvPicPr>
          <p:cNvPr id="4" name="Рисунок 7" descr="F:\лінзи\фото\IMG_20190102_102557.jpg"/>
          <p:cNvPicPr>
            <a:picLocks noChangeAspect="1" noChangeArrowheads="1"/>
          </p:cNvPicPr>
          <p:nvPr/>
        </p:nvPicPr>
        <p:blipFill>
          <a:blip r:embed="rId2" cstate="print"/>
          <a:srcRect l="24364" t="13702" r="33958" b="43750"/>
          <a:stretch>
            <a:fillRect/>
          </a:stretch>
        </p:blipFill>
        <p:spPr bwMode="auto">
          <a:xfrm>
            <a:off x="1475656" y="1052736"/>
            <a:ext cx="2232248" cy="33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F:\лінзи\фото\IMG_20190102_102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338540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449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Бачити через стіни</vt:lpstr>
      <vt:lpstr>Мета: продовжити ефектний дослід Я.І.Перельмана «Бачити через стіни», запропонувавши іншу ітерпретацію досліду за допомогою лінз </vt:lpstr>
      <vt:lpstr>Прилад “Рентгенівський апарат”</vt:lpstr>
      <vt:lpstr>Секрет приладу “Рентгенівський апарат”</vt:lpstr>
      <vt:lpstr>Фокус «Бачити через стіни» </vt:lpstr>
      <vt:lpstr>Фокус «Бачити через стіни» </vt:lpstr>
      <vt:lpstr>Секрет фокусу</vt:lpstr>
      <vt:lpstr>Як стати невидимим?</vt:lpstr>
      <vt:lpstr>Зона зображень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37</cp:revision>
  <dcterms:created xsi:type="dcterms:W3CDTF">2018-02-26T12:08:37Z</dcterms:created>
  <dcterms:modified xsi:type="dcterms:W3CDTF">2019-04-19T18:48:59Z</dcterms:modified>
</cp:coreProperties>
</file>