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88" r:id="rId3"/>
    <p:sldId id="257" r:id="rId4"/>
    <p:sldId id="289" r:id="rId5"/>
    <p:sldId id="263" r:id="rId6"/>
    <p:sldId id="264" r:id="rId7"/>
    <p:sldId id="267" r:id="rId8"/>
    <p:sldId id="266" r:id="rId9"/>
    <p:sldId id="272" r:id="rId10"/>
    <p:sldId id="280" r:id="rId11"/>
    <p:sldId id="297" r:id="rId12"/>
    <p:sldId id="270" r:id="rId13"/>
    <p:sldId id="278" r:id="rId14"/>
    <p:sldId id="259" r:id="rId15"/>
    <p:sldId id="27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  <a:srgbClr val="396499"/>
    <a:srgbClr val="008600"/>
    <a:srgbClr val="00C400"/>
    <a:srgbClr val="004D68"/>
    <a:srgbClr val="0079A4"/>
    <a:srgbClr val="15FF15"/>
    <a:srgbClr val="FF19FF"/>
    <a:srgbClr val="CC00CC"/>
    <a:srgbClr val="29C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67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&#1052;&#1040;&#1053;\&#1051;&#1080;&#1089;&#1090;%20Microsoft%20Excel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41;&#1030;&#1054;&#1051;&#1054;&#1043;&#1030;&#1071;-&#1051;&#1070;&#1044;&#1040;\&#1052;&#1040;&#1053;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ru-RU" sz="2400" dirty="0" err="1"/>
              <a:t>Ступінь</a:t>
            </a:r>
            <a:r>
              <a:rPr lang="ru-RU" sz="2400" baseline="0" dirty="0"/>
              <a:t> </a:t>
            </a:r>
            <a:r>
              <a:rPr lang="ru-RU" sz="2400" baseline="0" dirty="0" err="1"/>
              <a:t>покриття</a:t>
            </a:r>
            <a:r>
              <a:rPr lang="ru-RU" sz="2400" baseline="0" dirty="0"/>
              <a:t> </a:t>
            </a:r>
            <a:r>
              <a:rPr lang="ru-RU" sz="2400" baseline="0" dirty="0" err="1"/>
              <a:t>видів</a:t>
            </a:r>
            <a:r>
              <a:rPr lang="ru-RU" sz="2400" dirty="0"/>
              <a:t> </a:t>
            </a:r>
            <a:r>
              <a:rPr lang="ru-RU" sz="2400" dirty="0" err="1" smtClean="0"/>
              <a:t>лишайників</a:t>
            </a:r>
            <a:r>
              <a:rPr lang="ru-RU" sz="2400" dirty="0" smtClean="0"/>
              <a:t> (%)</a:t>
            </a:r>
            <a:endParaRPr lang="ru-RU" sz="2400" dirty="0"/>
          </a:p>
        </c:rich>
      </c:tx>
      <c:layout/>
      <c:overlay val="0"/>
    </c:title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62729658792651E-2"/>
          <c:y val="0.1809851308879101"/>
          <c:w val="0.88337270341207352"/>
          <c:h val="0.65652939255973253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-5.5555555555555558E-3"/>
                  <c:y val="0.120370370370370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138888888888888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'[Лист Microsoft Excel.xlsx]Лист1'!$A$1:$A$3</c:f>
              <c:strCache>
                <c:ptCount val="3"/>
                <c:pt idx="0">
                  <c:v>Накипні лишайники</c:v>
                </c:pt>
                <c:pt idx="1">
                  <c:v>Листуваті лишайники</c:v>
                </c:pt>
                <c:pt idx="2">
                  <c:v>Рунисті лишайники</c:v>
                </c:pt>
              </c:strCache>
            </c:strRef>
          </c:cat>
          <c:val>
            <c:numRef>
              <c:f>'[Лист Microsoft Excel.xlsx]Лист1'!$B$1:$B$3</c:f>
              <c:numCache>
                <c:formatCode>General</c:formatCode>
                <c:ptCount val="3"/>
                <c:pt idx="0">
                  <c:v>58</c:v>
                </c:pt>
                <c:pt idx="1">
                  <c:v>67</c:v>
                </c:pt>
                <c:pt idx="2">
                  <c:v>1.5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'[Лист Microsoft Excel.xlsx]Лист1'!$A$1:$A$3</c:f>
              <c:strCache>
                <c:ptCount val="3"/>
                <c:pt idx="0">
                  <c:v>Накипні лишайники</c:v>
                </c:pt>
                <c:pt idx="1">
                  <c:v>Листуваті лишайники</c:v>
                </c:pt>
                <c:pt idx="2">
                  <c:v>Рунисті лишайники</c:v>
                </c:pt>
              </c:strCache>
            </c:strRef>
          </c:cat>
          <c:val>
            <c:numRef>
              <c:f>'[Лист Microsoft Excel.xlsx]Лист1'!$C$1:$C$3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2480384"/>
        <c:axId val="132498560"/>
        <c:axId val="0"/>
      </c:bar3DChart>
      <c:catAx>
        <c:axId val="1324803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>
                <a:solidFill>
                  <a:srgbClr val="4F81BD"/>
                </a:solidFill>
              </a:defRPr>
            </a:pPr>
            <a:endParaRPr lang="ru-RU"/>
          </a:p>
        </c:txPr>
        <c:crossAx val="132498560"/>
        <c:crosses val="autoZero"/>
        <c:auto val="1"/>
        <c:lblAlgn val="ctr"/>
        <c:lblOffset val="100"/>
        <c:noMultiLvlLbl val="0"/>
      </c:catAx>
      <c:valAx>
        <c:axId val="13249856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324803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ru-RU" sz="2400" dirty="0"/>
              <a:t>Частота</a:t>
            </a:r>
            <a:r>
              <a:rPr lang="ru-RU" sz="2400" baseline="0" dirty="0"/>
              <a:t> </a:t>
            </a:r>
            <a:r>
              <a:rPr lang="ru-RU" sz="2400" baseline="0" dirty="0" err="1"/>
              <a:t>зустрічальності</a:t>
            </a:r>
            <a:r>
              <a:rPr lang="ru-RU" sz="2400" baseline="0" dirty="0"/>
              <a:t> </a:t>
            </a:r>
            <a:r>
              <a:rPr lang="ru-RU" sz="2400" baseline="0" dirty="0" err="1"/>
              <a:t>видів</a:t>
            </a:r>
            <a:r>
              <a:rPr lang="ru-RU" sz="2400" baseline="0" dirty="0"/>
              <a:t> </a:t>
            </a:r>
            <a:r>
              <a:rPr lang="ru-RU" sz="2400" baseline="0" dirty="0" err="1" smtClean="0"/>
              <a:t>лишайників</a:t>
            </a:r>
            <a:r>
              <a:rPr lang="ru-RU" sz="2400" baseline="0" dirty="0" smtClean="0"/>
              <a:t> (%)</a:t>
            </a:r>
            <a:endParaRPr lang="ru-RU" sz="2400" dirty="0"/>
          </a:p>
        </c:rich>
      </c:tx>
      <c:layout>
        <c:manualLayout>
          <c:xMode val="edge"/>
          <c:yMode val="edge"/>
          <c:x val="0.19782693697392034"/>
          <c:y val="1.2905070168355277E-2"/>
        </c:manualLayout>
      </c:layout>
      <c:overlay val="0"/>
    </c:title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218285214348207"/>
          <c:y val="0.2072969456385188"/>
          <c:w val="0.84170603674540678"/>
          <c:h val="0.63045096128920153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1.3295120287971881E-2"/>
                  <c:y val="0.116068573681515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0788529979542046E-3"/>
                  <c:y val="0.147492250183583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0788529979542046E-3"/>
                  <c:y val="-2.1508450280592131E-3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Лист1!$A$1:$A$3</c:f>
              <c:strCache>
                <c:ptCount val="3"/>
                <c:pt idx="0">
                  <c:v>Накипні лишайники</c:v>
                </c:pt>
                <c:pt idx="1">
                  <c:v>Листуваті лишайники</c:v>
                </c:pt>
                <c:pt idx="2">
                  <c:v>Рунисті лишайники</c:v>
                </c:pt>
              </c:strCache>
            </c:strRef>
          </c:cat>
          <c:val>
            <c:numRef>
              <c:f>Лист1!$B$1:$B$3</c:f>
              <c:numCache>
                <c:formatCode>General</c:formatCode>
                <c:ptCount val="3"/>
                <c:pt idx="0">
                  <c:v>105</c:v>
                </c:pt>
                <c:pt idx="1">
                  <c:v>230</c:v>
                </c:pt>
                <c:pt idx="2">
                  <c:v>20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Лист1!$A$1:$A$3</c:f>
              <c:strCache>
                <c:ptCount val="3"/>
                <c:pt idx="0">
                  <c:v>Накипні лишайники</c:v>
                </c:pt>
                <c:pt idx="1">
                  <c:v>Листуваті лишайники</c:v>
                </c:pt>
                <c:pt idx="2">
                  <c:v>Рунисті лишайники</c:v>
                </c:pt>
              </c:strCache>
            </c:strRef>
          </c:cat>
          <c:val>
            <c:numRef>
              <c:f>Лист1!$C$1:$C$3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2337024"/>
        <c:axId val="132342912"/>
        <c:axId val="0"/>
      </c:bar3DChart>
      <c:catAx>
        <c:axId val="13233702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 b="0">
                <a:solidFill>
                  <a:srgbClr val="4F81BD"/>
                </a:solidFill>
              </a:defRPr>
            </a:pPr>
            <a:endParaRPr lang="ru-RU"/>
          </a:p>
        </c:txPr>
        <c:crossAx val="132342912"/>
        <c:crosses val="autoZero"/>
        <c:auto val="1"/>
        <c:lblAlgn val="ctr"/>
        <c:lblOffset val="100"/>
        <c:noMultiLvlLbl val="0"/>
      </c:catAx>
      <c:valAx>
        <c:axId val="13234291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323370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643AC4-E21A-4924-8A0E-01DC24C6620F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B9AC6F-BBD9-4170-9064-400A29C619D4}">
      <dgm:prSet phldrT="[Текст]" phldr="1"/>
      <dgm:spPr>
        <a:solidFill>
          <a:srgbClr val="00B0F0"/>
        </a:solidFill>
      </dgm:spPr>
      <dgm:t>
        <a:bodyPr/>
        <a:lstStyle/>
        <a:p>
          <a:pPr marL="0" indent="0"/>
          <a:endParaRPr lang="ru-RU" dirty="0">
            <a:solidFill>
              <a:srgbClr val="00B0F0"/>
            </a:solidFill>
          </a:endParaRPr>
        </a:p>
      </dgm:t>
    </dgm:pt>
    <dgm:pt modelId="{D542C517-D1A6-4087-9710-3F9C725A27A7}" type="parTrans" cxnId="{5A317579-96D3-46BD-B706-E357C8A88D73}">
      <dgm:prSet/>
      <dgm:spPr/>
      <dgm:t>
        <a:bodyPr/>
        <a:lstStyle/>
        <a:p>
          <a:endParaRPr lang="ru-RU"/>
        </a:p>
      </dgm:t>
    </dgm:pt>
    <dgm:pt modelId="{BCCD2D9E-A574-4085-ADED-0D1D4CAE6DEA}" type="sibTrans" cxnId="{5A317579-96D3-46BD-B706-E357C8A88D73}">
      <dgm:prSet/>
      <dgm:spPr/>
      <dgm:t>
        <a:bodyPr/>
        <a:lstStyle/>
        <a:p>
          <a:endParaRPr lang="ru-RU"/>
        </a:p>
      </dgm:t>
    </dgm:pt>
    <dgm:pt modelId="{5F177103-D267-4008-B8D7-014AFF20603D}">
      <dgm:prSet phldrT="[Текст]" phldr="1"/>
      <dgm:spPr>
        <a:solidFill>
          <a:srgbClr val="CC00CC"/>
        </a:solidFill>
      </dgm:spPr>
      <dgm:t>
        <a:bodyPr/>
        <a:lstStyle/>
        <a:p>
          <a:endParaRPr lang="ru-RU" dirty="0">
            <a:solidFill>
              <a:srgbClr val="CC00CC"/>
            </a:solidFill>
          </a:endParaRPr>
        </a:p>
      </dgm:t>
    </dgm:pt>
    <dgm:pt modelId="{7046BBD0-AF9F-462E-9B5A-40B0C77ED9DA}" type="parTrans" cxnId="{0CE1BCB2-E9F9-4037-95A4-FE1ED42EDAF0}">
      <dgm:prSet/>
      <dgm:spPr/>
      <dgm:t>
        <a:bodyPr/>
        <a:lstStyle/>
        <a:p>
          <a:endParaRPr lang="ru-RU"/>
        </a:p>
      </dgm:t>
    </dgm:pt>
    <dgm:pt modelId="{D0F3B117-E198-4931-8EE0-9908E3701576}" type="sibTrans" cxnId="{0CE1BCB2-E9F9-4037-95A4-FE1ED42EDAF0}">
      <dgm:prSet/>
      <dgm:spPr/>
      <dgm:t>
        <a:bodyPr/>
        <a:lstStyle/>
        <a:p>
          <a:endParaRPr lang="ru-RU"/>
        </a:p>
      </dgm:t>
    </dgm:pt>
    <dgm:pt modelId="{38C0E42E-C3F5-4C69-972D-A802A5B64221}">
      <dgm:prSet phldrT="[Текст]" phldr="1"/>
      <dgm:spPr>
        <a:solidFill>
          <a:srgbClr val="00C400"/>
        </a:solidFill>
      </dgm:spPr>
      <dgm:t>
        <a:bodyPr/>
        <a:lstStyle/>
        <a:p>
          <a:endParaRPr lang="ru-RU" dirty="0">
            <a:solidFill>
              <a:srgbClr val="00C400"/>
            </a:solidFill>
          </a:endParaRPr>
        </a:p>
      </dgm:t>
    </dgm:pt>
    <dgm:pt modelId="{071C2CA1-6D06-4AB4-AC6E-04002019A93E}" type="parTrans" cxnId="{47E3CD97-1CC9-4E78-A9DA-C2DF209767BA}">
      <dgm:prSet/>
      <dgm:spPr/>
      <dgm:t>
        <a:bodyPr/>
        <a:lstStyle/>
        <a:p>
          <a:endParaRPr lang="ru-RU"/>
        </a:p>
      </dgm:t>
    </dgm:pt>
    <dgm:pt modelId="{7202FD4B-8893-439B-BD17-62BA4708B3DC}" type="sibTrans" cxnId="{47E3CD97-1CC9-4E78-A9DA-C2DF209767BA}">
      <dgm:prSet/>
      <dgm:spPr/>
      <dgm:t>
        <a:bodyPr/>
        <a:lstStyle/>
        <a:p>
          <a:endParaRPr lang="ru-RU"/>
        </a:p>
      </dgm:t>
    </dgm:pt>
    <dgm:pt modelId="{B2CC21CC-28AE-4C0B-9293-B5220C83846A}" type="pres">
      <dgm:prSet presAssocID="{20643AC4-E21A-4924-8A0E-01DC24C6620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61F27D-E748-4489-9A9A-52C4D8FB5024}" type="pres">
      <dgm:prSet presAssocID="{D5B9AC6F-BBD9-4170-9064-400A29C619D4}" presName="comp" presStyleCnt="0"/>
      <dgm:spPr/>
    </dgm:pt>
    <dgm:pt modelId="{DD46C51A-F6F1-4905-A445-C910359BCE1E}" type="pres">
      <dgm:prSet presAssocID="{D5B9AC6F-BBD9-4170-9064-400A29C619D4}" presName="box" presStyleLbl="node1" presStyleIdx="0" presStyleCnt="3"/>
      <dgm:spPr/>
      <dgm:t>
        <a:bodyPr/>
        <a:lstStyle/>
        <a:p>
          <a:endParaRPr lang="ru-RU"/>
        </a:p>
      </dgm:t>
    </dgm:pt>
    <dgm:pt modelId="{7C281CE8-724D-490C-8682-DA18DF7E48DA}" type="pres">
      <dgm:prSet presAssocID="{D5B9AC6F-BBD9-4170-9064-400A29C619D4}" presName="img" presStyleLbl="fgImgPlace1" presStyleIdx="0" presStyleCnt="3" custScaleX="174978"/>
      <dgm:spPr>
        <a:solidFill>
          <a:srgbClr val="0079A4"/>
        </a:solidFill>
        <a:ln w="38100">
          <a:solidFill>
            <a:schemeClr val="bg1"/>
          </a:solidFill>
        </a:ln>
      </dgm:spPr>
    </dgm:pt>
    <dgm:pt modelId="{60390EA4-090F-45AA-979D-836C9677E861}" type="pres">
      <dgm:prSet presAssocID="{D5B9AC6F-BBD9-4170-9064-400A29C619D4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EEF9F9-201E-4AFD-B0A3-1A0BD0A3260D}" type="pres">
      <dgm:prSet presAssocID="{BCCD2D9E-A574-4085-ADED-0D1D4CAE6DEA}" presName="spacer" presStyleCnt="0"/>
      <dgm:spPr/>
    </dgm:pt>
    <dgm:pt modelId="{EE77E2FB-8C40-4C1B-8627-CE91B6BBA235}" type="pres">
      <dgm:prSet presAssocID="{5F177103-D267-4008-B8D7-014AFF20603D}" presName="comp" presStyleCnt="0"/>
      <dgm:spPr/>
    </dgm:pt>
    <dgm:pt modelId="{097E12CB-E8B9-48CF-BDD8-12A37DA2B54F}" type="pres">
      <dgm:prSet presAssocID="{5F177103-D267-4008-B8D7-014AFF20603D}" presName="box" presStyleLbl="node1" presStyleIdx="1" presStyleCnt="3"/>
      <dgm:spPr/>
      <dgm:t>
        <a:bodyPr/>
        <a:lstStyle/>
        <a:p>
          <a:endParaRPr lang="ru-RU"/>
        </a:p>
      </dgm:t>
    </dgm:pt>
    <dgm:pt modelId="{1414D422-4C7D-412B-AF72-7C9EAE249852}" type="pres">
      <dgm:prSet presAssocID="{5F177103-D267-4008-B8D7-014AFF20603D}" presName="img" presStyleLbl="fgImgPlace1" presStyleIdx="1" presStyleCnt="3" custScaleX="174978"/>
      <dgm:spPr>
        <a:solidFill>
          <a:srgbClr val="8A008A"/>
        </a:solidFill>
        <a:ln w="38100">
          <a:solidFill>
            <a:schemeClr val="bg1"/>
          </a:solidFill>
        </a:ln>
      </dgm:spPr>
    </dgm:pt>
    <dgm:pt modelId="{620856DE-FDED-4DF4-986D-E2F7D8B9A2CB}" type="pres">
      <dgm:prSet presAssocID="{5F177103-D267-4008-B8D7-014AFF20603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7C5997-8AE1-46B1-AEAD-5C03F0E9D3A2}" type="pres">
      <dgm:prSet presAssocID="{D0F3B117-E198-4931-8EE0-9908E3701576}" presName="spacer" presStyleCnt="0"/>
      <dgm:spPr/>
    </dgm:pt>
    <dgm:pt modelId="{B20F36F9-E239-44E2-8D80-7BBC93A2002F}" type="pres">
      <dgm:prSet presAssocID="{38C0E42E-C3F5-4C69-972D-A802A5B64221}" presName="comp" presStyleCnt="0"/>
      <dgm:spPr/>
    </dgm:pt>
    <dgm:pt modelId="{82DCB5E5-5EDE-4800-A3A7-F0B9E8256D4F}" type="pres">
      <dgm:prSet presAssocID="{38C0E42E-C3F5-4C69-972D-A802A5B64221}" presName="box" presStyleLbl="node1" presStyleIdx="2" presStyleCnt="3"/>
      <dgm:spPr/>
      <dgm:t>
        <a:bodyPr/>
        <a:lstStyle/>
        <a:p>
          <a:endParaRPr lang="ru-RU"/>
        </a:p>
      </dgm:t>
    </dgm:pt>
    <dgm:pt modelId="{DF20EE54-EFDE-491C-B012-6E01AB977DDC}" type="pres">
      <dgm:prSet presAssocID="{38C0E42E-C3F5-4C69-972D-A802A5B64221}" presName="img" presStyleLbl="fgImgPlace1" presStyleIdx="2" presStyleCnt="3" custScaleX="174978"/>
      <dgm:spPr>
        <a:solidFill>
          <a:srgbClr val="008600"/>
        </a:solidFill>
        <a:ln w="38100">
          <a:solidFill>
            <a:schemeClr val="bg1"/>
          </a:solidFill>
        </a:ln>
      </dgm:spPr>
    </dgm:pt>
    <dgm:pt modelId="{D2BFF6CE-5E1E-4041-9A86-1F514FC82D47}" type="pres">
      <dgm:prSet presAssocID="{38C0E42E-C3F5-4C69-972D-A802A5B64221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E1BCB2-E9F9-4037-95A4-FE1ED42EDAF0}" srcId="{20643AC4-E21A-4924-8A0E-01DC24C6620F}" destId="{5F177103-D267-4008-B8D7-014AFF20603D}" srcOrd="1" destOrd="0" parTransId="{7046BBD0-AF9F-462E-9B5A-40B0C77ED9DA}" sibTransId="{D0F3B117-E198-4931-8EE0-9908E3701576}"/>
    <dgm:cxn modelId="{E6A02955-95BB-4728-AA4D-5E8D83AB7A91}" type="presOf" srcId="{38C0E42E-C3F5-4C69-972D-A802A5B64221}" destId="{82DCB5E5-5EDE-4800-A3A7-F0B9E8256D4F}" srcOrd="0" destOrd="0" presId="urn:microsoft.com/office/officeart/2005/8/layout/vList4"/>
    <dgm:cxn modelId="{5A317579-96D3-46BD-B706-E357C8A88D73}" srcId="{20643AC4-E21A-4924-8A0E-01DC24C6620F}" destId="{D5B9AC6F-BBD9-4170-9064-400A29C619D4}" srcOrd="0" destOrd="0" parTransId="{D542C517-D1A6-4087-9710-3F9C725A27A7}" sibTransId="{BCCD2D9E-A574-4085-ADED-0D1D4CAE6DEA}"/>
    <dgm:cxn modelId="{6BF03868-35A0-41CC-9B86-8791131710A0}" type="presOf" srcId="{5F177103-D267-4008-B8D7-014AFF20603D}" destId="{620856DE-FDED-4DF4-986D-E2F7D8B9A2CB}" srcOrd="1" destOrd="0" presId="urn:microsoft.com/office/officeart/2005/8/layout/vList4"/>
    <dgm:cxn modelId="{45F85AB8-3D94-4919-97F2-96EA453F0B6A}" type="presOf" srcId="{5F177103-D267-4008-B8D7-014AFF20603D}" destId="{097E12CB-E8B9-48CF-BDD8-12A37DA2B54F}" srcOrd="0" destOrd="0" presId="urn:microsoft.com/office/officeart/2005/8/layout/vList4"/>
    <dgm:cxn modelId="{CE76B1D7-A147-4C7A-A186-6681EB288A8F}" type="presOf" srcId="{38C0E42E-C3F5-4C69-972D-A802A5B64221}" destId="{D2BFF6CE-5E1E-4041-9A86-1F514FC82D47}" srcOrd="1" destOrd="0" presId="urn:microsoft.com/office/officeart/2005/8/layout/vList4"/>
    <dgm:cxn modelId="{2DFF10A8-BBF8-4CCC-9111-80FC64A48E87}" type="presOf" srcId="{D5B9AC6F-BBD9-4170-9064-400A29C619D4}" destId="{DD46C51A-F6F1-4905-A445-C910359BCE1E}" srcOrd="0" destOrd="0" presId="urn:microsoft.com/office/officeart/2005/8/layout/vList4"/>
    <dgm:cxn modelId="{A2985D27-4BB7-42EA-96D2-C9323DCAF935}" type="presOf" srcId="{D5B9AC6F-BBD9-4170-9064-400A29C619D4}" destId="{60390EA4-090F-45AA-979D-836C9677E861}" srcOrd="1" destOrd="0" presId="urn:microsoft.com/office/officeart/2005/8/layout/vList4"/>
    <dgm:cxn modelId="{D7CF938D-B745-40F5-BB25-9C02096F9912}" type="presOf" srcId="{20643AC4-E21A-4924-8A0E-01DC24C6620F}" destId="{B2CC21CC-28AE-4C0B-9293-B5220C83846A}" srcOrd="0" destOrd="0" presId="urn:microsoft.com/office/officeart/2005/8/layout/vList4"/>
    <dgm:cxn modelId="{47E3CD97-1CC9-4E78-A9DA-C2DF209767BA}" srcId="{20643AC4-E21A-4924-8A0E-01DC24C6620F}" destId="{38C0E42E-C3F5-4C69-972D-A802A5B64221}" srcOrd="2" destOrd="0" parTransId="{071C2CA1-6D06-4AB4-AC6E-04002019A93E}" sibTransId="{7202FD4B-8893-439B-BD17-62BA4708B3DC}"/>
    <dgm:cxn modelId="{5BBB4CBE-61F9-4CEC-B254-CD2CC94BBD6B}" type="presParOf" srcId="{B2CC21CC-28AE-4C0B-9293-B5220C83846A}" destId="{9E61F27D-E748-4489-9A9A-52C4D8FB5024}" srcOrd="0" destOrd="0" presId="urn:microsoft.com/office/officeart/2005/8/layout/vList4"/>
    <dgm:cxn modelId="{40D45BFE-DE87-4316-A846-A9F7EEF0F9E2}" type="presParOf" srcId="{9E61F27D-E748-4489-9A9A-52C4D8FB5024}" destId="{DD46C51A-F6F1-4905-A445-C910359BCE1E}" srcOrd="0" destOrd="0" presId="urn:microsoft.com/office/officeart/2005/8/layout/vList4"/>
    <dgm:cxn modelId="{BD1C1AE5-1FD0-403C-B563-7F4E79CEFE1E}" type="presParOf" srcId="{9E61F27D-E748-4489-9A9A-52C4D8FB5024}" destId="{7C281CE8-724D-490C-8682-DA18DF7E48DA}" srcOrd="1" destOrd="0" presId="urn:microsoft.com/office/officeart/2005/8/layout/vList4"/>
    <dgm:cxn modelId="{49871189-0DC2-4105-8900-04FA13C8AB1B}" type="presParOf" srcId="{9E61F27D-E748-4489-9A9A-52C4D8FB5024}" destId="{60390EA4-090F-45AA-979D-836C9677E861}" srcOrd="2" destOrd="0" presId="urn:microsoft.com/office/officeart/2005/8/layout/vList4"/>
    <dgm:cxn modelId="{87043C3E-491B-47E7-B166-78919BEBFBD8}" type="presParOf" srcId="{B2CC21CC-28AE-4C0B-9293-B5220C83846A}" destId="{26EEF9F9-201E-4AFD-B0A3-1A0BD0A3260D}" srcOrd="1" destOrd="0" presId="urn:microsoft.com/office/officeart/2005/8/layout/vList4"/>
    <dgm:cxn modelId="{43C55EBB-C59F-4D77-AD89-3852EAACD659}" type="presParOf" srcId="{B2CC21CC-28AE-4C0B-9293-B5220C83846A}" destId="{EE77E2FB-8C40-4C1B-8627-CE91B6BBA235}" srcOrd="2" destOrd="0" presId="urn:microsoft.com/office/officeart/2005/8/layout/vList4"/>
    <dgm:cxn modelId="{78F4A18D-D19D-4D0D-A0B1-F98F76C5BF5E}" type="presParOf" srcId="{EE77E2FB-8C40-4C1B-8627-CE91B6BBA235}" destId="{097E12CB-E8B9-48CF-BDD8-12A37DA2B54F}" srcOrd="0" destOrd="0" presId="urn:microsoft.com/office/officeart/2005/8/layout/vList4"/>
    <dgm:cxn modelId="{7568EB8E-796F-4359-A736-845DA00BBFAF}" type="presParOf" srcId="{EE77E2FB-8C40-4C1B-8627-CE91B6BBA235}" destId="{1414D422-4C7D-412B-AF72-7C9EAE249852}" srcOrd="1" destOrd="0" presId="urn:microsoft.com/office/officeart/2005/8/layout/vList4"/>
    <dgm:cxn modelId="{C671AA93-5F4E-4E74-9D12-BBA26341FF2A}" type="presParOf" srcId="{EE77E2FB-8C40-4C1B-8627-CE91B6BBA235}" destId="{620856DE-FDED-4DF4-986D-E2F7D8B9A2CB}" srcOrd="2" destOrd="0" presId="urn:microsoft.com/office/officeart/2005/8/layout/vList4"/>
    <dgm:cxn modelId="{ECC09B71-CA53-4ACC-9E1B-9F3E8210E7B5}" type="presParOf" srcId="{B2CC21CC-28AE-4C0B-9293-B5220C83846A}" destId="{707C5997-8AE1-46B1-AEAD-5C03F0E9D3A2}" srcOrd="3" destOrd="0" presId="urn:microsoft.com/office/officeart/2005/8/layout/vList4"/>
    <dgm:cxn modelId="{543156D4-9701-46AD-AF16-9E02A1DD179A}" type="presParOf" srcId="{B2CC21CC-28AE-4C0B-9293-B5220C83846A}" destId="{B20F36F9-E239-44E2-8D80-7BBC93A2002F}" srcOrd="4" destOrd="0" presId="urn:microsoft.com/office/officeart/2005/8/layout/vList4"/>
    <dgm:cxn modelId="{77C6ED7D-9BE1-4081-8982-836D498185DC}" type="presParOf" srcId="{B20F36F9-E239-44E2-8D80-7BBC93A2002F}" destId="{82DCB5E5-5EDE-4800-A3A7-F0B9E8256D4F}" srcOrd="0" destOrd="0" presId="urn:microsoft.com/office/officeart/2005/8/layout/vList4"/>
    <dgm:cxn modelId="{0753DD62-6887-4B14-9DC0-C14D1C269DE0}" type="presParOf" srcId="{B20F36F9-E239-44E2-8D80-7BBC93A2002F}" destId="{DF20EE54-EFDE-491C-B012-6E01AB977DDC}" srcOrd="1" destOrd="0" presId="urn:microsoft.com/office/officeart/2005/8/layout/vList4"/>
    <dgm:cxn modelId="{9AA51150-E4CA-43C4-B848-0F29C43679EF}" type="presParOf" srcId="{B20F36F9-E239-44E2-8D80-7BBC93A2002F}" destId="{D2BFF6CE-5E1E-4041-9A86-1F514FC82D4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643AC4-E21A-4924-8A0E-01DC24C6620F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B9AC6F-BBD9-4170-9064-400A29C619D4}">
      <dgm:prSet phldrT="[Текст]" phldr="1"/>
      <dgm:spPr>
        <a:solidFill>
          <a:srgbClr val="00B0F0"/>
        </a:solidFill>
      </dgm:spPr>
      <dgm:t>
        <a:bodyPr/>
        <a:lstStyle/>
        <a:p>
          <a:pPr marL="0" indent="0"/>
          <a:endParaRPr lang="ru-RU" dirty="0">
            <a:solidFill>
              <a:srgbClr val="00B0F0"/>
            </a:solidFill>
          </a:endParaRPr>
        </a:p>
      </dgm:t>
    </dgm:pt>
    <dgm:pt modelId="{D542C517-D1A6-4087-9710-3F9C725A27A7}" type="parTrans" cxnId="{5A317579-96D3-46BD-B706-E357C8A88D73}">
      <dgm:prSet/>
      <dgm:spPr/>
      <dgm:t>
        <a:bodyPr/>
        <a:lstStyle/>
        <a:p>
          <a:endParaRPr lang="ru-RU"/>
        </a:p>
      </dgm:t>
    </dgm:pt>
    <dgm:pt modelId="{BCCD2D9E-A574-4085-ADED-0D1D4CAE6DEA}" type="sibTrans" cxnId="{5A317579-96D3-46BD-B706-E357C8A88D73}">
      <dgm:prSet/>
      <dgm:spPr/>
      <dgm:t>
        <a:bodyPr/>
        <a:lstStyle/>
        <a:p>
          <a:endParaRPr lang="ru-RU"/>
        </a:p>
      </dgm:t>
    </dgm:pt>
    <dgm:pt modelId="{38C0E42E-C3F5-4C69-972D-A802A5B64221}">
      <dgm:prSet phldrT="[Текст]" phldr="1"/>
      <dgm:spPr>
        <a:solidFill>
          <a:srgbClr val="00C400"/>
        </a:solidFill>
      </dgm:spPr>
      <dgm:t>
        <a:bodyPr/>
        <a:lstStyle/>
        <a:p>
          <a:endParaRPr lang="ru-RU" dirty="0">
            <a:solidFill>
              <a:srgbClr val="00C400"/>
            </a:solidFill>
          </a:endParaRPr>
        </a:p>
      </dgm:t>
    </dgm:pt>
    <dgm:pt modelId="{071C2CA1-6D06-4AB4-AC6E-04002019A93E}" type="parTrans" cxnId="{47E3CD97-1CC9-4E78-A9DA-C2DF209767BA}">
      <dgm:prSet/>
      <dgm:spPr/>
      <dgm:t>
        <a:bodyPr/>
        <a:lstStyle/>
        <a:p>
          <a:endParaRPr lang="ru-RU"/>
        </a:p>
      </dgm:t>
    </dgm:pt>
    <dgm:pt modelId="{7202FD4B-8893-439B-BD17-62BA4708B3DC}" type="sibTrans" cxnId="{47E3CD97-1CC9-4E78-A9DA-C2DF209767BA}">
      <dgm:prSet/>
      <dgm:spPr/>
      <dgm:t>
        <a:bodyPr/>
        <a:lstStyle/>
        <a:p>
          <a:endParaRPr lang="ru-RU"/>
        </a:p>
      </dgm:t>
    </dgm:pt>
    <dgm:pt modelId="{B2CC21CC-28AE-4C0B-9293-B5220C83846A}" type="pres">
      <dgm:prSet presAssocID="{20643AC4-E21A-4924-8A0E-01DC24C6620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61F27D-E748-4489-9A9A-52C4D8FB5024}" type="pres">
      <dgm:prSet presAssocID="{D5B9AC6F-BBD9-4170-9064-400A29C619D4}" presName="comp" presStyleCnt="0"/>
      <dgm:spPr/>
    </dgm:pt>
    <dgm:pt modelId="{DD46C51A-F6F1-4905-A445-C910359BCE1E}" type="pres">
      <dgm:prSet presAssocID="{D5B9AC6F-BBD9-4170-9064-400A29C619D4}" presName="box" presStyleLbl="node1" presStyleIdx="0" presStyleCnt="2"/>
      <dgm:spPr/>
      <dgm:t>
        <a:bodyPr/>
        <a:lstStyle/>
        <a:p>
          <a:endParaRPr lang="ru-RU"/>
        </a:p>
      </dgm:t>
    </dgm:pt>
    <dgm:pt modelId="{7C281CE8-724D-490C-8682-DA18DF7E48DA}" type="pres">
      <dgm:prSet presAssocID="{D5B9AC6F-BBD9-4170-9064-400A29C619D4}" presName="img" presStyleLbl="fgImgPlace1" presStyleIdx="0" presStyleCnt="2" custScaleX="174978"/>
      <dgm:spPr>
        <a:solidFill>
          <a:srgbClr val="0079A4"/>
        </a:solidFill>
        <a:ln w="38100">
          <a:solidFill>
            <a:schemeClr val="bg1"/>
          </a:solidFill>
        </a:ln>
      </dgm:spPr>
    </dgm:pt>
    <dgm:pt modelId="{60390EA4-090F-45AA-979D-836C9677E861}" type="pres">
      <dgm:prSet presAssocID="{D5B9AC6F-BBD9-4170-9064-400A29C619D4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EEF9F9-201E-4AFD-B0A3-1A0BD0A3260D}" type="pres">
      <dgm:prSet presAssocID="{BCCD2D9E-A574-4085-ADED-0D1D4CAE6DEA}" presName="spacer" presStyleCnt="0"/>
      <dgm:spPr/>
    </dgm:pt>
    <dgm:pt modelId="{B20F36F9-E239-44E2-8D80-7BBC93A2002F}" type="pres">
      <dgm:prSet presAssocID="{38C0E42E-C3F5-4C69-972D-A802A5B64221}" presName="comp" presStyleCnt="0"/>
      <dgm:spPr/>
    </dgm:pt>
    <dgm:pt modelId="{82DCB5E5-5EDE-4800-A3A7-F0B9E8256D4F}" type="pres">
      <dgm:prSet presAssocID="{38C0E42E-C3F5-4C69-972D-A802A5B64221}" presName="box" presStyleLbl="node1" presStyleIdx="1" presStyleCnt="2"/>
      <dgm:spPr/>
      <dgm:t>
        <a:bodyPr/>
        <a:lstStyle/>
        <a:p>
          <a:endParaRPr lang="ru-RU"/>
        </a:p>
      </dgm:t>
    </dgm:pt>
    <dgm:pt modelId="{DF20EE54-EFDE-491C-B012-6E01AB977DDC}" type="pres">
      <dgm:prSet presAssocID="{38C0E42E-C3F5-4C69-972D-A802A5B64221}" presName="img" presStyleLbl="fgImgPlace1" presStyleIdx="1" presStyleCnt="2" custScaleX="174978"/>
      <dgm:spPr>
        <a:solidFill>
          <a:srgbClr val="008600"/>
        </a:solidFill>
        <a:ln w="38100">
          <a:solidFill>
            <a:schemeClr val="bg1"/>
          </a:solidFill>
        </a:ln>
      </dgm:spPr>
    </dgm:pt>
    <dgm:pt modelId="{D2BFF6CE-5E1E-4041-9A86-1F514FC82D47}" type="pres">
      <dgm:prSet presAssocID="{38C0E42E-C3F5-4C69-972D-A802A5B64221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8391C8-0F2F-4E16-B218-61012261ABAF}" type="presOf" srcId="{D5B9AC6F-BBD9-4170-9064-400A29C619D4}" destId="{60390EA4-090F-45AA-979D-836C9677E861}" srcOrd="1" destOrd="0" presId="urn:microsoft.com/office/officeart/2005/8/layout/vList4"/>
    <dgm:cxn modelId="{5A317579-96D3-46BD-B706-E357C8A88D73}" srcId="{20643AC4-E21A-4924-8A0E-01DC24C6620F}" destId="{D5B9AC6F-BBD9-4170-9064-400A29C619D4}" srcOrd="0" destOrd="0" parTransId="{D542C517-D1A6-4087-9710-3F9C725A27A7}" sibTransId="{BCCD2D9E-A574-4085-ADED-0D1D4CAE6DEA}"/>
    <dgm:cxn modelId="{7F1CD3DF-EA7D-4423-9FAA-5225F35DD28B}" type="presOf" srcId="{38C0E42E-C3F5-4C69-972D-A802A5B64221}" destId="{82DCB5E5-5EDE-4800-A3A7-F0B9E8256D4F}" srcOrd="0" destOrd="0" presId="urn:microsoft.com/office/officeart/2005/8/layout/vList4"/>
    <dgm:cxn modelId="{0BE195F6-949D-484D-8A1D-371C5CE36B79}" type="presOf" srcId="{38C0E42E-C3F5-4C69-972D-A802A5B64221}" destId="{D2BFF6CE-5E1E-4041-9A86-1F514FC82D47}" srcOrd="1" destOrd="0" presId="urn:microsoft.com/office/officeart/2005/8/layout/vList4"/>
    <dgm:cxn modelId="{C91FF0C1-142C-4AB5-894A-A97236FDDE76}" type="presOf" srcId="{D5B9AC6F-BBD9-4170-9064-400A29C619D4}" destId="{DD46C51A-F6F1-4905-A445-C910359BCE1E}" srcOrd="0" destOrd="0" presId="urn:microsoft.com/office/officeart/2005/8/layout/vList4"/>
    <dgm:cxn modelId="{DB26B33A-6758-400E-AAAA-77D86A28E187}" type="presOf" srcId="{20643AC4-E21A-4924-8A0E-01DC24C6620F}" destId="{B2CC21CC-28AE-4C0B-9293-B5220C83846A}" srcOrd="0" destOrd="0" presId="urn:microsoft.com/office/officeart/2005/8/layout/vList4"/>
    <dgm:cxn modelId="{47E3CD97-1CC9-4E78-A9DA-C2DF209767BA}" srcId="{20643AC4-E21A-4924-8A0E-01DC24C6620F}" destId="{38C0E42E-C3F5-4C69-972D-A802A5B64221}" srcOrd="1" destOrd="0" parTransId="{071C2CA1-6D06-4AB4-AC6E-04002019A93E}" sibTransId="{7202FD4B-8893-439B-BD17-62BA4708B3DC}"/>
    <dgm:cxn modelId="{30444832-087E-47EA-9AA0-E8644D321173}" type="presParOf" srcId="{B2CC21CC-28AE-4C0B-9293-B5220C83846A}" destId="{9E61F27D-E748-4489-9A9A-52C4D8FB5024}" srcOrd="0" destOrd="0" presId="urn:microsoft.com/office/officeart/2005/8/layout/vList4"/>
    <dgm:cxn modelId="{DD247664-65E2-400B-9061-66EB10C37AAB}" type="presParOf" srcId="{9E61F27D-E748-4489-9A9A-52C4D8FB5024}" destId="{DD46C51A-F6F1-4905-A445-C910359BCE1E}" srcOrd="0" destOrd="0" presId="urn:microsoft.com/office/officeart/2005/8/layout/vList4"/>
    <dgm:cxn modelId="{C3DD4A4A-63B2-4C5D-B8AB-ED4194AA0862}" type="presParOf" srcId="{9E61F27D-E748-4489-9A9A-52C4D8FB5024}" destId="{7C281CE8-724D-490C-8682-DA18DF7E48DA}" srcOrd="1" destOrd="0" presId="urn:microsoft.com/office/officeart/2005/8/layout/vList4"/>
    <dgm:cxn modelId="{8A42FA10-12ED-48A3-997A-5A1CBD96E805}" type="presParOf" srcId="{9E61F27D-E748-4489-9A9A-52C4D8FB5024}" destId="{60390EA4-090F-45AA-979D-836C9677E861}" srcOrd="2" destOrd="0" presId="urn:microsoft.com/office/officeart/2005/8/layout/vList4"/>
    <dgm:cxn modelId="{703F4924-26A1-4DCC-9BA3-F59F3D233B99}" type="presParOf" srcId="{B2CC21CC-28AE-4C0B-9293-B5220C83846A}" destId="{26EEF9F9-201E-4AFD-B0A3-1A0BD0A3260D}" srcOrd="1" destOrd="0" presId="urn:microsoft.com/office/officeart/2005/8/layout/vList4"/>
    <dgm:cxn modelId="{F3D3E3F0-849E-4F09-BF00-652142611D60}" type="presParOf" srcId="{B2CC21CC-28AE-4C0B-9293-B5220C83846A}" destId="{B20F36F9-E239-44E2-8D80-7BBC93A2002F}" srcOrd="2" destOrd="0" presId="urn:microsoft.com/office/officeart/2005/8/layout/vList4"/>
    <dgm:cxn modelId="{CDC7E3B5-A318-4BBC-8073-929756501667}" type="presParOf" srcId="{B20F36F9-E239-44E2-8D80-7BBC93A2002F}" destId="{82DCB5E5-5EDE-4800-A3A7-F0B9E8256D4F}" srcOrd="0" destOrd="0" presId="urn:microsoft.com/office/officeart/2005/8/layout/vList4"/>
    <dgm:cxn modelId="{CE5FBE80-23B5-4757-A2FA-F9E256F1F6D0}" type="presParOf" srcId="{B20F36F9-E239-44E2-8D80-7BBC93A2002F}" destId="{DF20EE54-EFDE-491C-B012-6E01AB977DDC}" srcOrd="1" destOrd="0" presId="urn:microsoft.com/office/officeart/2005/8/layout/vList4"/>
    <dgm:cxn modelId="{81C5FB83-D360-48CC-9CD7-5991C01228DC}" type="presParOf" srcId="{B20F36F9-E239-44E2-8D80-7BBC93A2002F}" destId="{D2BFF6CE-5E1E-4041-9A86-1F514FC82D4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6C51A-F6F1-4905-A445-C910359BCE1E}">
      <dsp:nvSpPr>
        <dsp:cNvPr id="0" name=""/>
        <dsp:cNvSpPr/>
      </dsp:nvSpPr>
      <dsp:spPr>
        <a:xfrm>
          <a:off x="224754" y="0"/>
          <a:ext cx="8229600" cy="1675308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>
            <a:solidFill>
              <a:srgbClr val="00B0F0"/>
            </a:solidFill>
          </a:endParaRPr>
        </a:p>
      </dsp:txBody>
      <dsp:txXfrm>
        <a:off x="2038204" y="0"/>
        <a:ext cx="6416149" cy="1675308"/>
      </dsp:txXfrm>
    </dsp:sp>
    <dsp:sp modelId="{7C281CE8-724D-490C-8682-DA18DF7E48DA}">
      <dsp:nvSpPr>
        <dsp:cNvPr id="0" name=""/>
        <dsp:cNvSpPr/>
      </dsp:nvSpPr>
      <dsp:spPr>
        <a:xfrm>
          <a:off x="-224754" y="167530"/>
          <a:ext cx="2879997" cy="1340247"/>
        </a:xfrm>
        <a:prstGeom prst="roundRect">
          <a:avLst>
            <a:gd name="adj" fmla="val 10000"/>
          </a:avLst>
        </a:prstGeom>
        <a:solidFill>
          <a:srgbClr val="0079A4"/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7E12CB-E8B9-48CF-BDD8-12A37DA2B54F}">
      <dsp:nvSpPr>
        <dsp:cNvPr id="0" name=""/>
        <dsp:cNvSpPr/>
      </dsp:nvSpPr>
      <dsp:spPr>
        <a:xfrm>
          <a:off x="224754" y="1842839"/>
          <a:ext cx="8229600" cy="1675308"/>
        </a:xfrm>
        <a:prstGeom prst="roundRect">
          <a:avLst>
            <a:gd name="adj" fmla="val 10000"/>
          </a:avLst>
        </a:prstGeom>
        <a:solidFill>
          <a:srgbClr val="CC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>
            <a:solidFill>
              <a:srgbClr val="CC00CC"/>
            </a:solidFill>
          </a:endParaRPr>
        </a:p>
      </dsp:txBody>
      <dsp:txXfrm>
        <a:off x="2038204" y="1842839"/>
        <a:ext cx="6416149" cy="1675308"/>
      </dsp:txXfrm>
    </dsp:sp>
    <dsp:sp modelId="{1414D422-4C7D-412B-AF72-7C9EAE249852}">
      <dsp:nvSpPr>
        <dsp:cNvPr id="0" name=""/>
        <dsp:cNvSpPr/>
      </dsp:nvSpPr>
      <dsp:spPr>
        <a:xfrm>
          <a:off x="-224754" y="2010370"/>
          <a:ext cx="2879997" cy="1340247"/>
        </a:xfrm>
        <a:prstGeom prst="roundRect">
          <a:avLst>
            <a:gd name="adj" fmla="val 10000"/>
          </a:avLst>
        </a:prstGeom>
        <a:solidFill>
          <a:srgbClr val="8A008A"/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DCB5E5-5EDE-4800-A3A7-F0B9E8256D4F}">
      <dsp:nvSpPr>
        <dsp:cNvPr id="0" name=""/>
        <dsp:cNvSpPr/>
      </dsp:nvSpPr>
      <dsp:spPr>
        <a:xfrm>
          <a:off x="224754" y="3685679"/>
          <a:ext cx="8229600" cy="1675308"/>
        </a:xfrm>
        <a:prstGeom prst="roundRect">
          <a:avLst>
            <a:gd name="adj" fmla="val 10000"/>
          </a:avLst>
        </a:prstGeom>
        <a:solidFill>
          <a:srgbClr val="00C4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>
            <a:solidFill>
              <a:srgbClr val="00C400"/>
            </a:solidFill>
          </a:endParaRPr>
        </a:p>
      </dsp:txBody>
      <dsp:txXfrm>
        <a:off x="2038204" y="3685679"/>
        <a:ext cx="6416149" cy="1675308"/>
      </dsp:txXfrm>
    </dsp:sp>
    <dsp:sp modelId="{DF20EE54-EFDE-491C-B012-6E01AB977DDC}">
      <dsp:nvSpPr>
        <dsp:cNvPr id="0" name=""/>
        <dsp:cNvSpPr/>
      </dsp:nvSpPr>
      <dsp:spPr>
        <a:xfrm>
          <a:off x="-224754" y="3853210"/>
          <a:ext cx="2879997" cy="1340247"/>
        </a:xfrm>
        <a:prstGeom prst="roundRect">
          <a:avLst>
            <a:gd name="adj" fmla="val 10000"/>
          </a:avLst>
        </a:prstGeom>
        <a:solidFill>
          <a:srgbClr val="008600"/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6C51A-F6F1-4905-A445-C910359BCE1E}">
      <dsp:nvSpPr>
        <dsp:cNvPr id="0" name=""/>
        <dsp:cNvSpPr/>
      </dsp:nvSpPr>
      <dsp:spPr>
        <a:xfrm>
          <a:off x="166252" y="0"/>
          <a:ext cx="8229600" cy="2845335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>
            <a:solidFill>
              <a:srgbClr val="00B0F0"/>
            </a:solidFill>
          </a:endParaRPr>
        </a:p>
      </dsp:txBody>
      <dsp:txXfrm>
        <a:off x="2096706" y="0"/>
        <a:ext cx="6299146" cy="2845335"/>
      </dsp:txXfrm>
    </dsp:sp>
    <dsp:sp modelId="{7C281CE8-724D-490C-8682-DA18DF7E48DA}">
      <dsp:nvSpPr>
        <dsp:cNvPr id="0" name=""/>
        <dsp:cNvSpPr/>
      </dsp:nvSpPr>
      <dsp:spPr>
        <a:xfrm>
          <a:off x="-166252" y="284533"/>
          <a:ext cx="2879997" cy="2276268"/>
        </a:xfrm>
        <a:prstGeom prst="roundRect">
          <a:avLst>
            <a:gd name="adj" fmla="val 10000"/>
          </a:avLst>
        </a:prstGeom>
        <a:solidFill>
          <a:srgbClr val="0079A4"/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DCB5E5-5EDE-4800-A3A7-F0B9E8256D4F}">
      <dsp:nvSpPr>
        <dsp:cNvPr id="0" name=""/>
        <dsp:cNvSpPr/>
      </dsp:nvSpPr>
      <dsp:spPr>
        <a:xfrm>
          <a:off x="166252" y="3129869"/>
          <a:ext cx="8229600" cy="2845335"/>
        </a:xfrm>
        <a:prstGeom prst="roundRect">
          <a:avLst>
            <a:gd name="adj" fmla="val 10000"/>
          </a:avLst>
        </a:prstGeom>
        <a:solidFill>
          <a:srgbClr val="00C4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>
            <a:solidFill>
              <a:srgbClr val="00C400"/>
            </a:solidFill>
          </a:endParaRPr>
        </a:p>
      </dsp:txBody>
      <dsp:txXfrm>
        <a:off x="2096706" y="3129869"/>
        <a:ext cx="6299146" cy="2845335"/>
      </dsp:txXfrm>
    </dsp:sp>
    <dsp:sp modelId="{DF20EE54-EFDE-491C-B012-6E01AB977DDC}">
      <dsp:nvSpPr>
        <dsp:cNvPr id="0" name=""/>
        <dsp:cNvSpPr/>
      </dsp:nvSpPr>
      <dsp:spPr>
        <a:xfrm>
          <a:off x="-166252" y="3414402"/>
          <a:ext cx="2879997" cy="2276268"/>
        </a:xfrm>
        <a:prstGeom prst="roundRect">
          <a:avLst>
            <a:gd name="adj" fmla="val 10000"/>
          </a:avLst>
        </a:prstGeom>
        <a:solidFill>
          <a:srgbClr val="008600"/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E:\БІОЛОГІЯ-ЛЮДА\МАН\Іваницький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7" r="4426" b="4638"/>
          <a:stretch/>
        </p:blipFill>
        <p:spPr bwMode="auto">
          <a:xfrm>
            <a:off x="807062" y="1988840"/>
            <a:ext cx="2052000" cy="304578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E:\БІОЛОГІЯ-ЛЮДА\МАН\стариченко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2"/>
          <a:stretch/>
        </p:blipFill>
        <p:spPr bwMode="auto">
          <a:xfrm>
            <a:off x="3525342" y="1988840"/>
            <a:ext cx="2052000" cy="305287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H:\МАН\Сахнюк Л.І.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7" r="12157" b="21179"/>
          <a:stretch/>
        </p:blipFill>
        <p:spPr bwMode="auto">
          <a:xfrm>
            <a:off x="6195427" y="1988840"/>
            <a:ext cx="2052000" cy="305287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644548" y="6029850"/>
            <a:ext cx="38793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spc="5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Автори проекту</a:t>
            </a:r>
            <a:endParaRPr lang="ru-RU" sz="3200" spc="500" dirty="0">
              <a:solidFill>
                <a:srgbClr val="0070C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17096" y="5066379"/>
            <a:ext cx="2448000" cy="934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uk-UA" b="1" dirty="0">
                <a:cs typeface="Times New Roman" pitchFamily="18" charset="0"/>
              </a:rPr>
              <a:t>Іваницький Дмитро </a:t>
            </a:r>
            <a:r>
              <a:rPr lang="uk-UA" b="1" dirty="0" smtClean="0">
                <a:cs typeface="Times New Roman" pitchFamily="18" charset="0"/>
              </a:rPr>
              <a:t>Олександрович,     </a:t>
            </a:r>
            <a:r>
              <a:rPr lang="uk-UA" sz="1600" dirty="0" smtClean="0">
                <a:cs typeface="Times New Roman" pitchFamily="18" charset="0"/>
              </a:rPr>
              <a:t>учень 8 </a:t>
            </a:r>
            <a:r>
              <a:rPr lang="uk-UA" sz="1600" dirty="0">
                <a:cs typeface="Times New Roman" pitchFamily="18" charset="0"/>
              </a:rPr>
              <a:t>класу </a:t>
            </a:r>
            <a:r>
              <a:rPr lang="uk-UA" sz="1600" dirty="0" err="1">
                <a:cs typeface="Times New Roman" pitchFamily="18" charset="0"/>
              </a:rPr>
              <a:t>Кролевецького</a:t>
            </a:r>
            <a:r>
              <a:rPr lang="uk-UA" sz="1600" dirty="0">
                <a:cs typeface="Times New Roman" pitchFamily="18" charset="0"/>
              </a:rPr>
              <a:t> НВК № </a:t>
            </a:r>
            <a:r>
              <a:rPr lang="uk-UA" sz="1600" dirty="0" smtClean="0">
                <a:cs typeface="Times New Roman" pitchFamily="18" charset="0"/>
              </a:rPr>
              <a:t>6</a:t>
            </a:r>
            <a:endParaRPr lang="uk-UA" sz="1600" dirty="0"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60246" y="5063943"/>
            <a:ext cx="2448000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uk-UA" b="1" dirty="0" err="1" smtClean="0">
                <a:cs typeface="Times New Roman" pitchFamily="18" charset="0"/>
              </a:rPr>
              <a:t>Стариченко</a:t>
            </a:r>
            <a:r>
              <a:rPr lang="uk-UA" b="1" dirty="0" smtClean="0">
                <a:cs typeface="Times New Roman" pitchFamily="18" charset="0"/>
              </a:rPr>
              <a:t> </a:t>
            </a:r>
            <a:r>
              <a:rPr lang="uk-UA" b="1" dirty="0">
                <a:cs typeface="Times New Roman" pitchFamily="18" charset="0"/>
              </a:rPr>
              <a:t>Дмитро </a:t>
            </a:r>
            <a:r>
              <a:rPr lang="uk-UA" b="1" dirty="0" smtClean="0">
                <a:cs typeface="Times New Roman" pitchFamily="18" charset="0"/>
              </a:rPr>
              <a:t>Сергійович,            </a:t>
            </a:r>
            <a:r>
              <a:rPr lang="uk-UA" sz="1600" dirty="0" smtClean="0">
                <a:cs typeface="Times New Roman" pitchFamily="18" charset="0"/>
              </a:rPr>
              <a:t>учень 8 </a:t>
            </a:r>
            <a:r>
              <a:rPr lang="uk-UA" sz="1600" dirty="0">
                <a:cs typeface="Times New Roman" pitchFamily="18" charset="0"/>
              </a:rPr>
              <a:t>класу </a:t>
            </a:r>
            <a:r>
              <a:rPr lang="uk-UA" sz="1600" dirty="0" err="1">
                <a:cs typeface="Times New Roman" pitchFamily="18" charset="0"/>
              </a:rPr>
              <a:t>Кролевецького</a:t>
            </a:r>
            <a:r>
              <a:rPr lang="uk-UA" sz="1600" dirty="0">
                <a:cs typeface="Times New Roman" pitchFamily="18" charset="0"/>
              </a:rPr>
              <a:t> НВК № </a:t>
            </a:r>
            <a:r>
              <a:rPr lang="uk-UA" sz="1600" dirty="0" smtClean="0">
                <a:cs typeface="Times New Roman" pitchFamily="18" charset="0"/>
              </a:rPr>
              <a:t>6</a:t>
            </a:r>
            <a:endParaRPr lang="uk-UA" sz="1600" dirty="0"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71583" y="5066379"/>
            <a:ext cx="2448000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uk-UA" b="1" dirty="0" err="1" smtClean="0">
                <a:cs typeface="Times New Roman" pitchFamily="18" charset="0"/>
              </a:rPr>
              <a:t>Сахнюк</a:t>
            </a:r>
            <a:r>
              <a:rPr lang="uk-UA" b="1" dirty="0" smtClean="0">
                <a:cs typeface="Times New Roman" pitchFamily="18" charset="0"/>
              </a:rPr>
              <a:t> Людмила Іванівна,              </a:t>
            </a:r>
            <a:r>
              <a:rPr lang="uk-UA" sz="1600" dirty="0" smtClean="0">
                <a:cs typeface="Times New Roman" pitchFamily="18" charset="0"/>
              </a:rPr>
              <a:t>учитель біології </a:t>
            </a:r>
            <a:r>
              <a:rPr lang="uk-UA" sz="1600" dirty="0" err="1">
                <a:cs typeface="Times New Roman" pitchFamily="18" charset="0"/>
              </a:rPr>
              <a:t>Кролевецького</a:t>
            </a:r>
            <a:r>
              <a:rPr lang="uk-UA" sz="1600" dirty="0">
                <a:cs typeface="Times New Roman" pitchFamily="18" charset="0"/>
              </a:rPr>
              <a:t> НВК № </a:t>
            </a:r>
            <a:r>
              <a:rPr lang="uk-UA" sz="1600" dirty="0" smtClean="0">
                <a:cs typeface="Times New Roman" pitchFamily="18" charset="0"/>
              </a:rPr>
              <a:t>6</a:t>
            </a:r>
            <a:endParaRPr lang="uk-UA" sz="1600" dirty="0"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20658" y="404664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uk-UA" sz="40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Визначення стану лісового біоценозу методом </a:t>
            </a:r>
            <a:r>
              <a:rPr lang="uk-UA" sz="4000" b="1" dirty="0" err="1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ліхеноіндикації</a:t>
            </a:r>
            <a:endParaRPr lang="ru-RU" sz="40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838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7231157"/>
              </p:ext>
            </p:extLst>
          </p:nvPr>
        </p:nvGraphicFramePr>
        <p:xfrm>
          <a:off x="457200" y="765175"/>
          <a:ext cx="8229600" cy="5360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48838" y="1209642"/>
            <a:ext cx="280831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>
              <a:lnSpc>
                <a:spcPct val="9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Мета </a:t>
            </a:r>
            <a:r>
              <a:rPr lang="ru-RU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проекту</a:t>
            </a:r>
            <a:endParaRPr lang="ru-RU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8838" y="3041201"/>
            <a:ext cx="280831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>
              <a:lnSpc>
                <a:spcPct val="9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uk-UA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Об'єкт досліджень</a:t>
            </a:r>
            <a:endParaRPr lang="ru-RU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4882051"/>
            <a:ext cx="280831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>
              <a:lnSpc>
                <a:spcPct val="9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uk-UA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Суб'єкт досліджень</a:t>
            </a:r>
            <a:endParaRPr lang="ru-RU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75856" y="1043442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Calibri" pitchFamily="34" charset="0"/>
                <a:cs typeface="Calibri" pitchFamily="34" charset="0"/>
              </a:rPr>
              <a:t>Визначити ступінь забруднення повітря лісового біоценозу за станом його </a:t>
            </a:r>
            <a:r>
              <a:rPr lang="uk-UA" sz="2400" b="1" dirty="0" err="1" smtClean="0">
                <a:latin typeface="Calibri" pitchFamily="34" charset="0"/>
                <a:cs typeface="Calibri" pitchFamily="34" charset="0"/>
              </a:rPr>
              <a:t>ліхенофлори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75856" y="3244334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99FF66"/>
              </a:buClr>
              <a:defRPr/>
            </a:pPr>
            <a:r>
              <a:rPr lang="uk-UA" sz="2400" b="1" dirty="0" err="1">
                <a:latin typeface="Calibri" pitchFamily="34" charset="0"/>
                <a:cs typeface="Calibri" pitchFamily="34" charset="0"/>
              </a:rPr>
              <a:t>Ліхенофлора</a:t>
            </a:r>
            <a:r>
              <a:rPr lang="uk-UA" sz="2400" b="1" dirty="0">
                <a:latin typeface="Calibri" pitchFamily="34" charset="0"/>
                <a:cs typeface="Calibri" pitchFamily="34" charset="0"/>
              </a:rPr>
              <a:t>  лісового біоценозу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75856" y="5085184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99FF66"/>
              </a:buClr>
              <a:defRPr/>
            </a:pPr>
            <a:r>
              <a:rPr lang="uk-UA" sz="2400" b="1" dirty="0">
                <a:latin typeface="Calibri" pitchFamily="34" charset="0"/>
                <a:cs typeface="Calibri" pitchFamily="34" charset="0"/>
              </a:rPr>
              <a:t>Екологічний стан лісового біоценозу</a:t>
            </a:r>
          </a:p>
        </p:txBody>
      </p:sp>
    </p:spTree>
    <p:extLst>
      <p:ext uri="{BB962C8B-B14F-4D97-AF65-F5344CB8AC3E}">
        <p14:creationId xmlns:p14="http://schemas.microsoft.com/office/powerpoint/2010/main" val="112948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uk-UA" sz="3600" b="1" dirty="0" smtClean="0"/>
              <a:t>Місце досліджень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ФОТО\НАШЕ ФОТО\Природа\Природа. Краєвиди\Осінь\IMG_227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0" b="8703"/>
          <a:stretch/>
        </p:blipFill>
        <p:spPr bwMode="auto">
          <a:xfrm flipH="1">
            <a:off x="0" y="1556793"/>
            <a:ext cx="9144000" cy="530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БІОЛОГІЯ-ЛЮДА\МАН\карт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854" y="46063"/>
            <a:ext cx="4286250" cy="26860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6732240" y="1484784"/>
            <a:ext cx="10263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400" b="1" dirty="0" smtClean="0"/>
              <a:t>Кролевець</a:t>
            </a:r>
            <a:endParaRPr lang="ru-RU" sz="1400" b="1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5585391" y="1386856"/>
            <a:ext cx="573186" cy="216024"/>
          </a:xfrm>
          <a:prstGeom prst="wedgeRoundRectCallout">
            <a:avLst>
              <a:gd name="adj1" fmla="val 87558"/>
              <a:gd name="adj2" fmla="val -54345"/>
              <a:gd name="adj3" fmla="val 16667"/>
            </a:avLst>
          </a:prstGeom>
          <a:solidFill>
            <a:srgbClr val="4F81BD"/>
          </a:solidFill>
          <a:ln w="12700">
            <a:solidFill>
              <a:srgbClr val="3964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42406" y="1371757"/>
            <a:ext cx="65915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000" dirty="0">
                <a:solidFill>
                  <a:schemeClr val="bg1"/>
                </a:solidFill>
              </a:rPr>
              <a:t>НВК № 6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69561" y="476672"/>
            <a:ext cx="432000" cy="324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4283968" y="692696"/>
            <a:ext cx="1440000" cy="21602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422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3141610"/>
              </p:ext>
            </p:extLst>
          </p:nvPr>
        </p:nvGraphicFramePr>
        <p:xfrm>
          <a:off x="457200" y="476672"/>
          <a:ext cx="8229600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33331" y="1254205"/>
            <a:ext cx="2880320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>
              <a:lnSpc>
                <a:spcPct val="9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uk-UA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Використані методи </a:t>
            </a:r>
            <a:r>
              <a:rPr lang="uk-UA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ліхеноіндикації</a:t>
            </a:r>
            <a:endParaRPr lang="ru-RU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3331" y="4509120"/>
            <a:ext cx="288032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>
              <a:lnSpc>
                <a:spcPct val="9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uk-UA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Проведена робота</a:t>
            </a:r>
            <a:endParaRPr lang="ru-RU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75856" y="1267327"/>
            <a:ext cx="55446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>
              <a:buClr>
                <a:schemeClr val="accent6">
                  <a:lumMod val="75000"/>
                </a:schemeClr>
              </a:buClr>
              <a:defRPr/>
            </a:pPr>
            <a:r>
              <a:rPr lang="uk-UA" sz="2000" dirty="0" smtClean="0">
                <a:cs typeface="Times New Roman" pitchFamily="18" charset="0"/>
              </a:rPr>
              <a:t>1. Метод </a:t>
            </a:r>
            <a:r>
              <a:rPr lang="uk-UA" sz="2000" dirty="0">
                <a:cs typeface="Times New Roman" pitchFamily="18" charset="0"/>
              </a:rPr>
              <a:t>пасивного </a:t>
            </a:r>
            <a:r>
              <a:rPr lang="uk-UA" sz="2000" dirty="0" smtClean="0">
                <a:cs typeface="Times New Roman" pitchFamily="18" charset="0"/>
              </a:rPr>
              <a:t>спостереження.</a:t>
            </a:r>
          </a:p>
          <a:p>
            <a:pPr marL="363538" indent="-319088">
              <a:buClr>
                <a:schemeClr val="accent6">
                  <a:lumMod val="75000"/>
                </a:schemeClr>
              </a:buClr>
              <a:defRPr/>
            </a:pPr>
            <a:r>
              <a:rPr lang="uk-UA" sz="2000" dirty="0" smtClean="0">
                <a:cs typeface="Times New Roman" pitchFamily="18" charset="0"/>
              </a:rPr>
              <a:t>2. Визначення </a:t>
            </a:r>
            <a:r>
              <a:rPr lang="uk-UA" sz="2000" dirty="0">
                <a:cs typeface="Times New Roman" pitchFamily="18" charset="0"/>
              </a:rPr>
              <a:t>частоти зустрічальності лишайників різних видів та </a:t>
            </a:r>
            <a:r>
              <a:rPr lang="uk-UA" sz="2000" dirty="0" smtClean="0">
                <a:cs typeface="Times New Roman" pitchFamily="18" charset="0"/>
              </a:rPr>
              <a:t>ступеня </a:t>
            </a:r>
            <a:r>
              <a:rPr lang="uk-UA" sz="2000" dirty="0">
                <a:cs typeface="Times New Roman" pitchFamily="18" charset="0"/>
              </a:rPr>
              <a:t>їх </a:t>
            </a:r>
            <a:r>
              <a:rPr lang="uk-UA" sz="2000" dirty="0" smtClean="0">
                <a:cs typeface="Times New Roman" pitchFamily="18" charset="0"/>
              </a:rPr>
              <a:t>покриття.</a:t>
            </a:r>
            <a:endParaRPr lang="uk-UA" sz="2000" b="1" dirty="0"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80070" y="3789040"/>
            <a:ext cx="554040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indent="-261938">
              <a:buClr>
                <a:schemeClr val="accent6">
                  <a:lumMod val="75000"/>
                </a:schemeClr>
              </a:buClr>
              <a:defRPr/>
            </a:pPr>
            <a:r>
              <a:rPr lang="uk-UA" sz="2000" dirty="0" smtClean="0">
                <a:cs typeface="Times New Roman" pitchFamily="18" charset="0"/>
              </a:rPr>
              <a:t>1. Досліджено </a:t>
            </a:r>
            <a:r>
              <a:rPr lang="uk-UA" sz="2000" dirty="0">
                <a:cs typeface="Times New Roman" pitchFamily="18" charset="0"/>
              </a:rPr>
              <a:t>2 дослідні ділянки листяного лісу, площею 0,1 </a:t>
            </a:r>
            <a:r>
              <a:rPr lang="uk-UA" sz="2000" dirty="0" smtClean="0">
                <a:cs typeface="Times New Roman" pitchFamily="18" charset="0"/>
              </a:rPr>
              <a:t>га кожна</a:t>
            </a:r>
            <a:r>
              <a:rPr lang="uk-UA" sz="2000" dirty="0">
                <a:cs typeface="Times New Roman" pitchFamily="18" charset="0"/>
              </a:rPr>
              <a:t>, що розташовані на північному заході від м. Кролевець на відстані 3 км від окраїни </a:t>
            </a:r>
            <a:r>
              <a:rPr lang="uk-UA" sz="2000" dirty="0" smtClean="0">
                <a:cs typeface="Times New Roman" pitchFamily="18" charset="0"/>
              </a:rPr>
              <a:t>міста.</a:t>
            </a:r>
          </a:p>
          <a:p>
            <a:pPr marL="261938" indent="-261938">
              <a:buClr>
                <a:schemeClr val="accent6">
                  <a:lumMod val="75000"/>
                </a:schemeClr>
              </a:buClr>
              <a:defRPr/>
            </a:pPr>
            <a:r>
              <a:rPr lang="uk-UA" sz="2000" dirty="0" smtClean="0">
                <a:cs typeface="Times New Roman" pitchFamily="18" charset="0"/>
              </a:rPr>
              <a:t>2. Визначено </a:t>
            </a:r>
            <a:r>
              <a:rPr lang="uk-UA" sz="2000" dirty="0">
                <a:cs typeface="Times New Roman" pitchFamily="18" charset="0"/>
              </a:rPr>
              <a:t>частоту зустрічальності лишайників різних видів та ступінь їх покриття. </a:t>
            </a:r>
            <a:endParaRPr lang="uk-UA" sz="2000" dirty="0" smtClean="0">
              <a:cs typeface="Times New Roman" pitchFamily="18" charset="0"/>
            </a:endParaRPr>
          </a:p>
          <a:p>
            <a:pPr marL="261938" indent="-261938">
              <a:buClr>
                <a:schemeClr val="accent6">
                  <a:lumMod val="75000"/>
                </a:schemeClr>
              </a:buClr>
              <a:defRPr/>
            </a:pPr>
            <a:r>
              <a:rPr lang="uk-UA" sz="2000" dirty="0" smtClean="0">
                <a:cs typeface="Times New Roman" pitchFamily="18" charset="0"/>
              </a:rPr>
              <a:t>3. Визначено </a:t>
            </a:r>
            <a:r>
              <a:rPr lang="uk-UA" sz="2000" dirty="0">
                <a:cs typeface="Times New Roman" pitchFamily="18" charset="0"/>
              </a:rPr>
              <a:t>показник відносної чистоти атмосфери</a:t>
            </a:r>
            <a:r>
              <a:rPr lang="uk-UA" sz="2000" dirty="0" smtClean="0"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0676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440160"/>
          </a:xfrm>
        </p:spPr>
        <p:txBody>
          <a:bodyPr>
            <a:normAutofit/>
          </a:bodyPr>
          <a:lstStyle/>
          <a:p>
            <a:r>
              <a:rPr lang="uk-UA" sz="3600" b="1" dirty="0" smtClean="0"/>
              <a:t>Різноманітність лишайників досліджуваного біоценозу</a:t>
            </a:r>
            <a:endParaRPr lang="ru-RU" sz="3600" b="1" dirty="0"/>
          </a:p>
        </p:txBody>
      </p:sp>
      <p:pic>
        <p:nvPicPr>
          <p:cNvPr id="8" name="Picture 2" descr="IMG_966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0" t="213" r="11609" b="-213"/>
          <a:stretch/>
        </p:blipFill>
        <p:spPr bwMode="auto">
          <a:xfrm>
            <a:off x="147647" y="2060845"/>
            <a:ext cx="2081826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Пармелі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6" r="8166"/>
          <a:stretch/>
        </p:blipFill>
        <p:spPr bwMode="auto">
          <a:xfrm>
            <a:off x="2373720" y="2060848"/>
            <a:ext cx="20880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парм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" r="12991" b="4088"/>
          <a:stretch/>
        </p:blipFill>
        <p:spPr bwMode="auto">
          <a:xfrm>
            <a:off x="4634528" y="2060848"/>
            <a:ext cx="20880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гіпогімнія роздута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7" t="23057" r="7344" b="5338"/>
          <a:stretch/>
        </p:blipFill>
        <p:spPr bwMode="auto">
          <a:xfrm rot="5400000">
            <a:off x="6261082" y="2667751"/>
            <a:ext cx="3312000" cy="209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47647" y="5442729"/>
            <a:ext cx="20818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err="1"/>
              <a:t>Пармелія</a:t>
            </a:r>
            <a:r>
              <a:rPr lang="uk-UA" dirty="0"/>
              <a:t> </a:t>
            </a:r>
            <a:r>
              <a:rPr lang="uk-UA" dirty="0" smtClean="0"/>
              <a:t>            надута</a:t>
            </a:r>
          </a:p>
          <a:p>
            <a:pPr algn="ctr"/>
            <a:r>
              <a:rPr lang="uk-UA" sz="1600" i="1" dirty="0" smtClean="0"/>
              <a:t>(</a:t>
            </a:r>
            <a:r>
              <a:rPr lang="uk-UA" sz="1600" i="1" dirty="0" err="1" smtClean="0"/>
              <a:t>листуватий</a:t>
            </a:r>
            <a:r>
              <a:rPr lang="uk-UA" sz="1600" i="1" dirty="0" smtClean="0"/>
              <a:t>)</a:t>
            </a:r>
            <a:endParaRPr lang="ru-RU" sz="1600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354151" y="5442728"/>
            <a:ext cx="20818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err="1"/>
              <a:t>Пармелія</a:t>
            </a:r>
            <a:r>
              <a:rPr lang="uk-UA" dirty="0"/>
              <a:t> </a:t>
            </a:r>
            <a:r>
              <a:rPr lang="uk-UA" dirty="0" smtClean="0"/>
              <a:t>            козляча</a:t>
            </a:r>
          </a:p>
          <a:p>
            <a:pPr algn="ctr"/>
            <a:r>
              <a:rPr lang="uk-UA" sz="1600" i="1" dirty="0" smtClean="0"/>
              <a:t>(</a:t>
            </a:r>
            <a:r>
              <a:rPr lang="uk-UA" sz="1600" i="1" dirty="0" err="1" smtClean="0"/>
              <a:t>листуватий</a:t>
            </a:r>
            <a:r>
              <a:rPr lang="uk-UA" sz="1600" i="1" dirty="0" smtClean="0"/>
              <a:t>)</a:t>
            </a:r>
            <a:endParaRPr lang="ru-RU" sz="1600" i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34528" y="5442727"/>
            <a:ext cx="20818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err="1"/>
              <a:t>Пармелія</a:t>
            </a:r>
            <a:r>
              <a:rPr lang="uk-UA" dirty="0"/>
              <a:t> </a:t>
            </a:r>
            <a:r>
              <a:rPr lang="uk-UA" dirty="0" smtClean="0"/>
              <a:t>борозенчаста</a:t>
            </a:r>
          </a:p>
          <a:p>
            <a:pPr algn="ctr"/>
            <a:r>
              <a:rPr lang="uk-UA" sz="1600" i="1" dirty="0" smtClean="0"/>
              <a:t>(</a:t>
            </a:r>
            <a:r>
              <a:rPr lang="uk-UA" sz="1600" i="1" dirty="0" err="1" smtClean="0"/>
              <a:t>листуватий</a:t>
            </a:r>
            <a:r>
              <a:rPr lang="uk-UA" sz="1600" i="1" dirty="0" smtClean="0"/>
              <a:t>)</a:t>
            </a:r>
            <a:endParaRPr lang="ru-RU" sz="1600" i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67988" y="5442729"/>
            <a:ext cx="20818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err="1" smtClean="0"/>
              <a:t>Гіпогімнія</a:t>
            </a:r>
            <a:r>
              <a:rPr lang="uk-UA" dirty="0" smtClean="0"/>
              <a:t>    роздута</a:t>
            </a:r>
          </a:p>
          <a:p>
            <a:pPr algn="ctr"/>
            <a:r>
              <a:rPr lang="uk-UA" sz="1600" i="1" dirty="0" smtClean="0"/>
              <a:t>(</a:t>
            </a:r>
            <a:r>
              <a:rPr lang="uk-UA" sz="1600" i="1" dirty="0" err="1" smtClean="0"/>
              <a:t>листуватий</a:t>
            </a:r>
            <a:r>
              <a:rPr lang="uk-UA" sz="1600" i="1" dirty="0" smtClean="0"/>
              <a:t>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131153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G_000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41" t="24510" r="41133" b="50000"/>
          <a:stretch/>
        </p:blipFill>
        <p:spPr bwMode="auto">
          <a:xfrm>
            <a:off x="147647" y="2060845"/>
            <a:ext cx="20880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IMG_998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10" b="19444"/>
          <a:stretch/>
        </p:blipFill>
        <p:spPr bwMode="auto">
          <a:xfrm>
            <a:off x="2379895" y="2060845"/>
            <a:ext cx="20880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 descr="Леканора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8" t="567" b="567"/>
          <a:stretch/>
        </p:blipFill>
        <p:spPr bwMode="auto">
          <a:xfrm>
            <a:off x="4640703" y="2060845"/>
            <a:ext cx="20880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IMG_999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0"/>
          <a:stretch/>
        </p:blipFill>
        <p:spPr bwMode="auto">
          <a:xfrm>
            <a:off x="6884352" y="2060845"/>
            <a:ext cx="20880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440160"/>
          </a:xfrm>
        </p:spPr>
        <p:txBody>
          <a:bodyPr>
            <a:normAutofit/>
          </a:bodyPr>
          <a:lstStyle/>
          <a:p>
            <a:r>
              <a:rPr lang="uk-UA" sz="3600" b="1" dirty="0" smtClean="0"/>
              <a:t>Різноманітність лишайників досліджуваного біоценозу</a:t>
            </a:r>
            <a:endParaRPr lang="ru-RU" sz="36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47647" y="5442729"/>
            <a:ext cx="20818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err="1" smtClean="0"/>
              <a:t>Ксанторія</a:t>
            </a:r>
            <a:r>
              <a:rPr lang="uk-UA" dirty="0" smtClean="0"/>
              <a:t>   настінна</a:t>
            </a:r>
          </a:p>
          <a:p>
            <a:pPr algn="ctr"/>
            <a:r>
              <a:rPr lang="uk-UA" sz="1600" i="1" dirty="0" smtClean="0"/>
              <a:t>(</a:t>
            </a:r>
            <a:r>
              <a:rPr lang="uk-UA" sz="1600" i="1" dirty="0" err="1" smtClean="0"/>
              <a:t>листуватий</a:t>
            </a:r>
            <a:r>
              <a:rPr lang="uk-UA" sz="1600" i="1" dirty="0" smtClean="0"/>
              <a:t>)</a:t>
            </a:r>
            <a:endParaRPr lang="ru-RU" sz="1600" i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354151" y="5442728"/>
            <a:ext cx="20818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Кладонія </a:t>
            </a:r>
            <a:r>
              <a:rPr lang="uk-UA" dirty="0" err="1" smtClean="0"/>
              <a:t>безформенна</a:t>
            </a:r>
            <a:endParaRPr lang="uk-UA" dirty="0" smtClean="0"/>
          </a:p>
          <a:p>
            <a:pPr algn="ctr"/>
            <a:r>
              <a:rPr lang="uk-UA" sz="1600" i="1" dirty="0" smtClean="0"/>
              <a:t>(рунистий)</a:t>
            </a:r>
            <a:endParaRPr lang="ru-RU" sz="1600" i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634528" y="5442727"/>
            <a:ext cx="20818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err="1" smtClean="0"/>
              <a:t>Леканора</a:t>
            </a:r>
            <a:r>
              <a:rPr lang="uk-UA" dirty="0" smtClean="0"/>
              <a:t> </a:t>
            </a:r>
            <a:r>
              <a:rPr lang="uk-UA" dirty="0" err="1" smtClean="0"/>
              <a:t>конідіальна</a:t>
            </a:r>
            <a:endParaRPr lang="uk-UA" dirty="0" smtClean="0"/>
          </a:p>
          <a:p>
            <a:pPr algn="ctr"/>
            <a:r>
              <a:rPr lang="uk-UA" sz="1600" i="1" dirty="0" smtClean="0"/>
              <a:t>(накипний)</a:t>
            </a:r>
            <a:endParaRPr lang="ru-RU" sz="1600" i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867988" y="5442729"/>
            <a:ext cx="20818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err="1" smtClean="0"/>
              <a:t>Калоплака</a:t>
            </a:r>
            <a:r>
              <a:rPr lang="uk-UA" dirty="0" smtClean="0"/>
              <a:t> жовтогаряча</a:t>
            </a:r>
          </a:p>
          <a:p>
            <a:pPr algn="ctr"/>
            <a:r>
              <a:rPr lang="uk-UA" sz="1600" i="1" dirty="0" smtClean="0"/>
              <a:t>(накипний)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328927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/>
              <a:t>Аналіз дослідних ділянок</a:t>
            </a:r>
            <a:endParaRPr lang="ru-RU" sz="36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598998"/>
              </p:ext>
            </p:extLst>
          </p:nvPr>
        </p:nvGraphicFramePr>
        <p:xfrm>
          <a:off x="323529" y="1916832"/>
          <a:ext cx="8581443" cy="4772406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820797"/>
                <a:gridCol w="497965"/>
                <a:gridCol w="497965"/>
                <a:gridCol w="497965"/>
                <a:gridCol w="497965"/>
                <a:gridCol w="497965"/>
                <a:gridCol w="497965"/>
                <a:gridCol w="497965"/>
                <a:gridCol w="497965"/>
                <a:gridCol w="497965"/>
                <a:gridCol w="497965"/>
                <a:gridCol w="780996"/>
              </a:tblGrid>
              <a:tr h="42062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</a:rPr>
                        <a:t>Ознака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</a:rPr>
                        <a:t>Дерева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" dirty="0" smtClean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</a:rPr>
                        <a:t>Всього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effectLst/>
                        </a:rPr>
                        <a:t>Кількість </a:t>
                      </a:r>
                      <a:r>
                        <a:rPr lang="uk-UA" sz="1600" b="0" dirty="0">
                          <a:effectLst/>
                        </a:rPr>
                        <a:t>накипних </a:t>
                      </a:r>
                      <a:r>
                        <a:rPr lang="uk-UA" sz="1600" b="0" dirty="0" smtClean="0">
                          <a:effectLst/>
                        </a:rPr>
                        <a:t>лишайників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effectLst/>
                        </a:rPr>
                        <a:t>Кількість </a:t>
                      </a:r>
                      <a:r>
                        <a:rPr lang="uk-UA" sz="1600" b="0" dirty="0" err="1">
                          <a:effectLst/>
                        </a:rPr>
                        <a:t>листуватих</a:t>
                      </a:r>
                      <a:r>
                        <a:rPr lang="uk-UA" sz="1600" b="0" dirty="0">
                          <a:effectLst/>
                        </a:rPr>
                        <a:t> </a:t>
                      </a:r>
                      <a:r>
                        <a:rPr lang="uk-UA" sz="1600" b="0" dirty="0" smtClean="0">
                          <a:effectLst/>
                        </a:rPr>
                        <a:t>лишайників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22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effectLst/>
                        </a:rPr>
                        <a:t>Кількість </a:t>
                      </a:r>
                      <a:r>
                        <a:rPr lang="uk-UA" sz="1600" b="0" dirty="0">
                          <a:effectLst/>
                        </a:rPr>
                        <a:t>рунистих </a:t>
                      </a:r>
                      <a:r>
                        <a:rPr lang="uk-UA" sz="1600" b="0" dirty="0" smtClean="0">
                          <a:effectLst/>
                        </a:rPr>
                        <a:t> лишайників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effectLst/>
                        </a:rPr>
                        <a:t>Ступінь </a:t>
                      </a:r>
                      <a:r>
                        <a:rPr lang="uk-UA" sz="1600" b="0" dirty="0">
                          <a:effectLst/>
                        </a:rPr>
                        <a:t>покриття рамки накипними лишайниками, </a:t>
                      </a:r>
                      <a:r>
                        <a:rPr lang="uk-UA" sz="1600" b="0" dirty="0" smtClean="0">
                          <a:effectLst/>
                        </a:rPr>
                        <a:t>%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9</a:t>
                      </a:r>
                      <a:r>
                        <a:rPr lang="uk-UA" sz="1600" dirty="0" smtClean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7</a:t>
                      </a:r>
                      <a:r>
                        <a:rPr lang="uk-UA" sz="1600" dirty="0" smtClean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8</a:t>
                      </a:r>
                      <a:r>
                        <a:rPr lang="uk-UA" sz="1600" dirty="0" smtClean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</a:rPr>
                        <a:t>80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7</a:t>
                      </a:r>
                      <a:r>
                        <a:rPr lang="uk-UA" sz="1600" dirty="0" smtClean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effectLst/>
                        </a:rPr>
                        <a:t>Ступінь </a:t>
                      </a:r>
                      <a:r>
                        <a:rPr lang="uk-UA" sz="1600" b="0" dirty="0">
                          <a:effectLst/>
                        </a:rPr>
                        <a:t>покриття рамки </a:t>
                      </a:r>
                      <a:r>
                        <a:rPr lang="uk-UA" sz="1600" b="0" dirty="0" err="1" smtClean="0">
                          <a:effectLst/>
                        </a:rPr>
                        <a:t>листуватими</a:t>
                      </a:r>
                      <a:r>
                        <a:rPr lang="uk-UA" sz="1600" b="0" dirty="0" smtClean="0">
                          <a:effectLst/>
                        </a:rPr>
                        <a:t> </a:t>
                      </a:r>
                      <a:r>
                        <a:rPr lang="uk-UA" sz="1600" b="0" dirty="0">
                          <a:effectLst/>
                        </a:rPr>
                        <a:t>лишайниками, </a:t>
                      </a:r>
                      <a:r>
                        <a:rPr lang="uk-UA" sz="1600" b="0" dirty="0" smtClean="0">
                          <a:effectLst/>
                        </a:rPr>
                        <a:t>%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</a:rPr>
                        <a:t>75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5</a:t>
                      </a:r>
                      <a:r>
                        <a:rPr lang="uk-UA" sz="1600" dirty="0" smtClean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7</a:t>
                      </a:r>
                      <a:r>
                        <a:rPr lang="uk-UA" sz="1600" dirty="0" smtClean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effectLst/>
                        </a:rPr>
                        <a:t>Ступінь </a:t>
                      </a:r>
                      <a:r>
                        <a:rPr lang="uk-UA" sz="1600" b="0" dirty="0">
                          <a:effectLst/>
                        </a:rPr>
                        <a:t>покриття рамки рунистими лишайниками, </a:t>
                      </a:r>
                      <a:r>
                        <a:rPr lang="uk-UA" sz="1600" b="0" dirty="0" smtClean="0">
                          <a:effectLst/>
                        </a:rPr>
                        <a:t>%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10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10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048235" y="1199872"/>
            <a:ext cx="3144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b="1" dirty="0" smtClean="0"/>
              <a:t>Дослідна ділянка № 1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2136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/>
              <a:t>Аналіз дослідних ділянок</a:t>
            </a:r>
            <a:endParaRPr lang="ru-RU" sz="36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383918"/>
              </p:ext>
            </p:extLst>
          </p:nvPr>
        </p:nvGraphicFramePr>
        <p:xfrm>
          <a:off x="336013" y="1916832"/>
          <a:ext cx="8568958" cy="4772406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808312"/>
                <a:gridCol w="497965"/>
                <a:gridCol w="497965"/>
                <a:gridCol w="497965"/>
                <a:gridCol w="497965"/>
                <a:gridCol w="497965"/>
                <a:gridCol w="497965"/>
                <a:gridCol w="497965"/>
                <a:gridCol w="497965"/>
                <a:gridCol w="497965"/>
                <a:gridCol w="497965"/>
                <a:gridCol w="780996"/>
              </a:tblGrid>
              <a:tr h="16600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</a:rPr>
                        <a:t>Ознака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</a:rPr>
                        <a:t>Дерева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" dirty="0" smtClean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</a:rPr>
                        <a:t>Всього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effectLst/>
                        </a:rPr>
                        <a:t>Кількість </a:t>
                      </a:r>
                      <a:r>
                        <a:rPr lang="uk-UA" sz="1600" b="0" dirty="0">
                          <a:effectLst/>
                        </a:rPr>
                        <a:t>накипних </a:t>
                      </a:r>
                      <a:r>
                        <a:rPr lang="uk-UA" sz="1600" b="0" dirty="0" smtClean="0">
                          <a:effectLst/>
                        </a:rPr>
                        <a:t>лишайників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12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effectLst/>
                        </a:rPr>
                        <a:t>Кількість </a:t>
                      </a:r>
                      <a:r>
                        <a:rPr lang="uk-UA" sz="1600" b="0" dirty="0" err="1">
                          <a:effectLst/>
                        </a:rPr>
                        <a:t>листуватих</a:t>
                      </a:r>
                      <a:r>
                        <a:rPr lang="uk-UA" sz="1600" b="0" dirty="0">
                          <a:effectLst/>
                        </a:rPr>
                        <a:t> </a:t>
                      </a:r>
                      <a:r>
                        <a:rPr lang="uk-UA" sz="1600" b="0" dirty="0" smtClean="0">
                          <a:effectLst/>
                        </a:rPr>
                        <a:t>лишайників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24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effectLst/>
                        </a:rPr>
                        <a:t>Кількість кущистих  лишайників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effectLst/>
                        </a:rPr>
                        <a:t>Ступінь </a:t>
                      </a:r>
                      <a:r>
                        <a:rPr lang="uk-UA" sz="1600" b="0" dirty="0">
                          <a:effectLst/>
                        </a:rPr>
                        <a:t>покриття рамки накипними лишайниками, </a:t>
                      </a:r>
                      <a:r>
                        <a:rPr lang="uk-UA" sz="1600" b="0" dirty="0" smtClean="0">
                          <a:effectLst/>
                        </a:rPr>
                        <a:t>%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75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85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70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80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60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65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80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85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590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effectLst/>
                        </a:rPr>
                        <a:t>Ступінь </a:t>
                      </a:r>
                      <a:r>
                        <a:rPr lang="uk-UA" sz="1600" b="0" dirty="0">
                          <a:effectLst/>
                        </a:rPr>
                        <a:t>покриття рамки </a:t>
                      </a:r>
                      <a:r>
                        <a:rPr lang="uk-UA" sz="1600" b="0" dirty="0" err="1" smtClean="0">
                          <a:effectLst/>
                        </a:rPr>
                        <a:t>листуватими</a:t>
                      </a:r>
                      <a:r>
                        <a:rPr lang="uk-UA" sz="1600" b="0" dirty="0" smtClean="0">
                          <a:effectLst/>
                        </a:rPr>
                        <a:t> </a:t>
                      </a:r>
                      <a:r>
                        <a:rPr lang="uk-UA" sz="1600" b="0" dirty="0">
                          <a:effectLst/>
                        </a:rPr>
                        <a:t>лишайниками, </a:t>
                      </a:r>
                      <a:r>
                        <a:rPr lang="uk-UA" sz="1600" b="0" dirty="0" smtClean="0">
                          <a:effectLst/>
                        </a:rPr>
                        <a:t>%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65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60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75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70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80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50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55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70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65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50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640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effectLst/>
                        </a:rPr>
                        <a:t>Ступінь </a:t>
                      </a:r>
                      <a:r>
                        <a:rPr lang="uk-UA" sz="1600" b="0" dirty="0">
                          <a:effectLst/>
                        </a:rPr>
                        <a:t>покриття рамки </a:t>
                      </a:r>
                      <a:r>
                        <a:rPr lang="uk-UA" sz="1600" b="0" dirty="0" smtClean="0">
                          <a:effectLst/>
                        </a:rPr>
                        <a:t>кущистими </a:t>
                      </a:r>
                      <a:r>
                        <a:rPr lang="uk-UA" sz="1600" b="0" dirty="0">
                          <a:effectLst/>
                        </a:rPr>
                        <a:t>лишайниками, </a:t>
                      </a:r>
                      <a:r>
                        <a:rPr lang="uk-UA" sz="1600" b="0" dirty="0" smtClean="0">
                          <a:effectLst/>
                        </a:rPr>
                        <a:t>%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5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15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048235" y="1199872"/>
            <a:ext cx="3144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b="1" dirty="0" smtClean="0"/>
              <a:t>Дослідна ділянка № 2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7545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440160"/>
          </a:xfrm>
        </p:spPr>
        <p:txBody>
          <a:bodyPr>
            <a:normAutofit/>
          </a:bodyPr>
          <a:lstStyle/>
          <a:p>
            <a:r>
              <a:rPr lang="uk-UA" sz="3600" b="1" dirty="0" smtClean="0"/>
              <a:t>Наша робота</a:t>
            </a:r>
            <a:endParaRPr lang="ru-RU" sz="36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47646" y="5442729"/>
            <a:ext cx="22641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Дослідження різноманіття лишайників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653758" y="5465558"/>
            <a:ext cx="6275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Дослідження ступеня покриття лишайників </a:t>
            </a:r>
          </a:p>
        </p:txBody>
      </p:sp>
      <p:pic>
        <p:nvPicPr>
          <p:cNvPr id="12" name="Picture 2" descr="H:\МАН - Дослідник\IMG_062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46" b="-1630"/>
          <a:stretch/>
        </p:blipFill>
        <p:spPr bwMode="auto">
          <a:xfrm rot="5400000">
            <a:off x="-392190" y="2603374"/>
            <a:ext cx="3298310" cy="221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:\МАН - Дослідник\IMG_06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5" t="-1651" r="15602" b="1651"/>
          <a:stretch/>
        </p:blipFill>
        <p:spPr bwMode="auto">
          <a:xfrm rot="10800000">
            <a:off x="6773892" y="2063537"/>
            <a:ext cx="2155626" cy="338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МАН - Дослідник\IMG_063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3" r="-3259"/>
          <a:stretch/>
        </p:blipFill>
        <p:spPr bwMode="auto">
          <a:xfrm>
            <a:off x="2653758" y="2063537"/>
            <a:ext cx="396154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24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5360"/>
            <a:ext cx="8229600" cy="1143000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Математичні розрахунки чистоти повітря за даними </a:t>
            </a:r>
            <a:r>
              <a:rPr lang="uk-UA" sz="3600" b="1" dirty="0" err="1" smtClean="0"/>
              <a:t>ліхеноіндикації</a:t>
            </a:r>
            <a:endParaRPr lang="ru-RU" sz="36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93538"/>
              </p:ext>
            </p:extLst>
          </p:nvPr>
        </p:nvGraphicFramePr>
        <p:xfrm>
          <a:off x="304076" y="3645024"/>
          <a:ext cx="8568954" cy="175260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1428159"/>
                <a:gridCol w="1428159"/>
                <a:gridCol w="1428159"/>
                <a:gridCol w="1428159"/>
                <a:gridCol w="1428159"/>
                <a:gridCol w="1428159"/>
              </a:tblGrid>
              <a:tr h="166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Класи</a:t>
                      </a:r>
                      <a:r>
                        <a:rPr lang="uk-UA" sz="15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лишайників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 smtClean="0">
                          <a:solidFill>
                            <a:schemeClr val="bg1"/>
                          </a:solidFill>
                          <a:effectLst/>
                        </a:rPr>
                        <a:t>Частота</a:t>
                      </a:r>
                      <a:r>
                        <a:rPr lang="uk-UA" sz="1500" baseline="0" dirty="0" smtClean="0">
                          <a:solidFill>
                            <a:schemeClr val="bg1"/>
                          </a:solidFill>
                          <a:effectLst/>
                        </a:rPr>
                        <a:t> зустрічальності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 </a:t>
                      </a:r>
                      <a:r>
                        <a:rPr lang="uk-UA" sz="1500" b="1" i="1" kern="1200" baseline="30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виду</a:t>
                      </a:r>
                      <a:r>
                        <a:rPr lang="uk-UA" sz="15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, %</a:t>
                      </a:r>
                      <a:endParaRPr lang="uk-UA" sz="1500" dirty="0" smtClean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Умовний</a:t>
                      </a:r>
                      <a:r>
                        <a:rPr lang="uk-UA" sz="15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бал оцінки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Ступінь покриття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</a:t>
                      </a:r>
                      <a:r>
                        <a:rPr lang="uk-UA" sz="1600" b="1" i="1" kern="1200" baseline="30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виду</a:t>
                      </a:r>
                      <a:r>
                        <a:rPr lang="uk-UA" sz="16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%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Умовний бал оцінки</a:t>
                      </a:r>
                      <a:endParaRPr lang="ru-RU" sz="15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Середній умовний бал, </a:t>
                      </a:r>
                      <a:r>
                        <a:rPr lang="uk-UA" sz="1500" b="1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 </a:t>
                      </a:r>
                      <a:r>
                        <a:rPr lang="uk-UA" sz="1500" b="1" i="1" kern="1200" baseline="30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виду</a:t>
                      </a:r>
                      <a:endParaRPr lang="ru-RU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Накипні</a:t>
                      </a:r>
                      <a:endParaRPr lang="ru-RU" sz="16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105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4,5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Листуваті</a:t>
                      </a:r>
                      <a:endParaRPr lang="ru-RU" sz="16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230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7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Кущтсті</a:t>
                      </a:r>
                      <a:endParaRPr lang="ru-RU" sz="16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</a:t>
                      </a:r>
                      <a:endParaRPr lang="ru-RU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1,5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1,5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2204864"/>
            <a:ext cx="37444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Розрахунок частоти </a:t>
            </a:r>
            <a:r>
              <a:rPr lang="uk-UA" dirty="0" smtClean="0"/>
              <a:t>зустрічальності </a:t>
            </a:r>
            <a:r>
              <a:rPr lang="uk-UA" dirty="0"/>
              <a:t>кожного </a:t>
            </a:r>
            <a:r>
              <a:rPr lang="uk-UA" dirty="0" smtClean="0"/>
              <a:t>виду лишайників:</a:t>
            </a:r>
          </a:p>
          <a:p>
            <a:r>
              <a:rPr lang="uk-UA" i="1" dirty="0" smtClean="0"/>
              <a:t>А </a:t>
            </a:r>
            <a:r>
              <a:rPr lang="uk-UA" i="1" baseline="30000" dirty="0" smtClean="0"/>
              <a:t>виду </a:t>
            </a:r>
            <a:r>
              <a:rPr lang="uk-UA" dirty="0" smtClean="0"/>
              <a:t> </a:t>
            </a:r>
            <a:r>
              <a:rPr lang="uk-UA" dirty="0"/>
              <a:t>= </a:t>
            </a:r>
            <a:r>
              <a:rPr lang="uk-UA" i="1" dirty="0" smtClean="0"/>
              <a:t>т </a:t>
            </a:r>
            <a:r>
              <a:rPr lang="uk-UA" i="1" baseline="30000" dirty="0" smtClean="0"/>
              <a:t>виду</a:t>
            </a:r>
            <a:r>
              <a:rPr lang="uk-UA" dirty="0" smtClean="0"/>
              <a:t> </a:t>
            </a:r>
            <a:r>
              <a:rPr lang="uk-UA" dirty="0"/>
              <a:t>: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uk-UA" i="1" dirty="0" smtClean="0"/>
              <a:t>∙</a:t>
            </a:r>
            <a:r>
              <a:rPr lang="uk-UA" i="1" dirty="0"/>
              <a:t>100</a:t>
            </a:r>
            <a:r>
              <a:rPr lang="uk-UA" i="1" dirty="0" smtClean="0"/>
              <a:t>%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5148064" y="2204864"/>
                <a:ext cx="3744416" cy="1045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uk-UA" dirty="0"/>
                  <a:t>Середній умовний бал частоти зустрічальності й ступеню покриття: </a:t>
                </a:r>
                <a:r>
                  <a:rPr lang="ru-RU" dirty="0"/>
                  <a:t>  </a:t>
                </a:r>
                <a:r>
                  <a:rPr lang="uk-UA" i="1" dirty="0"/>
                  <a:t>М </a:t>
                </a:r>
                <a:r>
                  <a:rPr lang="uk-UA" i="1" baseline="30000" dirty="0"/>
                  <a:t>виду </a:t>
                </a:r>
                <a:r>
                  <a:rPr lang="uk-UA" i="1" dirty="0"/>
                  <a:t>=</a:t>
                </a:r>
                <a14:m>
                  <m:oMath xmlns:m="http://schemas.openxmlformats.org/officeDocument/2006/math">
                    <m:r>
                      <a:rPr lang="uk-UA" i="1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uk-UA" i="1">
                            <a:latin typeface="Cambria Math"/>
                          </a:rPr>
                          <m:t> А+</m:t>
                        </m:r>
                        <m:r>
                          <a:rPr lang="en-US" i="1">
                            <a:latin typeface="Cambria Math"/>
                          </a:rPr>
                          <m:t>𝑆</m:t>
                        </m:r>
                        <m:r>
                          <a:rPr lang="uk-UA" i="1">
                            <a:latin typeface="Cambria Math"/>
                          </a:rPr>
                          <m:t>  </m:t>
                        </m:r>
                      </m:num>
                      <m:den>
                        <m:r>
                          <a:rPr lang="uk-UA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2204864"/>
                <a:ext cx="3744416" cy="1045094"/>
              </a:xfrm>
              <a:prstGeom prst="rect">
                <a:avLst/>
              </a:prstGeom>
              <a:blipFill rotWithShape="1">
                <a:blip r:embed="rId2"/>
                <a:stretch>
                  <a:fillRect l="-1301" t="-2924" r="-1301" b="-35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112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0425667"/>
              </p:ext>
            </p:extLst>
          </p:nvPr>
        </p:nvGraphicFramePr>
        <p:xfrm>
          <a:off x="313184" y="692696"/>
          <a:ext cx="4186808" cy="5865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9802940"/>
              </p:ext>
            </p:extLst>
          </p:nvPr>
        </p:nvGraphicFramePr>
        <p:xfrm>
          <a:off x="4283968" y="692696"/>
          <a:ext cx="471601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357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/>
              <a:t>Умовний бал оцінки чистоти середовища</a:t>
            </a:r>
            <a:endParaRPr lang="ru-RU" sz="36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193916"/>
              </p:ext>
            </p:extLst>
          </p:nvPr>
        </p:nvGraphicFramePr>
        <p:xfrm>
          <a:off x="311832" y="2202560"/>
          <a:ext cx="8352929" cy="245745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1944215"/>
                <a:gridCol w="1656184"/>
                <a:gridCol w="1584176"/>
                <a:gridCol w="1656184"/>
                <a:gridCol w="1512170"/>
              </a:tblGrid>
              <a:tr h="39555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3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chemeClr val="bg1"/>
                          </a:solidFill>
                          <a:effectLst/>
                        </a:rPr>
                        <a:t>Умовний бал оцінки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" b="0" dirty="0" smtClean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Частота зустрічальності , </a:t>
                      </a:r>
                      <a:r>
                        <a:rPr lang="uk-UA" sz="1800" b="1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 </a:t>
                      </a:r>
                      <a:r>
                        <a:rPr lang="uk-UA" sz="1800" b="1" i="1" kern="1200" baseline="30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виду</a:t>
                      </a:r>
                      <a:endParaRPr lang="ru-RU" i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Ступінь покриття,  </a:t>
                      </a:r>
                      <a:r>
                        <a:rPr lang="uk-UA" sz="1800" b="1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</a:t>
                      </a:r>
                      <a:r>
                        <a:rPr lang="uk-UA" sz="1800" b="1" i="1" kern="1200" baseline="30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виду</a:t>
                      </a:r>
                      <a:endParaRPr lang="ru-RU" sz="1800" b="1" i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значення, %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оцінка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значення, %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оцінка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 – 5,0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дуже рідко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 – 5,0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дуже низький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5,1 – 20,0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рідко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5,1 – 20,0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низький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20,1 – 40,0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рідко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20,1 – 40,0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середній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40,1 – 60,0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часто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40,1 – 60,0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високий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60,1 – 100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дуже часто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60,1 – 100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дуже високий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79512" y="4581128"/>
                <a:ext cx="8964488" cy="16911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ru-RU" dirty="0" smtClean="0"/>
              </a:p>
              <a:p>
                <a:pPr algn="ctr">
                  <a:lnSpc>
                    <a:spcPct val="150000"/>
                  </a:lnSpc>
                </a:pPr>
                <a:r>
                  <a:rPr lang="ru-RU" dirty="0" smtClean="0"/>
                  <a:t> </a:t>
                </a:r>
                <a:r>
                  <a:rPr lang="uk-UA" dirty="0"/>
                  <a:t>Показник відносної чистоти атмосфери: </a:t>
                </a:r>
                <a:r>
                  <a:rPr lang="uk-UA" dirty="0" smtClean="0"/>
                  <a:t> </a:t>
                </a:r>
                <a:r>
                  <a:rPr lang="en-US" i="1" dirty="0" smtClean="0"/>
                  <a:t>Q</a:t>
                </a:r>
                <a:r>
                  <a:rPr lang="uk-UA" i="1" dirty="0" smtClean="0"/>
                  <a:t> </a:t>
                </a:r>
                <a:r>
                  <a:rPr lang="ru-RU" i="1" dirty="0"/>
                  <a:t>=</a:t>
                </a:r>
                <a:r>
                  <a:rPr lang="ru-RU" i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  </m:t>
                        </m:r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p>
                            <m:r>
                              <a:rPr lang="ru-RU" i="1">
                                <a:latin typeface="Cambria Math"/>
                              </a:rPr>
                              <m:t>н</m:t>
                            </m:r>
                          </m:sup>
                        </m:sSup>
                        <m:r>
                          <a:rPr lang="uk-UA" b="0" i="1" smtClean="0">
                            <a:latin typeface="Cambria Math"/>
                          </a:rPr>
                          <m:t> </m:t>
                        </m:r>
                        <m:r>
                          <a:rPr lang="ru-RU" i="1">
                            <a:latin typeface="Cambria Math"/>
                          </a:rPr>
                          <m:t>+</m:t>
                        </m:r>
                        <m:r>
                          <a:rPr lang="uk-UA" b="0" i="1" smtClean="0"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  <m:r>
                              <a:rPr lang="ru-RU" i="1">
                                <a:latin typeface="Cambria Math"/>
                              </a:rPr>
                              <m:t>𝑀</m:t>
                            </m:r>
                          </m:e>
                          <m:sup>
                            <m:r>
                              <a:rPr lang="uk-UA" i="1">
                                <a:latin typeface="Cambria Math"/>
                              </a:rPr>
                              <m:t>л </m:t>
                            </m:r>
                          </m:sup>
                        </m:sSup>
                        <m:r>
                          <a:rPr lang="uk-UA" b="0" i="1" smtClean="0">
                            <a:latin typeface="Cambria Math"/>
                          </a:rPr>
                          <m:t> </m:t>
                        </m:r>
                        <m:r>
                          <a:rPr lang="ru-RU" i="1">
                            <a:latin typeface="Cambria Math"/>
                          </a:rPr>
                          <m:t>+</m:t>
                        </m:r>
                        <m:r>
                          <a:rPr lang="uk-UA" b="0" i="1" smtClean="0">
                            <a:latin typeface="Cambria Math"/>
                          </a:rPr>
                          <m:t> </m:t>
                        </m:r>
                        <m:r>
                          <a:rPr lang="ru-RU" i="1">
                            <a:latin typeface="Cambria Math"/>
                          </a:rPr>
                          <m:t>3</m:t>
                        </m:r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p>
                            <m:r>
                              <a:rPr lang="ru-RU" i="1">
                                <a:latin typeface="Cambria Math"/>
                              </a:rPr>
                              <m:t>𝑐</m:t>
                            </m:r>
                          </m:sup>
                        </m:sSup>
                      </m:num>
                      <m:den>
                        <m:r>
                          <a:rPr lang="uk-UA" b="0" i="1" smtClean="0">
                            <a:latin typeface="Cambria Math"/>
                          </a:rPr>
                          <m:t>3</m:t>
                        </m:r>
                        <m:r>
                          <a:rPr lang="ru-RU" i="1">
                            <a:latin typeface="Cambria Math"/>
                          </a:rPr>
                          <m:t>0</m:t>
                        </m:r>
                      </m:den>
                    </m:f>
                    <m:r>
                      <a:rPr lang="uk-UA" b="0" i="0" smtClean="0">
                        <a:latin typeface="Cambria Math"/>
                      </a:rPr>
                      <m:t>,    </m:t>
                    </m:r>
                  </m:oMath>
                </a14:m>
                <a:endParaRPr lang="uk-UA" i="1" dirty="0" smtClean="0"/>
              </a:p>
              <a:p>
                <a:pPr algn="ctr">
                  <a:lnSpc>
                    <a:spcPct val="150000"/>
                  </a:lnSpc>
                </a:pPr>
                <a:r>
                  <a:rPr lang="en-US" i="1" dirty="0" smtClean="0"/>
                  <a:t>Q</a:t>
                </a:r>
                <a:r>
                  <a:rPr lang="uk-UA" i="1" dirty="0" smtClean="0"/>
                  <a:t> </a:t>
                </a:r>
                <a:r>
                  <a:rPr lang="en-US" i="1" dirty="0" smtClean="0"/>
                  <a:t>=</a:t>
                </a:r>
                <a:r>
                  <a:rPr lang="uk-UA" i="1" dirty="0" smtClean="0"/>
                  <a:t> </a:t>
                </a:r>
                <a:r>
                  <a:rPr lang="en-US" i="1" dirty="0" smtClean="0"/>
                  <a:t>(</a:t>
                </a:r>
                <a:r>
                  <a:rPr lang="uk-UA" i="1" dirty="0" smtClean="0"/>
                  <a:t>4,5 </a:t>
                </a:r>
                <a:r>
                  <a:rPr lang="en-US" i="1" dirty="0" smtClean="0"/>
                  <a:t>+</a:t>
                </a:r>
                <a:r>
                  <a:rPr lang="uk-UA" i="1" dirty="0" smtClean="0"/>
                  <a:t> </a:t>
                </a:r>
                <a:r>
                  <a:rPr lang="en-US" i="1" dirty="0" smtClean="0"/>
                  <a:t>2</a:t>
                </a:r>
                <a:r>
                  <a:rPr lang="uk-UA" i="1" dirty="0" smtClean="0"/>
                  <a:t> </a:t>
                </a:r>
                <a:r>
                  <a:rPr lang="en-US" i="1" dirty="0" smtClean="0"/>
                  <a:t>∙</a:t>
                </a:r>
                <a:r>
                  <a:rPr lang="uk-UA" i="1" dirty="0" smtClean="0"/>
                  <a:t> 5 </a:t>
                </a:r>
                <a:r>
                  <a:rPr lang="en-US" i="1" dirty="0" smtClean="0"/>
                  <a:t>+</a:t>
                </a:r>
                <a:r>
                  <a:rPr lang="uk-UA" i="1" dirty="0" smtClean="0"/>
                  <a:t> </a:t>
                </a:r>
                <a:r>
                  <a:rPr lang="en-US" i="1" dirty="0" smtClean="0"/>
                  <a:t>3</a:t>
                </a:r>
                <a:r>
                  <a:rPr lang="uk-UA" i="1" dirty="0" smtClean="0"/>
                  <a:t> </a:t>
                </a:r>
                <a:r>
                  <a:rPr lang="en-US" i="1" dirty="0" smtClean="0"/>
                  <a:t>∙</a:t>
                </a:r>
                <a:r>
                  <a:rPr lang="uk-UA" i="1" dirty="0" smtClean="0"/>
                  <a:t> 1,</a:t>
                </a:r>
                <a:r>
                  <a:rPr lang="en-US" i="1" dirty="0"/>
                  <a:t>5</a:t>
                </a:r>
                <a:r>
                  <a:rPr lang="uk-UA" i="1" dirty="0" smtClean="0"/>
                  <a:t>) : 30 = 0,63</a:t>
                </a:r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581128"/>
                <a:ext cx="8964488" cy="169116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322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1" dirty="0"/>
              <a:t>Шкала </a:t>
            </a:r>
            <a:r>
              <a:rPr lang="ru-RU" sz="3200" b="1" dirty="0" err="1"/>
              <a:t>оцінки</a:t>
            </a:r>
            <a:r>
              <a:rPr lang="ru-RU" sz="3200" b="1" dirty="0"/>
              <a:t>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err="1" smtClean="0"/>
              <a:t>забруднення</a:t>
            </a:r>
            <a:r>
              <a:rPr lang="ru-RU" sz="3200" b="1" dirty="0" smtClean="0"/>
              <a:t> </a:t>
            </a:r>
            <a:r>
              <a:rPr lang="ru-RU" sz="3200" b="1" dirty="0"/>
              <a:t>атмосферного </a:t>
            </a:r>
            <a:r>
              <a:rPr lang="ru-RU" sz="3200" b="1" dirty="0" err="1"/>
              <a:t>повітря</a:t>
            </a:r>
            <a:r>
              <a:rPr lang="ru-RU" sz="3200" b="1" dirty="0"/>
              <a:t>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за результатами </a:t>
            </a:r>
            <a:r>
              <a:rPr lang="ru-RU" sz="3200" b="1" dirty="0" err="1"/>
              <a:t>ліхеноіндикації</a:t>
            </a:r>
            <a:endParaRPr lang="ru-RU" sz="32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022378"/>
              </p:ext>
            </p:extLst>
          </p:nvPr>
        </p:nvGraphicFramePr>
        <p:xfrm>
          <a:off x="467544" y="2924944"/>
          <a:ext cx="8136904" cy="2767153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4068452"/>
                <a:gridCol w="4068452"/>
              </a:tblGrid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Показник</a:t>
                      </a:r>
                      <a:r>
                        <a:rPr lang="uk-UA" sz="20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відносної чистоти атмосфери 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aseline="0" dirty="0" smtClean="0">
                          <a:solidFill>
                            <a:schemeClr val="bg1"/>
                          </a:solidFill>
                          <a:effectLst/>
                        </a:rPr>
                        <a:t>Оцінка забруднення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aseline="0" dirty="0" smtClean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8CD9"/>
                    </a:solidFill>
                  </a:tcPr>
                </a:tc>
              </a:tr>
              <a:tr h="39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0,0</a:t>
                      </a:r>
                      <a:r>
                        <a:rPr lang="uk-UA" sz="1800" b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– 0,20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Сильне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0,</a:t>
                      </a:r>
                      <a:r>
                        <a:rPr lang="uk-UA" sz="1800" b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21 – 0,41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Досить</a:t>
                      </a:r>
                      <a:r>
                        <a:rPr lang="uk-UA" sz="18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сильне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 smtClean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0,</a:t>
                      </a:r>
                      <a:r>
                        <a:rPr lang="uk-UA" sz="1800" b="0" baseline="0" dirty="0" smtClean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41 – 0,60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Середнє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 smtClean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0,61 – 0,80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Незначне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0,</a:t>
                      </a:r>
                      <a:r>
                        <a:rPr lang="uk-UA" sz="1800" b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81 – 1,0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Забруднення</a:t>
                      </a:r>
                      <a:r>
                        <a:rPr lang="uk-UA" sz="18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відсутнє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02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uk-UA" sz="4000" b="1" dirty="0" smtClean="0"/>
              <a:t>Висновки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507288" cy="525658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uk-UA" b="1" dirty="0" smtClean="0">
                <a:cs typeface="Times New Roman" pitchFamily="18" charset="0"/>
              </a:rPr>
              <a:t>Метод </a:t>
            </a:r>
            <a:r>
              <a:rPr lang="uk-UA" b="1" dirty="0" err="1" smtClean="0">
                <a:cs typeface="Times New Roman" pitchFamily="18" charset="0"/>
              </a:rPr>
              <a:t>ліхеноіндикації</a:t>
            </a:r>
            <a:r>
              <a:rPr lang="uk-UA" b="1" dirty="0" smtClean="0">
                <a:cs typeface="Times New Roman" pitchFamily="18" charset="0"/>
              </a:rPr>
              <a:t> – перспективний </a:t>
            </a:r>
            <a:r>
              <a:rPr lang="uk-UA" b="1" dirty="0">
                <a:cs typeface="Times New Roman" pitchFamily="18" charset="0"/>
              </a:rPr>
              <a:t>метод для визначення екологічної чистоти </a:t>
            </a:r>
            <a:r>
              <a:rPr lang="uk-UA" b="1" dirty="0" smtClean="0">
                <a:cs typeface="Times New Roman" pitchFamily="18" charset="0"/>
              </a:rPr>
              <a:t>біоценозів.</a:t>
            </a:r>
            <a:endParaRPr lang="ru-RU" dirty="0"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uk-UA" b="1" dirty="0" smtClean="0">
                <a:cs typeface="Times New Roman" pitchFamily="18" charset="0"/>
              </a:rPr>
              <a:t>У </a:t>
            </a:r>
            <a:r>
              <a:rPr lang="uk-UA" b="1" dirty="0">
                <a:cs typeface="Times New Roman" pitchFamily="18" charset="0"/>
              </a:rPr>
              <a:t>якості </a:t>
            </a:r>
            <a:r>
              <a:rPr lang="uk-UA" b="1" dirty="0" err="1">
                <a:cs typeface="Times New Roman" pitchFamily="18" charset="0"/>
              </a:rPr>
              <a:t>біоіндикаторів</a:t>
            </a:r>
            <a:r>
              <a:rPr lang="uk-UA" b="1" dirty="0">
                <a:cs typeface="Times New Roman" pitchFamily="18" charset="0"/>
              </a:rPr>
              <a:t> використовують </a:t>
            </a:r>
            <a:r>
              <a:rPr lang="uk-UA" b="1" dirty="0" smtClean="0">
                <a:cs typeface="Times New Roman" pitchFamily="18" charset="0"/>
              </a:rPr>
              <a:t>лишайники, як </a:t>
            </a:r>
            <a:r>
              <a:rPr lang="uk-UA" b="1" dirty="0">
                <a:cs typeface="Times New Roman" pitchFamily="18" charset="0"/>
              </a:rPr>
              <a:t>організми що мають високу чутливість до забруднення повітря шкідливими </a:t>
            </a:r>
            <a:r>
              <a:rPr lang="uk-UA" b="1" dirty="0" smtClean="0">
                <a:cs typeface="Times New Roman" pitchFamily="18" charset="0"/>
              </a:rPr>
              <a:t>газами.</a:t>
            </a:r>
            <a:endParaRPr lang="ru-RU" dirty="0"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uk-UA" b="1" dirty="0" smtClean="0">
                <a:cs typeface="Times New Roman" pitchFamily="18" charset="0"/>
              </a:rPr>
              <a:t>Видова </a:t>
            </a:r>
            <a:r>
              <a:rPr lang="uk-UA" b="1" dirty="0">
                <a:cs typeface="Times New Roman" pitchFamily="18" charset="0"/>
              </a:rPr>
              <a:t>різноманітність лишайників </a:t>
            </a:r>
            <a:r>
              <a:rPr lang="uk-UA" b="1" dirty="0" smtClean="0">
                <a:cs typeface="Times New Roman" pitchFamily="18" charset="0"/>
              </a:rPr>
              <a:t>досліджуваного біоценозу лісу досить </a:t>
            </a:r>
            <a:r>
              <a:rPr lang="uk-UA" b="1" dirty="0">
                <a:cs typeface="Times New Roman" pitchFamily="18" charset="0"/>
              </a:rPr>
              <a:t>р</a:t>
            </a:r>
            <a:r>
              <a:rPr lang="uk-UA" b="1" dirty="0" smtClean="0">
                <a:cs typeface="Times New Roman" pitchFamily="18" charset="0"/>
              </a:rPr>
              <a:t>ізноманітна (8 видів).</a:t>
            </a:r>
            <a:endParaRPr lang="ru-RU" dirty="0"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uk-UA" b="1" dirty="0" smtClean="0">
                <a:cs typeface="Times New Roman" pitchFamily="18" charset="0"/>
              </a:rPr>
              <a:t>Частота зустрічальності найвища  у </a:t>
            </a:r>
            <a:r>
              <a:rPr lang="uk-UA" b="1" dirty="0" err="1" smtClean="0">
                <a:cs typeface="Times New Roman" pitchFamily="18" charset="0"/>
              </a:rPr>
              <a:t>листуватих</a:t>
            </a:r>
            <a:r>
              <a:rPr lang="uk-UA" b="1" dirty="0" smtClean="0">
                <a:cs typeface="Times New Roman" pitchFamily="18" charset="0"/>
              </a:rPr>
              <a:t> лишайників     (230 %), найменша – у кущистих (20 %).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uk-UA" b="1" dirty="0" smtClean="0">
                <a:cs typeface="Times New Roman" pitchFamily="18" charset="0"/>
              </a:rPr>
              <a:t>Найвищий ступінь покриття створюють </a:t>
            </a:r>
            <a:r>
              <a:rPr lang="uk-UA" b="1" dirty="0" err="1" smtClean="0">
                <a:cs typeface="Times New Roman" pitchFamily="18" charset="0"/>
              </a:rPr>
              <a:t>листуваті</a:t>
            </a:r>
            <a:r>
              <a:rPr lang="uk-UA" b="1" dirty="0" smtClean="0">
                <a:cs typeface="Times New Roman" pitchFamily="18" charset="0"/>
              </a:rPr>
              <a:t> лишайники    (67 %).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uk-UA" b="1" dirty="0" smtClean="0">
                <a:cs typeface="Times New Roman" pitchFamily="18" charset="0"/>
              </a:rPr>
              <a:t>Розрахований показник відносної чистоти атмосфери. Він складає 0,63,  що означає незначне забруднення атмосфери лісового біоценозу.  </a:t>
            </a:r>
          </a:p>
        </p:txBody>
      </p:sp>
    </p:spTree>
    <p:extLst>
      <p:ext uri="{BB962C8B-B14F-4D97-AF65-F5344CB8AC3E}">
        <p14:creationId xmlns:p14="http://schemas.microsoft.com/office/powerpoint/2010/main" val="69457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492896"/>
            <a:ext cx="9144000" cy="10895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uk-UA" sz="72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Дякуємо за увагу!</a:t>
            </a:r>
            <a:endParaRPr lang="ru-RU" sz="72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179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745</Words>
  <Application>Microsoft Office PowerPoint</Application>
  <PresentationFormat>Экран (4:3)</PresentationFormat>
  <Paragraphs>363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Місце досліджень</vt:lpstr>
      <vt:lpstr>Презентация PowerPoint</vt:lpstr>
      <vt:lpstr>Різноманітність лишайників досліджуваного біоценозу</vt:lpstr>
      <vt:lpstr>Різноманітність лишайників досліджуваного біоценозу</vt:lpstr>
      <vt:lpstr>Аналіз дослідних ділянок</vt:lpstr>
      <vt:lpstr>Аналіз дослідних ділянок</vt:lpstr>
      <vt:lpstr>Наша робота</vt:lpstr>
      <vt:lpstr>Математичні розрахунки чистоти повітря за даними ліхеноіндикації</vt:lpstr>
      <vt:lpstr>Презентация PowerPoint</vt:lpstr>
      <vt:lpstr>Умовний бал оцінки чистоти середовища</vt:lpstr>
      <vt:lpstr>Шкала оцінки  забруднення атмосферного повітря  за результатами ліхеноіндикації</vt:lpstr>
      <vt:lpstr>Висновки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85</cp:revision>
  <dcterms:modified xsi:type="dcterms:W3CDTF">2019-04-08T05:23:20Z</dcterms:modified>
</cp:coreProperties>
</file>