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9"/>
  </p:notesMasterIdLst>
  <p:sldIdLst>
    <p:sldId id="256" r:id="rId2"/>
    <p:sldId id="257" r:id="rId3"/>
    <p:sldId id="258" r:id="rId4"/>
    <p:sldId id="270" r:id="rId5"/>
    <p:sldId id="271" r:id="rId6"/>
    <p:sldId id="259" r:id="rId7"/>
    <p:sldId id="260" r:id="rId8"/>
    <p:sldId id="261" r:id="rId9"/>
    <p:sldId id="262" r:id="rId10"/>
    <p:sldId id="263" r:id="rId11"/>
    <p:sldId id="272" r:id="rId12"/>
    <p:sldId id="264" r:id="rId13"/>
    <p:sldId id="265" r:id="rId14"/>
    <p:sldId id="266" r:id="rId15"/>
    <p:sldId id="267" r:id="rId16"/>
    <p:sldId id="268" r:id="rId17"/>
    <p:sldId id="269" r:id="rId18"/>
  </p:sldIdLst>
  <p:sldSz cx="9144000" cy="5143500" type="screen16x9"/>
  <p:notesSz cx="6858000" cy="9144000"/>
  <p:embeddedFontLst>
    <p:embeddedFont>
      <p:font typeface="Comic Sans MS" pitchFamily="66" charset="0"/>
      <p:regular r:id="rId20"/>
      <p:bold r:id="rId21"/>
      <p:italic r:id="rId22"/>
      <p:boldItalic r:id="rId23"/>
    </p:embeddedFont>
    <p:embeddedFont>
      <p:font typeface="Roboto" charset="0"/>
      <p:regular r:id="rId24"/>
      <p:bold r:id="rId25"/>
      <p:italic r:id="rId26"/>
      <p:boldItalic r:id="rId27"/>
    </p:embeddedFont>
    <p:embeddedFont>
      <p:font typeface="Segoe Script" pitchFamily="66" charset="0"/>
      <p:regular r:id="rId28"/>
      <p:bold r:id="rId29"/>
    </p:embeddedFont>
    <p:embeddedFont>
      <p:font typeface="Proxima Nova" charset="0"/>
      <p:regular r:id="rId30"/>
      <p:bold r:id="rId31"/>
      <p:italic r:id="rId32"/>
      <p:boldItalic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1" d="100"/>
          <a:sy n="91" d="100"/>
        </p:scale>
        <p:origin x="-786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font" Target="fonts/font1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212606596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3" name="Google Shape;83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55a3b7aec1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55a3b7aec1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7" name="Google Shape;167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55a3b7aec1_0_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55a3b7aec1_0_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9" name="Google Shape;179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5" name="Google Shape;185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7" name="Google Shape;9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3" name="Google Shape;10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3" name="Google Shape;11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3" name="Google Shape;123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2" name="Google Shape;132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2" name="Google Shape;14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2" name="Google Shape;152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11" name="Google Shape;11;p2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598100" y="1775222"/>
            <a:ext cx="8222100" cy="838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598088" y="2715913"/>
            <a:ext cx="8222100" cy="432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11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71" name="Google Shape;71;p11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11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11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11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11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6" name="Google Shape;76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256050"/>
            <a:ext cx="8520600" cy="2030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7" name="Google Shape;77;p11"/>
          <p:cNvSpPr txBox="1">
            <a:spLocks noGrp="1"/>
          </p:cNvSpPr>
          <p:nvPr>
            <p:ph type="body" idx="1"/>
          </p:nvPr>
        </p:nvSpPr>
        <p:spPr>
          <a:xfrm>
            <a:off x="311700" y="3369225"/>
            <a:ext cx="8520600" cy="1281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8" name="Google Shape;78;p11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2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21" name="Google Shape;21;p3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" name="Google Shape;26;p3"/>
          <p:cNvSpPr txBox="1">
            <a:spLocks noGrp="1"/>
          </p:cNvSpPr>
          <p:nvPr>
            <p:ph type="title"/>
          </p:nvPr>
        </p:nvSpPr>
        <p:spPr>
          <a:xfrm>
            <a:off x="598100" y="2152347"/>
            <a:ext cx="8222100" cy="83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oogle Shape;29;p4"/>
          <p:cNvGrpSpPr/>
          <p:nvPr/>
        </p:nvGrpSpPr>
        <p:grpSpPr>
          <a:xfrm>
            <a:off x="0" y="3903669"/>
            <a:ext cx="9144000" cy="1239925"/>
            <a:chOff x="0" y="3903669"/>
            <a:chExt cx="9144000" cy="1239925"/>
          </a:xfrm>
        </p:grpSpPr>
        <p:sp>
          <p:nvSpPr>
            <p:cNvPr id="30" name="Google Shape;30;p4"/>
            <p:cNvSpPr/>
            <p:nvPr/>
          </p:nvSpPr>
          <p:spPr>
            <a:xfrm>
              <a:off x="8154895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4"/>
            <p:cNvSpPr/>
            <p:nvPr/>
          </p:nvSpPr>
          <p:spPr>
            <a:xfrm flipH="1">
              <a:off x="6181163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4"/>
            <p:cNvSpPr/>
            <p:nvPr/>
          </p:nvSpPr>
          <p:spPr>
            <a:xfrm>
              <a:off x="7170274" y="3903669"/>
              <a:ext cx="989100" cy="9879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4"/>
            <p:cNvSpPr/>
            <p:nvPr/>
          </p:nvSpPr>
          <p:spPr>
            <a:xfrm rot="10800000">
              <a:off x="8154757" y="3903682"/>
              <a:ext cx="989100" cy="9879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4"/>
            <p:cNvSpPr/>
            <p:nvPr/>
          </p:nvSpPr>
          <p:spPr>
            <a:xfrm>
              <a:off x="0" y="4891594"/>
              <a:ext cx="9144000" cy="252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" name="Google Shape;35;p4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4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7" name="Google Shape;37;p4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5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body" idx="1"/>
          </p:nvPr>
        </p:nvSpPr>
        <p:spPr>
          <a:xfrm>
            <a:off x="311700" y="1229975"/>
            <a:ext cx="39999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body" idx="2"/>
          </p:nvPr>
        </p:nvSpPr>
        <p:spPr>
          <a:xfrm>
            <a:off x="4832400" y="1229975"/>
            <a:ext cx="39999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body" idx="1"/>
          </p:nvPr>
        </p:nvSpPr>
        <p:spPr>
          <a:xfrm>
            <a:off x="311700" y="1465804"/>
            <a:ext cx="2808000" cy="3103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oogle Shape;51;p8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52" name="Google Shape;52;p8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8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8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8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8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7" name="Google Shape;57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/>
          <p:nvPr/>
        </p:nvSpPr>
        <p:spPr>
          <a:xfrm>
            <a:off x="4572000" y="-1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61" name="Google Shape;61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2" name="Google Shape;62;p9"/>
          <p:cNvSpPr txBox="1">
            <a:spLocks noGrp="1"/>
          </p:cNvSpPr>
          <p:nvPr>
            <p:ph type="title"/>
          </p:nvPr>
        </p:nvSpPr>
        <p:spPr>
          <a:xfrm>
            <a:off x="265500" y="1151100"/>
            <a:ext cx="4045200" cy="1564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269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0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geometric"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the-village.com.ua/village/business/wherework/264757-ya-pratsyuyu-v-odeskiy-observatoriyi" TargetMode="External"/><Relationship Id="rId3" Type="http://schemas.openxmlformats.org/officeDocument/2006/relationships/hyperlink" Target="https://www.dw.com/cda/uk/%D1%82%D0%BE%D0%BF-5-%D0%BC%D1%96%D0%B6%D0%BD%D0%B0%D1%80%D0%BE%D0%B4%D0%BD%D0%B8%D1%85-%D0%BA%D0%BE%D1%81%D0%BC%D1%96%D1%87%D0%BD%D0%B8%D1%85-%D0%BF%D1%80%D0%BE%D0%B5%D0%BA%D1%82%D1%96%D0%B2-%D1%83%D0%BA%D1%80%D0%B0%D1%97%D0%BD%D0%B8-12042018/av-43363898" TargetMode="External"/><Relationship Id="rId7" Type="http://schemas.openxmlformats.org/officeDocument/2006/relationships/hyperlink" Target="http://pgo.geoplanet.org/dep/deprad.html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rian.kharkov.ua/index.php/ru/decameter-structure/uran-2" TargetMode="External"/><Relationship Id="rId5" Type="http://schemas.openxmlformats.org/officeDocument/2006/relationships/hyperlink" Target="http://www.observ.univ.kiev.ua/obs/" TargetMode="External"/><Relationship Id="rId4" Type="http://schemas.openxmlformats.org/officeDocument/2006/relationships/hyperlink" Target="https://www.ukrinform.ru/rubric-regions/2546111-nacionalnoe-dostoanie-radioteleskop-pod-harkovom.html" TargetMode="External"/><Relationship Id="rId9" Type="http://schemas.openxmlformats.org/officeDocument/2006/relationships/hyperlink" Target="http://dspace.nbuv.gov.ua/bitstream/handle/123456789/75762/07-Apunevych.pdf?sequence=2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>
            <a:spLocks noGrp="1"/>
          </p:cNvSpPr>
          <p:nvPr>
            <p:ph type="ctrTitle"/>
          </p:nvPr>
        </p:nvSpPr>
        <p:spPr>
          <a:xfrm>
            <a:off x="598100" y="1188527"/>
            <a:ext cx="8222100" cy="14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</a:pPr>
            <a:r>
              <a:rPr lang="ru" sz="4400">
                <a:latin typeface="Comic Sans MS"/>
                <a:ea typeface="Comic Sans MS"/>
                <a:cs typeface="Comic Sans MS"/>
                <a:sym typeface="Comic Sans MS"/>
              </a:rPr>
              <a:t>Астрономічні обсерваторії України</a:t>
            </a:r>
            <a:endParaRPr sz="44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86" name="Google Shape;86;p13"/>
          <p:cNvSpPr txBox="1">
            <a:spLocks noGrp="1"/>
          </p:cNvSpPr>
          <p:nvPr>
            <p:ph type="subTitle" idx="1"/>
          </p:nvPr>
        </p:nvSpPr>
        <p:spPr>
          <a:xfrm>
            <a:off x="6033393" y="2855400"/>
            <a:ext cx="3110607" cy="228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ru" sz="1400" b="1" i="1">
                <a:latin typeface="Comic Sans MS"/>
                <a:ea typeface="Comic Sans MS"/>
                <a:cs typeface="Comic Sans MS"/>
                <a:sym typeface="Comic Sans MS"/>
              </a:rPr>
              <a:t>Роботу виконала  </a:t>
            </a:r>
            <a:endParaRPr sz="1400" b="1" i="1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ru" sz="1400">
                <a:latin typeface="Comic Sans MS"/>
                <a:ea typeface="Comic Sans MS"/>
                <a:cs typeface="Comic Sans MS"/>
                <a:sym typeface="Comic Sans MS"/>
              </a:rPr>
              <a:t>Ємченко Юлія Сергіївна</a:t>
            </a:r>
            <a:endParaRPr sz="14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ru" sz="1400">
                <a:latin typeface="Comic Sans MS"/>
                <a:ea typeface="Comic Sans MS"/>
                <a:cs typeface="Comic Sans MS"/>
                <a:sym typeface="Comic Sans MS"/>
              </a:rPr>
              <a:t>учениця 10 класу</a:t>
            </a:r>
            <a:endParaRPr sz="14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ru" sz="1400">
                <a:latin typeface="Comic Sans MS"/>
                <a:ea typeface="Comic Sans MS"/>
                <a:cs typeface="Comic Sans MS"/>
                <a:sym typeface="Comic Sans MS"/>
              </a:rPr>
              <a:t>Світлодарського НВК</a:t>
            </a:r>
            <a:endParaRPr sz="14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ru" sz="1400">
                <a:latin typeface="Comic Sans MS"/>
                <a:ea typeface="Comic Sans MS"/>
                <a:cs typeface="Comic Sans MS"/>
                <a:sym typeface="Comic Sans MS"/>
              </a:rPr>
              <a:t>Бахмутської районної ради</a:t>
            </a:r>
            <a:endParaRPr sz="14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ru" sz="1400">
                <a:latin typeface="Comic Sans MS"/>
                <a:ea typeface="Comic Sans MS"/>
                <a:cs typeface="Comic Sans MS"/>
                <a:sym typeface="Comic Sans MS"/>
              </a:rPr>
              <a:t>Донецької області</a:t>
            </a:r>
            <a:endParaRPr sz="14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ru" sz="1400" b="1" i="1">
                <a:latin typeface="Comic Sans MS"/>
                <a:ea typeface="Comic Sans MS"/>
                <a:cs typeface="Comic Sans MS"/>
                <a:sym typeface="Comic Sans MS"/>
              </a:rPr>
              <a:t>Керівник</a:t>
            </a:r>
            <a:endParaRPr sz="1400" b="1" i="1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ru" sz="1400">
                <a:latin typeface="Comic Sans MS"/>
                <a:ea typeface="Comic Sans MS"/>
                <a:cs typeface="Comic Sans MS"/>
                <a:sym typeface="Comic Sans MS"/>
              </a:rPr>
              <a:t>Соболєва Ніна Петрівна</a:t>
            </a:r>
            <a:endParaRPr sz="14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0"/>
          <p:cNvSpPr txBox="1">
            <a:spLocks noGrp="1"/>
          </p:cNvSpPr>
          <p:nvPr>
            <p:ph type="title"/>
          </p:nvPr>
        </p:nvSpPr>
        <p:spPr>
          <a:xfrm>
            <a:off x="311700" y="128725"/>
            <a:ext cx="8520600" cy="10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ru">
                <a:solidFill>
                  <a:schemeClr val="accent6"/>
                </a:solidFill>
                <a:latin typeface="Comic Sans MS"/>
                <a:ea typeface="Comic Sans MS"/>
                <a:cs typeface="Comic Sans MS"/>
                <a:sym typeface="Comic Sans MS"/>
              </a:rPr>
              <a:t>Найбільший в світі Т-подібний радіотелескоп декаметрових хвиль - УТР-2</a:t>
            </a:r>
            <a:endParaRPr>
              <a:solidFill>
                <a:schemeClr val="accent6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endParaRPr/>
          </a:p>
        </p:txBody>
      </p:sp>
      <p:pic>
        <p:nvPicPr>
          <p:cNvPr id="145" name="Google Shape;145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016469"/>
            <a:ext cx="2753710" cy="21270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94476" y="1145775"/>
            <a:ext cx="2749525" cy="3997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2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678849" y="3023400"/>
            <a:ext cx="3710180" cy="21201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283778" y="1618593"/>
            <a:ext cx="59908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800" dirty="0" smtClean="0">
                <a:solidFill>
                  <a:schemeClr val="bg1"/>
                </a:solidFill>
                <a:latin typeface="Comic Sans MS" pitchFamily="66" charset="0"/>
              </a:rPr>
              <a:t>Знаходиться у Харківській обл., с. Волохів Яр</a:t>
            </a:r>
          </a:p>
          <a:p>
            <a:endParaRPr lang="uk-UA" sz="1800" dirty="0" smtClean="0">
              <a:solidFill>
                <a:schemeClr val="bg1"/>
              </a:solidFill>
              <a:latin typeface="Comic Sans MS" pitchFamily="66" charset="0"/>
            </a:endParaRPr>
          </a:p>
          <a:p>
            <a:r>
              <a:rPr lang="ru-RU" sz="1800" dirty="0" err="1" smtClean="0">
                <a:solidFill>
                  <a:schemeClr val="bg1"/>
                </a:solidFill>
                <a:latin typeface="Comic Sans MS" pitchFamily="66" charset="0"/>
              </a:rPr>
              <a:t>Складається</a:t>
            </a:r>
            <a:r>
              <a:rPr lang="ru-RU" sz="18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sz="1800" dirty="0" err="1" smtClean="0">
                <a:solidFill>
                  <a:schemeClr val="bg1"/>
                </a:solidFill>
                <a:latin typeface="Comic Sans MS" pitchFamily="66" charset="0"/>
              </a:rPr>
              <a:t>з</a:t>
            </a:r>
            <a:r>
              <a:rPr lang="ru-RU" sz="18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sz="1800" dirty="0" smtClean="0">
                <a:solidFill>
                  <a:schemeClr val="bg1"/>
                </a:solidFill>
                <a:latin typeface="Comic Sans MS" pitchFamily="66" charset="0"/>
              </a:rPr>
              <a:t>2040 </a:t>
            </a:r>
            <a:r>
              <a:rPr lang="ru-RU" sz="1800" dirty="0" err="1" smtClean="0">
                <a:solidFill>
                  <a:schemeClr val="bg1"/>
                </a:solidFill>
                <a:latin typeface="Comic Sans MS" pitchFamily="66" charset="0"/>
              </a:rPr>
              <a:t>антен</a:t>
            </a:r>
            <a:r>
              <a:rPr lang="ru-RU" sz="1800" dirty="0" smtClean="0">
                <a:solidFill>
                  <a:schemeClr val="bg1"/>
                </a:solidFill>
                <a:latin typeface="Comic Sans MS" pitchFamily="66" charset="0"/>
              </a:rPr>
              <a:t>, </a:t>
            </a:r>
            <a:r>
              <a:rPr lang="ru-RU" sz="1800" dirty="0" err="1" smtClean="0">
                <a:solidFill>
                  <a:schemeClr val="bg1"/>
                </a:solidFill>
                <a:latin typeface="Comic Sans MS" pitchFamily="66" charset="0"/>
              </a:rPr>
              <a:t>ма</a:t>
            </a:r>
            <a:r>
              <a:rPr lang="ru-RU" sz="1800" dirty="0" err="1" smtClean="0">
                <a:solidFill>
                  <a:schemeClr val="bg1"/>
                </a:solidFill>
                <a:latin typeface="Comic Sans MS" pitchFamily="66" charset="0"/>
              </a:rPr>
              <a:t>є</a:t>
            </a:r>
            <a:r>
              <a:rPr lang="ru-RU" sz="18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sz="1800" dirty="0" err="1" smtClean="0">
                <a:solidFill>
                  <a:schemeClr val="bg1"/>
                </a:solidFill>
                <a:latin typeface="Comic Sans MS" pitchFamily="66" charset="0"/>
              </a:rPr>
              <a:t>ефективну</a:t>
            </a:r>
            <a:r>
              <a:rPr lang="ru-RU" sz="18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sz="1800" dirty="0" err="1" smtClean="0">
                <a:solidFill>
                  <a:schemeClr val="bg1"/>
                </a:solidFill>
                <a:latin typeface="Comic Sans MS" pitchFamily="66" charset="0"/>
              </a:rPr>
              <a:t>площу</a:t>
            </a:r>
            <a:r>
              <a:rPr lang="ru-RU" sz="18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sz="1800" dirty="0" err="1" smtClean="0">
                <a:solidFill>
                  <a:schemeClr val="bg1"/>
                </a:solidFill>
                <a:latin typeface="Comic Sans MS" pitchFamily="66" charset="0"/>
              </a:rPr>
              <a:t>близько</a:t>
            </a:r>
            <a:r>
              <a:rPr lang="ru-RU" sz="18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sz="1800" dirty="0" smtClean="0">
                <a:solidFill>
                  <a:schemeClr val="bg1"/>
                </a:solidFill>
                <a:latin typeface="Comic Sans MS" pitchFamily="66" charset="0"/>
              </a:rPr>
              <a:t>150000 м </a:t>
            </a:r>
            <a:r>
              <a:rPr lang="ru-RU" sz="1800" dirty="0" smtClean="0">
                <a:solidFill>
                  <a:schemeClr val="bg1"/>
                </a:solidFill>
                <a:latin typeface="Comic Sans MS" pitchFamily="66" charset="0"/>
              </a:rPr>
              <a:t>².</a:t>
            </a:r>
            <a:endParaRPr lang="ru-RU" sz="1800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2613796"/>
            <a:ext cx="8520600" cy="2326066"/>
          </a:xfrm>
        </p:spPr>
        <p:txBody>
          <a:bodyPr/>
          <a:lstStyle/>
          <a:p>
            <a:pPr>
              <a:buNone/>
            </a:pPr>
            <a:r>
              <a:rPr lang="uk-UA" dirty="0" smtClean="0">
                <a:solidFill>
                  <a:schemeClr val="bg1"/>
                </a:solidFill>
                <a:latin typeface="Comic Sans MS" pitchFamily="66" charset="0"/>
              </a:rPr>
              <a:t>    Після створення УТР-2, харківські вчені створили ще чотири</a:t>
            </a:r>
          </a:p>
          <a:p>
            <a:pPr>
              <a:buNone/>
            </a:pPr>
            <a:r>
              <a:rPr lang="uk-UA" dirty="0" smtClean="0">
                <a:solidFill>
                  <a:schemeClr val="bg1"/>
                </a:solidFill>
                <a:latin typeface="Comic Sans MS" pitchFamily="66" charset="0"/>
              </a:rPr>
              <a:t>додаткові радіотелескопи, які разом з гігантом УТР-2 складають</a:t>
            </a:r>
          </a:p>
          <a:p>
            <a:pPr>
              <a:buNone/>
            </a:pPr>
            <a:r>
              <a:rPr lang="uk-UA" dirty="0" smtClean="0">
                <a:solidFill>
                  <a:schemeClr val="bg1"/>
                </a:solidFill>
                <a:latin typeface="Comic Sans MS" pitchFamily="66" charset="0"/>
              </a:rPr>
              <a:t>є</a:t>
            </a:r>
            <a:r>
              <a:rPr lang="uk-UA" dirty="0" smtClean="0">
                <a:solidFill>
                  <a:schemeClr val="bg1"/>
                </a:solidFill>
                <a:latin typeface="Comic Sans MS" pitchFamily="66" charset="0"/>
              </a:rPr>
              <a:t>диний інструмент – УРАН. Його антени розташовані у </a:t>
            </a:r>
            <a:r>
              <a:rPr lang="uk-UA" dirty="0" err="1" smtClean="0">
                <a:solidFill>
                  <a:schemeClr val="bg1"/>
                </a:solidFill>
                <a:latin typeface="Comic Sans MS" pitchFamily="66" charset="0"/>
              </a:rPr>
              <a:t>м.Зміїв</a:t>
            </a:r>
            <a:r>
              <a:rPr lang="uk-UA" dirty="0" smtClean="0">
                <a:solidFill>
                  <a:schemeClr val="bg1"/>
                </a:solidFill>
                <a:latin typeface="Comic Sans MS" pitchFamily="66" charset="0"/>
              </a:rPr>
              <a:t>, також в</a:t>
            </a:r>
          </a:p>
          <a:p>
            <a:pPr>
              <a:buNone/>
            </a:pPr>
            <a:r>
              <a:rPr lang="uk-UA" dirty="0" err="1" smtClean="0">
                <a:solidFill>
                  <a:schemeClr val="bg1"/>
                </a:solidFill>
                <a:latin typeface="Comic Sans MS" pitchFamily="66" charset="0"/>
              </a:rPr>
              <a:t>с.Степанівка</a:t>
            </a:r>
            <a:r>
              <a:rPr lang="uk-UA" dirty="0" smtClean="0">
                <a:solidFill>
                  <a:schemeClr val="bg1"/>
                </a:solidFill>
                <a:latin typeface="Comic Sans MS" pitchFamily="66" charset="0"/>
              </a:rPr>
              <a:t> поблизу Полтави, на території Волинської області та під</a:t>
            </a:r>
          </a:p>
          <a:p>
            <a:pPr>
              <a:buNone/>
            </a:pPr>
            <a:r>
              <a:rPr lang="uk-UA" dirty="0" smtClean="0">
                <a:solidFill>
                  <a:schemeClr val="bg1"/>
                </a:solidFill>
                <a:latin typeface="Comic Sans MS" pitchFamily="66" charset="0"/>
              </a:rPr>
              <a:t>Одесою. Охоплює території в 900 км зі сходу на захід та близько 600</a:t>
            </a:r>
          </a:p>
          <a:p>
            <a:pPr>
              <a:buNone/>
            </a:pPr>
            <a:r>
              <a:rPr lang="uk-UA" dirty="0" smtClean="0">
                <a:solidFill>
                  <a:schemeClr val="bg1"/>
                </a:solidFill>
                <a:latin typeface="Comic Sans MS" pitchFamily="66" charset="0"/>
              </a:rPr>
              <a:t>км з півночі на південь.</a:t>
            </a:r>
            <a:endParaRPr lang="ru-RU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1026" name="AutoShape 2" descr="ÐÐ°ÑÑÐ¸Ð½ÐºÐ¸ Ð¿Ð¾ Ð·Ð°Ð¿ÑÐ¾ÑÑ ÑÑÐ°Ð½ ÑÐ°Ð´Ð¸Ð¾ÑÐµÐ»ÐµÑÐºÐ¾Ð¿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ÐÐ°ÑÑÐ¸Ð½ÐºÐ¸ Ð¿Ð¾ Ð·Ð°Ð¿ÑÐ¾ÑÑ ÑÑÐ°Ð½ ÑÐ°Ð´Ð¸Ð¾ÑÐµÐ»ÐµÑÐºÐ¾Ð¿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Рисунок 5" descr="ур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815" y="204952"/>
            <a:ext cx="3283826" cy="2303579"/>
          </a:xfrm>
          <a:prstGeom prst="rect">
            <a:avLst/>
          </a:prstGeom>
        </p:spPr>
      </p:pic>
      <p:pic>
        <p:nvPicPr>
          <p:cNvPr id="7" name="Рисунок 6" descr="урр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7517" y="188857"/>
            <a:ext cx="3091027" cy="2409541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1"/>
          <p:cNvSpPr txBox="1">
            <a:spLocks noGrp="1"/>
          </p:cNvSpPr>
          <p:nvPr>
            <p:ph type="title"/>
          </p:nvPr>
        </p:nvSpPr>
        <p:spPr>
          <a:xfrm>
            <a:off x="287750" y="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ru">
                <a:solidFill>
                  <a:schemeClr val="accent6"/>
                </a:solidFill>
                <a:latin typeface="Comic Sans MS"/>
                <a:ea typeface="Comic Sans MS"/>
                <a:cs typeface="Comic Sans MS"/>
                <a:sym typeface="Comic Sans MS"/>
              </a:rPr>
              <a:t>Напрями досліджень астрономів України</a:t>
            </a:r>
            <a:endParaRPr>
              <a:solidFill>
                <a:schemeClr val="accent6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55" name="Google Shape;155;p21"/>
          <p:cNvSpPr txBox="1"/>
          <p:nvPr/>
        </p:nvSpPr>
        <p:spPr>
          <a:xfrm>
            <a:off x="162950" y="527175"/>
            <a:ext cx="8770200" cy="452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roxima Nova"/>
              <a:buChar char="●"/>
            </a:pPr>
            <a:r>
              <a:rPr lang="ru" sz="1600" b="1" i="1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Астрофізика та позагалактична астрономія </a:t>
            </a:r>
            <a:r>
              <a:rPr lang="ru" sz="160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- </a:t>
            </a:r>
            <a:r>
              <a:rPr lang="ru" sz="150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дослідження у галузі релятивістської астрофізики, космології та астрофізики високих енергій.</a:t>
            </a:r>
            <a:endParaRPr sz="1500" i="0" u="none" strike="noStrike" cap="none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i="0" u="none" strike="noStrike" cap="none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i="0" u="none" strike="noStrike" cap="none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i="0" u="none" strike="noStrike" cap="none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i="0" u="none" strike="noStrike" cap="none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roxima Nova"/>
              <a:buChar char="●"/>
            </a:pPr>
            <a:r>
              <a:rPr lang="ru" sz="1600" b="1" i="1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Фізика Сонця та сонячна активність</a:t>
            </a:r>
            <a:r>
              <a:rPr lang="ru" sz="160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 - </a:t>
            </a:r>
            <a:r>
              <a:rPr lang="ru" sz="150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дослідження з фізики Сонця, сонячної активності та сонячно-земних зв'язків, вплив на біосферу планети Земля.</a:t>
            </a:r>
            <a:endParaRPr sz="1500" i="0" u="none" strike="noStrike" cap="none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i="0" u="none" strike="noStrike" cap="none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i="0" u="none" strike="noStrike" cap="none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i="0" u="none" strike="noStrike" cap="none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i="0" u="none" strike="noStrike" cap="none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i="0" u="none" strike="noStrike" cap="none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marR="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Proxima Nova"/>
              <a:buChar char="●"/>
            </a:pPr>
            <a:r>
              <a:rPr lang="ru" sz="1600" b="1" i="1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Астрометрія та малі тіла Сонячної системи</a:t>
            </a:r>
            <a:r>
              <a:rPr lang="ru" sz="160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 - </a:t>
            </a:r>
            <a:r>
              <a:rPr lang="ru" sz="150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фізика та хімія комет, динаміка малих тіл Сонячної системи, доплив космічної речовини, астероїдно-кометна небезпека.</a:t>
            </a:r>
            <a:endParaRPr sz="1500" i="0" u="none" strike="noStrike" cap="none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56" name="Google Shape;156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7750" y="1150175"/>
            <a:ext cx="2259050" cy="872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963425" y="2523225"/>
            <a:ext cx="1732749" cy="99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2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714275" y="4179250"/>
            <a:ext cx="1732750" cy="872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2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>
                <a:solidFill>
                  <a:schemeClr val="accent6"/>
                </a:solidFill>
                <a:latin typeface="Comic Sans MS"/>
                <a:ea typeface="Comic Sans MS"/>
                <a:cs typeface="Comic Sans MS"/>
                <a:sym typeface="Comic Sans MS"/>
              </a:rPr>
              <a:t>Міжнародна співпраця</a:t>
            </a:r>
            <a:endParaRPr dirty="0">
              <a:solidFill>
                <a:schemeClr val="accent6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64" name="Google Shape;164;p22"/>
          <p:cNvSpPr txBox="1">
            <a:spLocks noGrp="1"/>
          </p:cNvSpPr>
          <p:nvPr>
            <p:ph type="body" idx="1"/>
          </p:nvPr>
        </p:nvSpPr>
        <p:spPr>
          <a:xfrm>
            <a:off x="311700" y="1114850"/>
            <a:ext cx="8520600" cy="350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omic Sans MS"/>
              <a:buChar char="●"/>
            </a:pPr>
            <a:r>
              <a:rPr lang="ru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COSPAR - міжнародний комітет з космічних досліджень</a:t>
            </a:r>
            <a:endParaRPr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omic Sans MS"/>
              <a:buChar char="●"/>
            </a:pPr>
            <a:r>
              <a:rPr lang="ru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CEOS - міжурядовий комітет із супутникових досліджень Землі</a:t>
            </a:r>
            <a:endParaRPr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omic Sans MS"/>
              <a:buChar char="●"/>
            </a:pPr>
            <a:r>
              <a:rPr lang="ru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GEO - міжурядова група з космічних спостережень Землі</a:t>
            </a:r>
            <a:endParaRPr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omic Sans MS"/>
              <a:buChar char="●"/>
            </a:pPr>
            <a:r>
              <a:rPr lang="ru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WGISS (Working Group on Information Systems and Services) - міжнародна робоча група з інформаційних систем та сервісів</a:t>
            </a:r>
            <a:endParaRPr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flip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3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ru">
                <a:solidFill>
                  <a:schemeClr val="accent6"/>
                </a:solidFill>
                <a:latin typeface="Comic Sans MS"/>
                <a:ea typeface="Comic Sans MS"/>
                <a:cs typeface="Comic Sans MS"/>
                <a:sym typeface="Comic Sans MS"/>
              </a:rPr>
              <a:t>Участь у міжнародних космічних проектах</a:t>
            </a:r>
            <a:endParaRPr>
              <a:solidFill>
                <a:schemeClr val="accent6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70" name="Google Shape;170;p23"/>
          <p:cNvSpPr txBox="1"/>
          <p:nvPr/>
        </p:nvSpPr>
        <p:spPr>
          <a:xfrm>
            <a:off x="239625" y="1274800"/>
            <a:ext cx="8693400" cy="363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roxima Nova"/>
              <a:buChar char="●"/>
            </a:pPr>
            <a:r>
              <a:rPr lang="ru" sz="18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Програма ООН </a:t>
            </a:r>
            <a:r>
              <a:rPr lang="ru" sz="1800" b="1" i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UN - SPIDER</a:t>
            </a:r>
            <a:r>
              <a:rPr lang="ru" sz="18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 по використанн. космосу для моніторингу надзвичайних ситуацій</a:t>
            </a:r>
            <a:endParaRPr sz="1800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omic Sans MS"/>
              <a:buChar char="●"/>
            </a:pPr>
            <a:r>
              <a:rPr lang="ru" sz="18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Науково-космічний проект </a:t>
            </a:r>
            <a:r>
              <a:rPr lang="ru" sz="1800" b="1" i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IOHOCAT-Мікро</a:t>
            </a:r>
            <a:r>
              <a:rPr lang="ru" sz="18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 у співдружності з Центром космічних досліджень Польської академії наук та Інститутом космічних досліджень та технологій Болгарської академії наук</a:t>
            </a:r>
            <a:endParaRPr sz="1800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omic Sans MS"/>
              <a:buChar char="●"/>
            </a:pPr>
            <a:r>
              <a:rPr lang="ru" sz="18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Міжнародні проети з космічного моніторингу </a:t>
            </a:r>
            <a:r>
              <a:rPr lang="ru" sz="1800" b="1" i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SIGMA</a:t>
            </a:r>
            <a:r>
              <a:rPr lang="ru" sz="18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 та </a:t>
            </a:r>
            <a:r>
              <a:rPr lang="ru" sz="1800" b="1" i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ERA-Planet</a:t>
            </a:r>
            <a:endParaRPr sz="1800" b="1" i="1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4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>
                <a:solidFill>
                  <a:schemeClr val="accent6"/>
                </a:solidFill>
                <a:latin typeface="Comic Sans MS"/>
                <a:ea typeface="Comic Sans MS"/>
                <a:cs typeface="Comic Sans MS"/>
                <a:sym typeface="Comic Sans MS"/>
              </a:rPr>
              <a:t>Висновки</a:t>
            </a:r>
            <a:endParaRPr dirty="0">
              <a:solidFill>
                <a:schemeClr val="accent6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76" name="Google Shape;176;p24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ru" dirty="0" smtClean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      Історія </a:t>
            </a:r>
            <a:r>
              <a:rPr lang="ru" dirty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вітчизняних астрономічних досліджень має давні традиції і пройшла складний шлях розвитку від початкових уявлень про світ, систематичного опису явищ “книжками” Київської Русі, популяризації вчень Коперника у Києво-Могилянській Академії до створення потужних наукових астрономічних закладів - обсерваторій. </a:t>
            </a:r>
            <a:endParaRPr lang="ru" dirty="0" smtClean="0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ru" dirty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ru" dirty="0" smtClean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     Сьогодні </a:t>
            </a:r>
            <a:r>
              <a:rPr lang="ru" dirty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десятки провідних науковців в Україні, працюючи над проблемами будови Всесвіту, збагачують знання людини про навколишній світ.</a:t>
            </a:r>
            <a:endParaRPr dirty="0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5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ru" dirty="0">
                <a:solidFill>
                  <a:schemeClr val="accent6"/>
                </a:solidFill>
                <a:latin typeface="Comic Sans MS"/>
                <a:ea typeface="Comic Sans MS"/>
                <a:cs typeface="Comic Sans MS"/>
                <a:sym typeface="Comic Sans MS"/>
              </a:rPr>
              <a:t>Використані джерела</a:t>
            </a:r>
            <a:endParaRPr dirty="0">
              <a:solidFill>
                <a:schemeClr val="accent6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82" name="Google Shape;182;p25"/>
          <p:cNvSpPr txBox="1"/>
          <p:nvPr/>
        </p:nvSpPr>
        <p:spPr>
          <a:xfrm>
            <a:off x="364225" y="1198125"/>
            <a:ext cx="8127900" cy="357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omic Sans MS"/>
              <a:buChar char="●"/>
            </a:pPr>
            <a:r>
              <a:rPr lang="ru" sz="1400" i="0" u="sng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  <a:hlinkClick r:id="rId3"/>
              </a:rPr>
              <a:t>https://www.dw.com/cda/uk/%D1%82%D0%BE%D0%BF-5-%D0%BC%D1%96%D0%B6%D0%BD%D0%B0%D1%80%D0%BE%D0%B4%D0%BD%D0%B8%D1%85-%D0%BA%D0%BE%D1%81%D0%BC%D1%96%D1%87%D0%BD%D0%B8%D1%85-%D0%BF%D1%80%D0%BE%D0%B5%D0%BA%D1%82%D1%96%D0%B2-%D1%83%D0%BA%D1%80%D0%B0%D1%97%D0%BD%D0%B8-12042018/av-43363898</a:t>
            </a:r>
            <a:endParaRPr sz="1400" i="0" u="none" strike="noStrike" cap="none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omic Sans MS"/>
              <a:buChar char="●"/>
            </a:pPr>
            <a:r>
              <a:rPr lang="ru" sz="1400" i="0" u="sng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  <a:hlinkClick r:id="rId4"/>
              </a:rPr>
              <a:t>https://www.ukrinform.ru/rubric-regions/2546111-nacionalnoe-dostoanie-radioteleskop-pod-harkovom.html</a:t>
            </a:r>
            <a:r>
              <a:rPr lang="ru" sz="140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endParaRPr sz="1400" i="0" u="none" strike="noStrike" cap="none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omic Sans MS"/>
              <a:buChar char="●"/>
            </a:pPr>
            <a:r>
              <a:rPr lang="ru" sz="1400" i="0" u="sng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  <a:hlinkClick r:id="rId5"/>
              </a:rPr>
              <a:t>http://www.observ.univ.kiev.ua/obs/</a:t>
            </a:r>
            <a:endParaRPr sz="1400" i="0" u="none" strike="noStrike" cap="none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omic Sans MS"/>
              <a:buChar char="●"/>
            </a:pPr>
            <a:r>
              <a:rPr lang="ru" sz="1400" i="0" u="sng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  <a:hlinkClick r:id="rId6"/>
              </a:rPr>
              <a:t>http://rian.kharkov.ua/index.php/ru/decameter-structure/uran-2</a:t>
            </a:r>
            <a:endParaRPr sz="1400" i="0" u="none" strike="noStrike" cap="none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omic Sans MS"/>
              <a:buChar char="●"/>
            </a:pPr>
            <a:r>
              <a:rPr lang="ru" sz="1400" i="0" u="sng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  <a:hlinkClick r:id="rId7"/>
              </a:rPr>
              <a:t>http://pgo.geoplanet.org/dep/deprad.html</a:t>
            </a:r>
            <a:endParaRPr sz="1400" i="0" u="none" strike="noStrike" cap="none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omic Sans MS"/>
              <a:buChar char="●"/>
            </a:pPr>
            <a:r>
              <a:rPr lang="ru" sz="1400" i="0" u="sng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  <a:hlinkClick r:id="rId8"/>
              </a:rPr>
              <a:t>https://www.the-village.com.ua/village/business/wherework/264757-ya-pratsyuyu-v-odeskiy-observatoriyi</a:t>
            </a:r>
            <a:endParaRPr sz="1400" i="0" u="none" strike="noStrike" cap="none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omic Sans MS"/>
              <a:buChar char="●"/>
            </a:pPr>
            <a:r>
              <a:rPr lang="ru" sz="1400" i="0" u="sng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  <a:hlinkClick r:id="rId9"/>
              </a:rPr>
              <a:t>http://dspace.nbuv.gov.ua/bitstream/handle/123456789/75762/07-Apunevych.pdf?sequence=2</a:t>
            </a:r>
            <a:endParaRPr sz="1400" i="0" u="none" strike="noStrike" cap="none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omic Sans MS"/>
              <a:buChar char="●"/>
            </a:pPr>
            <a:r>
              <a:rPr lang="ru" sz="140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“Проекти та наукові конференції як форма пізнавальної діяльності учнів” І.Ю.Ненашев</a:t>
            </a:r>
            <a:endParaRPr sz="1400" i="0" u="none" strike="noStrike" cap="none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6"/>
          <p:cNvSpPr txBox="1">
            <a:spLocks noGrp="1"/>
          </p:cNvSpPr>
          <p:nvPr>
            <p:ph type="title"/>
          </p:nvPr>
        </p:nvSpPr>
        <p:spPr>
          <a:xfrm>
            <a:off x="2051100" y="1517375"/>
            <a:ext cx="4485900" cy="157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ru" sz="4800">
                <a:solidFill>
                  <a:schemeClr val="accent6"/>
                </a:solidFill>
                <a:latin typeface="Comic Sans MS"/>
                <a:ea typeface="Comic Sans MS"/>
                <a:cs typeface="Comic Sans MS"/>
                <a:sym typeface="Comic Sans MS"/>
              </a:rPr>
              <a:t>Дякую за увагу!</a:t>
            </a:r>
            <a:endParaRPr sz="4800">
              <a:solidFill>
                <a:schemeClr val="accent6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4"/>
          <p:cNvSpPr txBox="1">
            <a:spLocks noGrp="1"/>
          </p:cNvSpPr>
          <p:nvPr>
            <p:ph type="title"/>
          </p:nvPr>
        </p:nvSpPr>
        <p:spPr>
          <a:xfrm>
            <a:off x="479875" y="739325"/>
            <a:ext cx="1398900" cy="89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ru">
                <a:solidFill>
                  <a:schemeClr val="accent6"/>
                </a:solidFill>
                <a:latin typeface="Comic Sans MS"/>
                <a:ea typeface="Comic Sans MS"/>
                <a:cs typeface="Comic Sans MS"/>
                <a:sym typeface="Comic Sans MS"/>
              </a:rPr>
              <a:t>Мета</a:t>
            </a:r>
            <a:endParaRPr>
              <a:solidFill>
                <a:schemeClr val="accent6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92" name="Google Shape;92;p14"/>
          <p:cNvSpPr txBox="1">
            <a:spLocks noGrp="1"/>
          </p:cNvSpPr>
          <p:nvPr>
            <p:ph type="body" idx="1"/>
          </p:nvPr>
        </p:nvSpPr>
        <p:spPr>
          <a:xfrm>
            <a:off x="2775025" y="791819"/>
            <a:ext cx="5324100" cy="79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800"/>
              <a:buNone/>
            </a:pPr>
            <a:r>
              <a:rPr lang="ru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Розглянути основні етапи історії зародження й розвитку вітчизняної астрономічної науки.</a:t>
            </a:r>
            <a:endParaRPr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93" name="Google Shape;93;p14"/>
          <p:cNvSpPr txBox="1"/>
          <p:nvPr/>
        </p:nvSpPr>
        <p:spPr>
          <a:xfrm>
            <a:off x="220450" y="2162700"/>
            <a:ext cx="2635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ru" sz="3000" i="0" u="none" strike="noStrike" cap="none">
                <a:solidFill>
                  <a:schemeClr val="accent6"/>
                </a:solidFill>
                <a:latin typeface="Comic Sans MS"/>
                <a:ea typeface="Comic Sans MS"/>
                <a:cs typeface="Comic Sans MS"/>
                <a:sym typeface="Comic Sans MS"/>
              </a:rPr>
              <a:t>Актуальність</a:t>
            </a:r>
            <a:endParaRPr sz="3000" i="0" u="none" strike="noStrike" cap="none">
              <a:solidFill>
                <a:schemeClr val="accent6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94" name="Google Shape;94;p14"/>
          <p:cNvSpPr txBox="1"/>
          <p:nvPr/>
        </p:nvSpPr>
        <p:spPr>
          <a:xfrm>
            <a:off x="2834344" y="2271813"/>
            <a:ext cx="5338800" cy="17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" sz="1800" i="0" u="none" strike="noStrike" cap="none" dirty="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Вивчення взаємозв’язку і взаємозалежності космічних процесів і земних явищ належить до найактуальніших напрямів фундаментальних наукових досліджень у сучасному природознавстві, який у кінцевому підсумку дасть колосальний практичний ефект.</a:t>
            </a:r>
            <a:endParaRPr sz="1800" i="0" u="none" strike="noStrike" cap="none" dirty="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flip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5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ru">
                <a:solidFill>
                  <a:schemeClr val="accent6"/>
                </a:solidFill>
                <a:latin typeface="Comic Sans MS"/>
                <a:ea typeface="Comic Sans MS"/>
                <a:cs typeface="Comic Sans MS"/>
                <a:sym typeface="Comic Sans MS"/>
              </a:rPr>
              <a:t>Зміст</a:t>
            </a:r>
            <a:endParaRPr>
              <a:solidFill>
                <a:schemeClr val="accent6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00" name="Google Shape;100;p15"/>
          <p:cNvSpPr txBox="1">
            <a:spLocks noGrp="1"/>
          </p:cNvSpPr>
          <p:nvPr>
            <p:ph type="body" idx="1"/>
          </p:nvPr>
        </p:nvSpPr>
        <p:spPr>
          <a:xfrm>
            <a:off x="1940803" y="1341661"/>
            <a:ext cx="5532052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Clr>
                <a:srgbClr val="FFFFFF"/>
              </a:buClr>
            </a:pPr>
            <a:r>
              <a:rPr lang="ru" dirty="0" smtClean="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Розвиток астрономічних знань в Укра</a:t>
            </a:r>
            <a:r>
              <a:rPr lang="uk-UA" dirty="0" err="1" smtClean="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їні</a:t>
            </a:r>
            <a:endParaRPr lang="uk-UA" dirty="0" smtClean="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114300" indent="0">
              <a:buClr>
                <a:srgbClr val="FFFFFF"/>
              </a:buClr>
              <a:buNone/>
            </a:pPr>
            <a:endParaRPr lang="ru" dirty="0" smtClean="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omic Sans MS"/>
              <a:buChar char="●"/>
            </a:pPr>
            <a:r>
              <a:rPr lang="ru" dirty="0" smtClean="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Перші </a:t>
            </a:r>
            <a:r>
              <a:rPr lang="ru" dirty="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астрономічні обсерваторії України</a:t>
            </a:r>
            <a:endParaRPr dirty="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dirty="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omic Sans MS"/>
              <a:buChar char="●"/>
            </a:pPr>
            <a:r>
              <a:rPr lang="ru" dirty="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Астрономічні обсерваторії ХІХ-ХХ ст.</a:t>
            </a:r>
            <a:endParaRPr dirty="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dirty="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omic Sans MS"/>
              <a:buChar char="●"/>
            </a:pPr>
            <a:r>
              <a:rPr lang="ru" dirty="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Напрями досліджень астрономів України</a:t>
            </a:r>
            <a:endParaRPr dirty="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dirty="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omic Sans MS"/>
              <a:buChar char="●"/>
            </a:pPr>
            <a:r>
              <a:rPr lang="ru" dirty="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Перспективи вітчизняної астрономії</a:t>
            </a:r>
            <a:endParaRPr dirty="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00125" y="2057580"/>
            <a:ext cx="8090115" cy="799920"/>
          </a:xfrm>
        </p:spPr>
        <p:txBody>
          <a:bodyPr/>
          <a:lstStyle/>
          <a:p>
            <a:r>
              <a:rPr lang="uk-UA" sz="2400" dirty="0" smtClean="0">
                <a:solidFill>
                  <a:schemeClr val="bg1"/>
                </a:solidFill>
                <a:latin typeface="Segoe Script" pitchFamily="34" charset="0"/>
              </a:rPr>
              <a:t>«Той, хто добре пізнав «</a:t>
            </a:r>
            <a:r>
              <a:rPr lang="uk-UA" sz="2400" dirty="0" err="1" smtClean="0">
                <a:solidFill>
                  <a:schemeClr val="bg1"/>
                </a:solidFill>
                <a:latin typeface="Segoe Script" pitchFamily="34" charset="0"/>
              </a:rPr>
              <a:t>звіздарську</a:t>
            </a:r>
            <a:r>
              <a:rPr lang="uk-UA" sz="2400" dirty="0" smtClean="0">
                <a:solidFill>
                  <a:schemeClr val="bg1"/>
                </a:solidFill>
                <a:latin typeface="Segoe Script" pitchFamily="34" charset="0"/>
              </a:rPr>
              <a:t> науку», є щасливим над </a:t>
            </a:r>
            <a:r>
              <a:rPr lang="uk-UA" sz="2400" dirty="0" err="1" smtClean="0">
                <a:solidFill>
                  <a:schemeClr val="bg1"/>
                </a:solidFill>
                <a:latin typeface="Segoe Script" pitchFamily="34" charset="0"/>
              </a:rPr>
              <a:t>інних</a:t>
            </a:r>
            <a:r>
              <a:rPr lang="uk-UA" sz="2400" dirty="0" smtClean="0">
                <a:solidFill>
                  <a:schemeClr val="bg1"/>
                </a:solidFill>
                <a:latin typeface="Segoe Script" pitchFamily="34" charset="0"/>
              </a:rPr>
              <a:t>»</a:t>
            </a:r>
            <a:endParaRPr lang="ru-RU" sz="2400" dirty="0">
              <a:solidFill>
                <a:schemeClr val="bg1"/>
              </a:solidFill>
              <a:latin typeface="Segoe Script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25666" y="0"/>
            <a:ext cx="3091992" cy="205758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3018018"/>
            <a:ext cx="1859797" cy="212548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153546" y="3285641"/>
            <a:ext cx="43860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dirty="0">
                <a:solidFill>
                  <a:schemeClr val="bg1"/>
                </a:solidFill>
              </a:rPr>
              <a:t>з</a:t>
            </a:r>
            <a:r>
              <a:rPr lang="uk-UA" sz="1600" dirty="0" smtClean="0">
                <a:solidFill>
                  <a:schemeClr val="bg1"/>
                </a:solidFill>
              </a:rPr>
              <a:t> оді присвяченій астрономії і вміщеній у київському «</a:t>
            </a:r>
            <a:r>
              <a:rPr lang="uk-UA" sz="1600" dirty="0" err="1" smtClean="0">
                <a:solidFill>
                  <a:schemeClr val="bg1"/>
                </a:solidFill>
              </a:rPr>
              <a:t>Євхаристиріоні</a:t>
            </a:r>
            <a:r>
              <a:rPr lang="uk-UA" sz="1600" dirty="0" smtClean="0">
                <a:solidFill>
                  <a:schemeClr val="bg1"/>
                </a:solidFill>
              </a:rPr>
              <a:t>» 1632 р. Михайла </a:t>
            </a:r>
            <a:r>
              <a:rPr lang="uk-UA" sz="1600" dirty="0" err="1" smtClean="0">
                <a:solidFill>
                  <a:schemeClr val="bg1"/>
                </a:solidFill>
              </a:rPr>
              <a:t>Полубенського</a:t>
            </a:r>
            <a:endParaRPr lang="ru-RU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58300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210207"/>
            <a:ext cx="8520600" cy="3339000"/>
          </a:xfrm>
        </p:spPr>
        <p:txBody>
          <a:bodyPr/>
          <a:lstStyle/>
          <a:p>
            <a:pPr>
              <a:buNone/>
            </a:pPr>
            <a:r>
              <a:rPr lang="uk-UA" sz="1600" dirty="0" smtClean="0">
                <a:solidFill>
                  <a:schemeClr val="bg1"/>
                </a:solidFill>
                <a:latin typeface="Comic Sans MS" pitchFamily="66" charset="0"/>
              </a:rPr>
              <a:t>      В Україні перші переклади західноєвропейських астрономічних </a:t>
            </a:r>
            <a:r>
              <a:rPr lang="uk-UA" sz="1600" dirty="0" err="1" smtClean="0">
                <a:solidFill>
                  <a:schemeClr val="bg1"/>
                </a:solidFill>
                <a:latin typeface="Comic Sans MS" pitchFamily="66" charset="0"/>
              </a:rPr>
              <a:t>трататів</a:t>
            </a:r>
            <a:endParaRPr lang="uk-UA" sz="1600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>
              <a:buNone/>
            </a:pPr>
            <a:r>
              <a:rPr lang="uk-UA" sz="1600" dirty="0" smtClean="0">
                <a:solidFill>
                  <a:schemeClr val="bg1"/>
                </a:solidFill>
                <a:latin typeface="Comic Sans MS" pitchFamily="66" charset="0"/>
              </a:rPr>
              <a:t>з</a:t>
            </a:r>
            <a:r>
              <a:rPr lang="en-US" sz="1600" dirty="0" smtClean="0">
                <a:solidFill>
                  <a:schemeClr val="bg1"/>
                </a:solidFill>
                <a:latin typeface="Comic Sans MS" pitchFamily="66" charset="0"/>
              </a:rPr>
              <a:t>’</a:t>
            </a:r>
            <a:r>
              <a:rPr lang="uk-UA" sz="1600" dirty="0" smtClean="0">
                <a:solidFill>
                  <a:schemeClr val="bg1"/>
                </a:solidFill>
                <a:latin typeface="Comic Sans MS" pitchFamily="66" charset="0"/>
              </a:rPr>
              <a:t>являються з </a:t>
            </a:r>
            <a:r>
              <a:rPr lang="en-US" sz="1600" dirty="0" smtClean="0">
                <a:solidFill>
                  <a:schemeClr val="bg1"/>
                </a:solidFill>
                <a:latin typeface="Comic Sans MS" pitchFamily="66" charset="0"/>
              </a:rPr>
              <a:t>XV</a:t>
            </a:r>
            <a:r>
              <a:rPr lang="uk-UA" sz="1600" dirty="0" smtClean="0">
                <a:solidFill>
                  <a:schemeClr val="bg1"/>
                </a:solidFill>
                <a:latin typeface="Comic Sans MS" pitchFamily="66" charset="0"/>
              </a:rPr>
              <a:t> століття.</a:t>
            </a:r>
          </a:p>
          <a:p>
            <a:pPr>
              <a:buNone/>
            </a:pPr>
            <a:r>
              <a:rPr lang="uk-UA" sz="1600" dirty="0" smtClean="0">
                <a:solidFill>
                  <a:schemeClr val="bg1"/>
                </a:solidFill>
                <a:latin typeface="Comic Sans MS" pitchFamily="66" charset="0"/>
              </a:rPr>
              <a:t>      Наприклад, український переклад  </a:t>
            </a:r>
            <a:r>
              <a:rPr lang="uk-UA" sz="1600" dirty="0" err="1" smtClean="0">
                <a:solidFill>
                  <a:schemeClr val="bg1"/>
                </a:solidFill>
                <a:latin typeface="Comic Sans MS" pitchFamily="66" charset="0"/>
              </a:rPr>
              <a:t>трактата</a:t>
            </a:r>
            <a:r>
              <a:rPr lang="uk-UA" sz="16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uk-UA" sz="1600" dirty="0" err="1" smtClean="0">
                <a:solidFill>
                  <a:schemeClr val="bg1"/>
                </a:solidFill>
                <a:latin typeface="Comic Sans MS" pitchFamily="66" charset="0"/>
              </a:rPr>
              <a:t>“Луцідарія”</a:t>
            </a:r>
            <a:r>
              <a:rPr lang="uk-UA" sz="16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uk-UA" sz="1600" dirty="0" smtClean="0">
                <a:solidFill>
                  <a:schemeClr val="bg1"/>
                </a:solidFill>
                <a:latin typeface="Comic Sans MS" pitchFamily="66" charset="0"/>
              </a:rPr>
              <a:t>Г</a:t>
            </a:r>
            <a:r>
              <a:rPr lang="uk-UA" sz="1600" dirty="0" smtClean="0">
                <a:solidFill>
                  <a:schemeClr val="bg1"/>
                </a:solidFill>
                <a:latin typeface="Comic Sans MS" pitchFamily="66" charset="0"/>
              </a:rPr>
              <a:t>онорія</a:t>
            </a:r>
            <a:endParaRPr lang="uk-UA" sz="1600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>
              <a:buNone/>
            </a:pPr>
            <a:r>
              <a:rPr lang="uk-UA" sz="1600" dirty="0" err="1" smtClean="0">
                <a:solidFill>
                  <a:schemeClr val="bg1"/>
                </a:solidFill>
                <a:latin typeface="Comic Sans MS" pitchFamily="66" charset="0"/>
              </a:rPr>
              <a:t>Отнеського</a:t>
            </a:r>
            <a:r>
              <a:rPr lang="uk-UA" sz="1600" dirty="0" smtClean="0">
                <a:solidFill>
                  <a:schemeClr val="bg1"/>
                </a:solidFill>
                <a:latin typeface="Comic Sans MS" pitchFamily="66" charset="0"/>
              </a:rPr>
              <a:t> та  </a:t>
            </a:r>
            <a:r>
              <a:rPr lang="uk-UA" sz="1600" dirty="0" err="1" smtClean="0">
                <a:solidFill>
                  <a:schemeClr val="bg1"/>
                </a:solidFill>
                <a:latin typeface="Comic Sans MS" pitchFamily="66" charset="0"/>
              </a:rPr>
              <a:t>“Сфери”</a:t>
            </a:r>
            <a:r>
              <a:rPr lang="uk-UA" sz="1600" dirty="0" smtClean="0">
                <a:solidFill>
                  <a:schemeClr val="bg1"/>
                </a:solidFill>
                <a:latin typeface="Comic Sans MS" pitchFamily="66" charset="0"/>
              </a:rPr>
              <a:t>  </a:t>
            </a:r>
            <a:r>
              <a:rPr lang="uk-UA" sz="1600" dirty="0" err="1" smtClean="0">
                <a:solidFill>
                  <a:schemeClr val="bg1"/>
                </a:solidFill>
                <a:latin typeface="Comic Sans MS" pitchFamily="66" charset="0"/>
              </a:rPr>
              <a:t>Йоана</a:t>
            </a:r>
            <a:r>
              <a:rPr lang="uk-UA" sz="16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uk-UA" sz="1600" dirty="0" err="1" smtClean="0">
                <a:solidFill>
                  <a:schemeClr val="bg1"/>
                </a:solidFill>
                <a:latin typeface="Comic Sans MS" pitchFamily="66" charset="0"/>
              </a:rPr>
              <a:t>Сакробоско</a:t>
            </a:r>
            <a:r>
              <a:rPr lang="uk-UA" sz="1600" dirty="0" smtClean="0">
                <a:solidFill>
                  <a:schemeClr val="bg1"/>
                </a:solidFill>
                <a:latin typeface="Comic Sans MS" pitchFamily="66" charset="0"/>
              </a:rPr>
              <a:t>.</a:t>
            </a:r>
          </a:p>
          <a:p>
            <a:pPr>
              <a:buNone/>
            </a:pPr>
            <a:r>
              <a:rPr lang="uk-UA" sz="1600" dirty="0" smtClean="0">
                <a:solidFill>
                  <a:schemeClr val="bg1"/>
                </a:solidFill>
                <a:latin typeface="Comic Sans MS" pitchFamily="66" charset="0"/>
              </a:rPr>
              <a:t>       У</a:t>
            </a:r>
            <a:r>
              <a:rPr lang="en-US" sz="1600" dirty="0" smtClean="0">
                <a:solidFill>
                  <a:schemeClr val="bg1"/>
                </a:solidFill>
                <a:latin typeface="Comic Sans MS" pitchFamily="66" charset="0"/>
              </a:rPr>
              <a:t> XVI</a:t>
            </a:r>
            <a:r>
              <a:rPr lang="uk-UA" sz="1600" dirty="0" smtClean="0">
                <a:solidFill>
                  <a:schemeClr val="bg1"/>
                </a:solidFill>
                <a:latin typeface="Comic Sans MS" pitchFamily="66" charset="0"/>
              </a:rPr>
              <a:t> ст. з</a:t>
            </a:r>
            <a:r>
              <a:rPr lang="en-US" sz="1600" dirty="0" smtClean="0">
                <a:solidFill>
                  <a:schemeClr val="bg1"/>
                </a:solidFill>
                <a:latin typeface="Comic Sans MS" pitchFamily="66" charset="0"/>
              </a:rPr>
              <a:t>’</a:t>
            </a:r>
            <a:r>
              <a:rPr lang="uk-UA" sz="1600" dirty="0" smtClean="0">
                <a:solidFill>
                  <a:schemeClr val="bg1"/>
                </a:solidFill>
                <a:latin typeface="Comic Sans MS" pitchFamily="66" charset="0"/>
              </a:rPr>
              <a:t>являється, так званий, </a:t>
            </a:r>
            <a:r>
              <a:rPr lang="uk-UA" sz="1600" dirty="0" err="1" smtClean="0">
                <a:solidFill>
                  <a:schemeClr val="bg1"/>
                </a:solidFill>
                <a:latin typeface="Comic Sans MS" pitchFamily="66" charset="0"/>
              </a:rPr>
              <a:t>Холмський</a:t>
            </a:r>
            <a:r>
              <a:rPr lang="uk-UA" sz="1600" dirty="0" smtClean="0">
                <a:solidFill>
                  <a:schemeClr val="bg1"/>
                </a:solidFill>
                <a:latin typeface="Comic Sans MS" pitchFamily="66" charset="0"/>
              </a:rPr>
              <a:t> збірник, що містить ряд</a:t>
            </a:r>
          </a:p>
          <a:p>
            <a:pPr>
              <a:buNone/>
            </a:pPr>
            <a:r>
              <a:rPr lang="uk-UA" sz="1600" dirty="0" smtClean="0">
                <a:solidFill>
                  <a:schemeClr val="bg1"/>
                </a:solidFill>
                <a:latin typeface="Comic Sans MS" pitchFamily="66" charset="0"/>
              </a:rPr>
              <a:t>праць з астрономічно-астрологічних тем. Цей збірник є унікальним явищем</a:t>
            </a:r>
          </a:p>
          <a:p>
            <a:pPr>
              <a:buNone/>
            </a:pPr>
            <a:r>
              <a:rPr lang="uk-UA" sz="1600" dirty="0" smtClean="0">
                <a:solidFill>
                  <a:schemeClr val="bg1"/>
                </a:solidFill>
                <a:latin typeface="Comic Sans MS" pitchFamily="66" charset="0"/>
              </a:rPr>
              <a:t>в</a:t>
            </a:r>
            <a:r>
              <a:rPr lang="uk-UA" sz="1600" dirty="0" smtClean="0">
                <a:solidFill>
                  <a:schemeClr val="bg1"/>
                </a:solidFill>
                <a:latin typeface="Comic Sans MS" pitchFamily="66" charset="0"/>
              </a:rPr>
              <a:t> українській астрономічній науці кінця</a:t>
            </a:r>
            <a:r>
              <a:rPr lang="en-US" sz="1600" dirty="0" smtClean="0">
                <a:solidFill>
                  <a:schemeClr val="bg1"/>
                </a:solidFill>
                <a:latin typeface="Comic Sans MS" pitchFamily="66" charset="0"/>
              </a:rPr>
              <a:t> XVI</a:t>
            </a:r>
            <a:r>
              <a:rPr lang="uk-UA" sz="1600" dirty="0" smtClean="0">
                <a:solidFill>
                  <a:schemeClr val="bg1"/>
                </a:solidFill>
                <a:latin typeface="Comic Sans MS" pitchFamily="66" charset="0"/>
              </a:rPr>
              <a:t> - початку </a:t>
            </a:r>
            <a:r>
              <a:rPr lang="en-US" sz="1600" dirty="0" smtClean="0">
                <a:solidFill>
                  <a:schemeClr val="bg1"/>
                </a:solidFill>
                <a:latin typeface="Comic Sans MS" pitchFamily="66" charset="0"/>
              </a:rPr>
              <a:t>XVII</a:t>
            </a:r>
            <a:r>
              <a:rPr lang="uk-UA" sz="1600" dirty="0" smtClean="0">
                <a:solidFill>
                  <a:schemeClr val="bg1"/>
                </a:solidFill>
                <a:latin typeface="Comic Sans MS" pitchFamily="66" charset="0"/>
              </a:rPr>
              <a:t> століть.</a:t>
            </a:r>
          </a:p>
          <a:p>
            <a:pPr>
              <a:buNone/>
            </a:pPr>
            <a:r>
              <a:rPr lang="uk-UA" sz="1600" dirty="0" smtClean="0">
                <a:solidFill>
                  <a:schemeClr val="bg1"/>
                </a:solidFill>
                <a:latin typeface="Comic Sans MS" pitchFamily="66" charset="0"/>
              </a:rPr>
              <a:t> Його анонімний укладач зібрав українську наукову літературу з астрономії</a:t>
            </a:r>
          </a:p>
          <a:p>
            <a:pPr>
              <a:buNone/>
            </a:pPr>
            <a:r>
              <a:rPr lang="uk-UA" sz="1600" dirty="0" smtClean="0">
                <a:solidFill>
                  <a:schemeClr val="bg1"/>
                </a:solidFill>
                <a:latin typeface="Comic Sans MS" pitchFamily="66" charset="0"/>
              </a:rPr>
              <a:t>р</a:t>
            </a:r>
            <a:r>
              <a:rPr lang="uk-UA" sz="1600" dirty="0" smtClean="0">
                <a:solidFill>
                  <a:schemeClr val="bg1"/>
                </a:solidFill>
                <a:latin typeface="Comic Sans MS" pitchFamily="66" charset="0"/>
              </a:rPr>
              <a:t>ізного походження.</a:t>
            </a:r>
            <a:endParaRPr lang="ru-RU" sz="16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4" name="Рисунок 3" descr="Ptolemey-schem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397313">
            <a:off x="5790876" y="2748991"/>
            <a:ext cx="3378967" cy="2207045"/>
          </a:xfrm>
          <a:prstGeom prst="rect">
            <a:avLst/>
          </a:prstGeom>
        </p:spPr>
      </p:pic>
      <p:pic>
        <p:nvPicPr>
          <p:cNvPr id="5" name="Рисунок 4" descr="index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328819">
            <a:off x="3349320" y="2742465"/>
            <a:ext cx="1571046" cy="2191197"/>
          </a:xfrm>
          <a:prstGeom prst="rect">
            <a:avLst/>
          </a:prstGeom>
        </p:spPr>
      </p:pic>
      <p:pic>
        <p:nvPicPr>
          <p:cNvPr id="6" name="Рисунок 5" descr="index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415560">
            <a:off x="36846" y="3633882"/>
            <a:ext cx="2543503" cy="144245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2434575" cy="2434575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6"/>
          <p:cNvSpPr txBox="1"/>
          <p:nvPr/>
        </p:nvSpPr>
        <p:spPr>
          <a:xfrm>
            <a:off x="2530425" y="421725"/>
            <a:ext cx="6421800" cy="7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" sz="180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Найдавніша, перша обсерваторія України - обсерваторія Львівського університету (1769 р.)</a:t>
            </a:r>
            <a:endParaRPr sz="1800" i="0" u="none" strike="noStrike" cap="none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07" name="Google Shape;107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24750" y="1581150"/>
            <a:ext cx="2857500" cy="1981200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6"/>
          <p:cNvSpPr txBox="1"/>
          <p:nvPr/>
        </p:nvSpPr>
        <p:spPr>
          <a:xfrm>
            <a:off x="412150" y="2389625"/>
            <a:ext cx="5712600" cy="59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" sz="180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Миколаївська астрономічна обсерваторія (1821 р.)</a:t>
            </a:r>
            <a:endParaRPr sz="1800" i="0" u="none" strike="noStrike" cap="none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09" name="Google Shape;109;p1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52400" y="2937050"/>
            <a:ext cx="2742250" cy="2054050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6"/>
          <p:cNvSpPr txBox="1"/>
          <p:nvPr/>
        </p:nvSpPr>
        <p:spPr>
          <a:xfrm>
            <a:off x="3191775" y="3891475"/>
            <a:ext cx="5790600" cy="7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" sz="180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Обсерваторія Харківського університету (1826 р.)</a:t>
            </a:r>
            <a:endParaRPr sz="1800" i="0" u="none" strike="noStrike" cap="none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2" y="0"/>
            <a:ext cx="3105774" cy="2080875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17"/>
          <p:cNvSpPr txBox="1"/>
          <p:nvPr/>
        </p:nvSpPr>
        <p:spPr>
          <a:xfrm>
            <a:off x="3129525" y="153375"/>
            <a:ext cx="2751000" cy="12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" sz="180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Астрономічна обсерваторія Київського університету (1836 р.)</a:t>
            </a:r>
            <a:endParaRPr sz="1800" i="0" u="none" strike="noStrike" cap="none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17" name="Google Shape;117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43950" y="906975"/>
            <a:ext cx="2913801" cy="4236524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17"/>
          <p:cNvSpPr txBox="1"/>
          <p:nvPr/>
        </p:nvSpPr>
        <p:spPr>
          <a:xfrm>
            <a:off x="5904300" y="-70725"/>
            <a:ext cx="3239700" cy="9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" sz="180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Астрономічна обсерваторія Одеського університету</a:t>
            </a:r>
            <a:endParaRPr sz="1800" i="0" u="none" strike="noStrike" cap="none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" sz="180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(1871 р.)</a:t>
            </a:r>
            <a:endParaRPr sz="1800" i="0" u="none" strike="noStrike" cap="none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19" name="Google Shape;119;p1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2952150"/>
            <a:ext cx="5359476" cy="2191349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17"/>
          <p:cNvSpPr txBox="1"/>
          <p:nvPr/>
        </p:nvSpPr>
        <p:spPr>
          <a:xfrm>
            <a:off x="0" y="2429925"/>
            <a:ext cx="5655000" cy="63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" sz="180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Полтавська гравіметрична обсерваторія (1926 р.)</a:t>
            </a:r>
            <a:endParaRPr sz="1800" i="0" u="none" strike="noStrike" cap="none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8"/>
          <p:cNvSpPr txBox="1"/>
          <p:nvPr/>
        </p:nvSpPr>
        <p:spPr>
          <a:xfrm>
            <a:off x="186900" y="-124600"/>
            <a:ext cx="8770200" cy="87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ru" sz="3000" i="0" u="none" strike="noStrike" cap="none">
                <a:solidFill>
                  <a:schemeClr val="accent6"/>
                </a:solidFill>
                <a:latin typeface="Comic Sans MS"/>
                <a:ea typeface="Comic Sans MS"/>
                <a:cs typeface="Comic Sans MS"/>
                <a:sym typeface="Comic Sans MS"/>
              </a:rPr>
              <a:t>Наймолодша - ГАО НАН України</a:t>
            </a:r>
            <a:endParaRPr sz="3000" i="0" u="none" strike="noStrike" cap="none">
              <a:solidFill>
                <a:schemeClr val="accent6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26" name="Google Shape;126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8475" y="517600"/>
            <a:ext cx="7895401" cy="1821125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18"/>
          <p:cNvSpPr txBox="1"/>
          <p:nvPr/>
        </p:nvSpPr>
        <p:spPr>
          <a:xfrm>
            <a:off x="-4775" y="2372263"/>
            <a:ext cx="8961900" cy="61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ru" sz="3000" i="0" u="none" strike="noStrike" cap="none">
                <a:solidFill>
                  <a:schemeClr val="accent6"/>
                </a:solidFill>
                <a:latin typeface="Comic Sans MS"/>
                <a:ea typeface="Comic Sans MS"/>
                <a:cs typeface="Comic Sans MS"/>
                <a:sym typeface="Comic Sans MS"/>
              </a:rPr>
              <a:t>Найвища - Карпатська обсерваторія на горі Піп Іван</a:t>
            </a:r>
            <a:endParaRPr sz="3000" i="0" u="none" strike="noStrike" cap="none">
              <a:solidFill>
                <a:schemeClr val="accent6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28" name="Google Shape;128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2400" y="3019300"/>
            <a:ext cx="3976737" cy="1971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1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120488" y="3019300"/>
            <a:ext cx="4733987" cy="1971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9"/>
          <p:cNvSpPr txBox="1">
            <a:spLocks noGrp="1"/>
          </p:cNvSpPr>
          <p:nvPr>
            <p:ph type="title"/>
          </p:nvPr>
        </p:nvSpPr>
        <p:spPr>
          <a:xfrm>
            <a:off x="206250" y="1495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ru" dirty="0" smtClean="0">
                <a:solidFill>
                  <a:schemeClr val="accent6"/>
                </a:solidFill>
                <a:latin typeface="Comic Sans MS"/>
                <a:ea typeface="Comic Sans MS"/>
                <a:cs typeface="Comic Sans MS"/>
                <a:sym typeface="Comic Sans MS"/>
              </a:rPr>
              <a:t>Сучасна астрономія - всехвильова</a:t>
            </a:r>
            <a:endParaRPr dirty="0">
              <a:solidFill>
                <a:schemeClr val="accent6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35" name="Google Shape;135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343054"/>
            <a:ext cx="2301766" cy="18004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77025" y="628843"/>
            <a:ext cx="2466975" cy="1847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1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46538" y="647727"/>
            <a:ext cx="1710725" cy="2386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1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677013" y="3222725"/>
            <a:ext cx="2466975" cy="184785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2554014" y="1418896"/>
            <a:ext cx="408852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800" dirty="0" smtClean="0">
                <a:solidFill>
                  <a:schemeClr val="bg1"/>
                </a:solidFill>
                <a:latin typeface="Comic Sans MS" pitchFamily="66" charset="0"/>
              </a:rPr>
              <a:t>     З усіх видів космічного випромінювання до поверхні Землі крізь її атмосферу проходять, практично не втрачаючи сили тільки видиме світло, а також значний діапазон радіохвиль, крім коротких. Тому вся земна куля окутана сітями радіотелескопів.</a:t>
            </a:r>
            <a:endParaRPr lang="ru-RU" sz="1800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eometric">
  <a:themeElements>
    <a:clrScheme name="Geometric">
      <a:dk1>
        <a:srgbClr val="2A3990"/>
      </a:dk1>
      <a:lt1>
        <a:srgbClr val="FFFFFF"/>
      </a:lt1>
      <a:dk2>
        <a:srgbClr val="434343"/>
      </a:dk2>
      <a:lt2>
        <a:srgbClr val="999999"/>
      </a:lt2>
      <a:accent1>
        <a:srgbClr val="212D74"/>
      </a:accent1>
      <a:accent2>
        <a:srgbClr val="3949AB"/>
      </a:accent2>
      <a:accent3>
        <a:srgbClr val="9C254D"/>
      </a:accent3>
      <a:accent4>
        <a:srgbClr val="D23369"/>
      </a:accent4>
      <a:accent5>
        <a:srgbClr val="F06292"/>
      </a:accent5>
      <a:accent6>
        <a:srgbClr val="7890CD"/>
      </a:accent6>
      <a:hlink>
        <a:srgbClr val="F06292"/>
      </a:hlink>
      <a:folHlink>
        <a:srgbClr val="F062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677</Words>
  <Application>Microsoft Office PowerPoint</Application>
  <PresentationFormat>Экран (16:9)</PresentationFormat>
  <Paragraphs>95</Paragraphs>
  <Slides>17</Slides>
  <Notes>14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Arial</vt:lpstr>
      <vt:lpstr>Comic Sans MS</vt:lpstr>
      <vt:lpstr>Roboto</vt:lpstr>
      <vt:lpstr>Segoe Script</vt:lpstr>
      <vt:lpstr>Proxima Nova</vt:lpstr>
      <vt:lpstr>Geometric</vt:lpstr>
      <vt:lpstr>Астрономічні обсерваторії України</vt:lpstr>
      <vt:lpstr>Мета</vt:lpstr>
      <vt:lpstr>Зміст</vt:lpstr>
      <vt:lpstr>Слайд 4</vt:lpstr>
      <vt:lpstr>Слайд 5</vt:lpstr>
      <vt:lpstr>Слайд 6</vt:lpstr>
      <vt:lpstr>Слайд 7</vt:lpstr>
      <vt:lpstr>Слайд 8</vt:lpstr>
      <vt:lpstr>Сучасна астрономія - всехвильова</vt:lpstr>
      <vt:lpstr>Найбільший в світі Т-подібний радіотелескоп декаметрових хвиль - УТР-2 </vt:lpstr>
      <vt:lpstr>Слайд 11</vt:lpstr>
      <vt:lpstr>Напрями досліджень астрономів України</vt:lpstr>
      <vt:lpstr>Міжнародна співпраця</vt:lpstr>
      <vt:lpstr>Участь у міжнародних космічних проектах</vt:lpstr>
      <vt:lpstr>Висновки</vt:lpstr>
      <vt:lpstr>Використані джерела</vt:lpstr>
      <vt:lpstr>Дякую за увагу!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Астрономічні обсерваторії України</dc:title>
  <cp:lastModifiedBy>Пользователь Windows</cp:lastModifiedBy>
  <cp:revision>8</cp:revision>
  <dcterms:modified xsi:type="dcterms:W3CDTF">2019-04-20T11:36:34Z</dcterms:modified>
</cp:coreProperties>
</file>