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0" r:id="rId5"/>
    <p:sldId id="261" r:id="rId6"/>
    <p:sldId id="275" r:id="rId7"/>
    <p:sldId id="263" r:id="rId8"/>
    <p:sldId id="264" r:id="rId9"/>
    <p:sldId id="265" r:id="rId10"/>
    <p:sldId id="266" r:id="rId11"/>
    <p:sldId id="277" r:id="rId12"/>
    <p:sldId id="268" r:id="rId13"/>
    <p:sldId id="269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0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1"/>
          <c:order val="1"/>
          <c:tx>
            <c:strRef>
              <c:f>Лист1!$B$1</c:f>
            </c:strRef>
          </c:tx>
          <c:spPr>
            <a:solidFill>
              <a:srgbClr val="EA6312"/>
            </a:solidFill>
            <a:ln>
              <a:noFill/>
            </a:ln>
            <a:effectLst/>
            <a:sp3d/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Лист1!$A$2:$A$11</c:f>
            </c:multiLvlStrRef>
          </c:cat>
          <c:val>
            <c:numRef>
              <c:f>Лист1!$B$2:$B$11</c:f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0-690A-494A-894A-F7C092F836C2}"/>
            </c:ext>
          </c:extLst>
        </c:ser>
        <c:ser>
          <c:idx val="2"/>
          <c:order val="2"/>
          <c:tx>
            <c:strRef>
              <c:f>Лист1!$C$1</c:f>
            </c:strRef>
          </c:tx>
          <c:spPr>
            <a:solidFill>
              <a:srgbClr val="E6B729"/>
            </a:solidFill>
            <a:ln>
              <a:noFill/>
            </a:ln>
            <a:effectLst/>
            <a:sp3d/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Лист1!$A$2:$A$11</c:f>
            </c:multiLvlStrRef>
          </c:cat>
          <c:val>
            <c:numRef>
              <c:f>Лист1!$C$2:$C$11</c:f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1-690A-494A-894A-F7C092F836C2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01513"/>
            </a:solidFill>
            <a:ln>
              <a:noFill/>
            </a:ln>
            <a:effectLst/>
            <a:sp3d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uk-UA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Asteraceae</c:v>
                </c:pt>
                <c:pt idx="1">
                  <c:v>Poaceae</c:v>
                </c:pt>
                <c:pt idx="2">
                  <c:v>Brassicacea</c:v>
                </c:pt>
                <c:pt idx="3">
                  <c:v>Fabaceae</c:v>
                </c:pt>
                <c:pt idx="4">
                  <c:v>Polygonacea</c:v>
                </c:pt>
                <c:pt idx="5">
                  <c:v>Caryophyllaceae</c:v>
                </c:pt>
                <c:pt idx="6">
                  <c:v>Scrophullariaceae </c:v>
                </c:pt>
                <c:pt idx="7">
                  <c:v>Salicaceae </c:v>
                </c:pt>
                <c:pt idx="8">
                  <c:v>Cypereceae</c:v>
                </c:pt>
                <c:pt idx="9">
                  <c:v>Ranunculacea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19.7</c:v>
                </c:pt>
                <c:pt idx="1">
                  <c:v>11.3</c:v>
                </c:pt>
                <c:pt idx="2">
                  <c:v>7.7</c:v>
                </c:pt>
                <c:pt idx="3">
                  <c:v>7.7</c:v>
                </c:pt>
                <c:pt idx="4">
                  <c:v>4.9000000000000004</c:v>
                </c:pt>
                <c:pt idx="5">
                  <c:v>4.2</c:v>
                </c:pt>
                <c:pt idx="6">
                  <c:v>3.5</c:v>
                </c:pt>
                <c:pt idx="7">
                  <c:v>3.5</c:v>
                </c:pt>
                <c:pt idx="8">
                  <c:v>2.8</c:v>
                </c:pt>
                <c:pt idx="9">
                  <c:v>2.1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2-690A-494A-894A-F7C092F83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6230912"/>
        <c:axId val="126232448"/>
        <c:axId val="0"/>
      </c:bar3DChart>
      <c:catAx>
        <c:axId val="126230912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extTo"/>
        <c:crossAx val="126232448"/>
        <c:crosses val="autoZero"/>
        <c:auto val="1"/>
        <c:lblAlgn val="ctr"/>
        <c:lblOffset val="100"/>
        <c:noMultiLvlLbl val="1"/>
      </c:catAx>
      <c:valAx>
        <c:axId val="12623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2623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А</c:v>
                </c:pt>
                <c:pt idx="1">
                  <c:v>ПАЛ</c:v>
                </c:pt>
                <c:pt idx="2">
                  <c:v>ЄСП</c:v>
                </c:pt>
                <c:pt idx="3">
                  <c:v>ЗП</c:v>
                </c:pt>
                <c:pt idx="4">
                  <c:v>Г</c:v>
                </c:pt>
                <c:pt idx="5">
                  <c:v>СПЄ</c:v>
                </c:pt>
                <c:pt idx="6">
                  <c:v>ПК</c:v>
                </c:pt>
                <c:pt idx="7">
                  <c:v>ЄС</c:v>
                </c:pt>
                <c:pt idx="8">
                  <c:v>ПП</c:v>
                </c:pt>
                <c:pt idx="9">
                  <c:v>П</c:v>
                </c:pt>
                <c:pt idx="10">
                  <c:v>СЄС</c:v>
                </c:pt>
                <c:pt idx="11">
                  <c:v>ПЄС</c:v>
                </c:pt>
                <c:pt idx="12">
                  <c:v>СП</c:v>
                </c:pt>
                <c:pt idx="13">
                  <c:v>Є</c:v>
                </c:pt>
                <c:pt idx="14">
                  <c:v>С</c:v>
                </c:pt>
                <c:pt idx="15">
                  <c:v>К</c:v>
                </c:pt>
                <c:pt idx="16">
                  <c:v>ЄСТ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12.7</c:v>
                </c:pt>
                <c:pt idx="1">
                  <c:v>18.3</c:v>
                </c:pt>
                <c:pt idx="2">
                  <c:v>14.8</c:v>
                </c:pt>
                <c:pt idx="3">
                  <c:v>12</c:v>
                </c:pt>
                <c:pt idx="4">
                  <c:v>19</c:v>
                </c:pt>
                <c:pt idx="5">
                  <c:v>5.6</c:v>
                </c:pt>
                <c:pt idx="6">
                  <c:v>0.70000000000000062</c:v>
                </c:pt>
                <c:pt idx="7">
                  <c:v>5.6</c:v>
                </c:pt>
                <c:pt idx="8">
                  <c:v>4.3</c:v>
                </c:pt>
                <c:pt idx="9">
                  <c:v>0.70000000000000062</c:v>
                </c:pt>
                <c:pt idx="10">
                  <c:v>1.4</c:v>
                </c:pt>
                <c:pt idx="11">
                  <c:v>0.70000000000000062</c:v>
                </c:pt>
                <c:pt idx="12">
                  <c:v>0.70000000000000062</c:v>
                </c:pt>
                <c:pt idx="13">
                  <c:v>1.4</c:v>
                </c:pt>
                <c:pt idx="14">
                  <c:v>0.70000000000000062</c:v>
                </c:pt>
                <c:pt idx="15">
                  <c:v>0.70000000000000062</c:v>
                </c:pt>
                <c:pt idx="16">
                  <c:v>0.70000000000000062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5EA-4568-B003-D167B897E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568128"/>
        <c:axId val="129582208"/>
      </c:barChart>
      <c:catAx>
        <c:axId val="129568128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extTo"/>
        <c:crossAx val="129582208"/>
        <c:crosses val="autoZero"/>
        <c:auto val="1"/>
        <c:lblAlgn val="ctr"/>
        <c:lblOffset val="100"/>
        <c:noMultiLvlLbl val="1"/>
      </c:catAx>
      <c:valAx>
        <c:axId val="129582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2956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 b="1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2556446252807E-2"/>
          <c:y val="5.5268640817695433E-2"/>
          <c:w val="0.90370580342654094"/>
          <c:h val="0.7510756406491386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400" b="1"/>
                </a:pPr>
                <a:endParaRPr lang="uk-UA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А</c:v>
                </c:pt>
                <c:pt idx="1">
                  <c:v>ПАЛ</c:v>
                </c:pt>
                <c:pt idx="2">
                  <c:v>ЄСП</c:v>
                </c:pt>
                <c:pt idx="3">
                  <c:v>ЗП</c:v>
                </c:pt>
                <c:pt idx="4">
                  <c:v>Г</c:v>
                </c:pt>
                <c:pt idx="5">
                  <c:v>СПЄ</c:v>
                </c:pt>
                <c:pt idx="6">
                  <c:v>ПК</c:v>
                </c:pt>
                <c:pt idx="7">
                  <c:v>ЄС</c:v>
                </c:pt>
                <c:pt idx="8">
                  <c:v>ПП</c:v>
                </c:pt>
                <c:pt idx="9">
                  <c:v>П</c:v>
                </c:pt>
                <c:pt idx="10">
                  <c:v>СЄС</c:v>
                </c:pt>
                <c:pt idx="11">
                  <c:v>ПЄС</c:v>
                </c:pt>
                <c:pt idx="12">
                  <c:v>СП</c:v>
                </c:pt>
                <c:pt idx="13">
                  <c:v>Є</c:v>
                </c:pt>
                <c:pt idx="14">
                  <c:v>С</c:v>
                </c:pt>
                <c:pt idx="15">
                  <c:v>К</c:v>
                </c:pt>
                <c:pt idx="16">
                  <c:v>ЄСТ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12.7</c:v>
                </c:pt>
                <c:pt idx="1">
                  <c:v>18.3</c:v>
                </c:pt>
                <c:pt idx="2">
                  <c:v>14.8</c:v>
                </c:pt>
                <c:pt idx="3">
                  <c:v>12</c:v>
                </c:pt>
                <c:pt idx="4">
                  <c:v>19</c:v>
                </c:pt>
                <c:pt idx="5">
                  <c:v>5.6</c:v>
                </c:pt>
                <c:pt idx="6">
                  <c:v>0.7000000000000004</c:v>
                </c:pt>
                <c:pt idx="7">
                  <c:v>5.6</c:v>
                </c:pt>
                <c:pt idx="8">
                  <c:v>4.3</c:v>
                </c:pt>
                <c:pt idx="9">
                  <c:v>0.7000000000000004</c:v>
                </c:pt>
                <c:pt idx="10">
                  <c:v>1.4</c:v>
                </c:pt>
                <c:pt idx="11">
                  <c:v>0.7000000000000004</c:v>
                </c:pt>
                <c:pt idx="12">
                  <c:v>0.7000000000000004</c:v>
                </c:pt>
                <c:pt idx="13">
                  <c:v>1.4</c:v>
                </c:pt>
                <c:pt idx="14">
                  <c:v>0.7000000000000004</c:v>
                </c:pt>
                <c:pt idx="15">
                  <c:v>0.7000000000000004</c:v>
                </c:pt>
                <c:pt idx="16">
                  <c:v>0.7000000000000004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1-467B-9CA2-0BC473338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22400"/>
        <c:axId val="129623936"/>
      </c:barChart>
      <c:catAx>
        <c:axId val="12962240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29623936"/>
        <c:crosses val="autoZero"/>
        <c:auto val="1"/>
        <c:lblAlgn val="ctr"/>
        <c:lblOffset val="100"/>
        <c:noMultiLvlLbl val="1"/>
      </c:catAx>
      <c:valAx>
        <c:axId val="129623936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lang="uk-UA" sz="1600"/>
                </a:pPr>
                <a:r>
                  <a:rPr lang="uk-UA" sz="1600" dirty="0" smtClean="0"/>
                  <a:t>Частка</a:t>
                </a:r>
                <a:r>
                  <a:rPr lang="uk-UA" sz="1600" baseline="0" dirty="0" smtClean="0"/>
                  <a:t> у %</a:t>
                </a:r>
                <a:endParaRPr lang="ru-RU" sz="1600" dirty="0"/>
              </a:p>
            </c:rich>
          </c:tx>
          <c:layout>
            <c:manualLayout>
              <c:xMode val="edge"/>
              <c:yMode val="edge"/>
              <c:x val="0"/>
              <c:y val="0.28504824743557883"/>
            </c:manualLayout>
          </c:layout>
          <c:overlay val="1"/>
        </c:title>
        <c:numFmt formatCode="General" sourceLinked="1"/>
        <c:majorTickMark val="cross"/>
        <c:minorTickMark val="cross"/>
        <c:tickLblPos val="nextTo"/>
        <c:crossAx val="1296224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73741839745137E-2"/>
          <c:y val="2.2406901725865215E-2"/>
          <c:w val="0.91084742918597883"/>
          <c:h val="0.64347202606650578"/>
        </c:manualLayout>
      </c:layout>
      <c:barChart>
        <c:barDir val="col"/>
        <c:grouping val="clustered"/>
        <c:varyColors val="1"/>
        <c:ser>
          <c:idx val="1"/>
          <c:order val="1"/>
          <c:tx>
            <c:strRef>
              <c:f>Лист1!$B$1</c:f>
            </c:strRef>
          </c:tx>
          <c:spPr>
            <a:solidFill>
              <a:srgbClr val="EA6312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Лист1!$A$2:$A$8</c:f>
            </c:multiLvlStrRef>
          </c:cat>
          <c:val>
            <c:numRef>
              <c:f>Лист1!$B$2:$B$8</c:f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346-4B84-85FB-82E18C97FCF9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дерева</c:v>
                </c:pt>
                <c:pt idx="1">
                  <c:v>чагарники</c:v>
                </c:pt>
                <c:pt idx="2">
                  <c:v>напівчагарник</c:v>
                </c:pt>
                <c:pt idx="3">
                  <c:v>полікарпіки</c:v>
                </c:pt>
                <c:pt idx="4">
                  <c:v>монокарпіки</c:v>
                </c:pt>
                <c:pt idx="5">
                  <c:v>озимі однорічники</c:v>
                </c:pt>
                <c:pt idx="6">
                  <c:v>ярові однорічники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5.5</c:v>
                </c:pt>
                <c:pt idx="1">
                  <c:v>3.5</c:v>
                </c:pt>
                <c:pt idx="2">
                  <c:v>0.70000000000000062</c:v>
                </c:pt>
                <c:pt idx="3">
                  <c:v>43.5</c:v>
                </c:pt>
                <c:pt idx="4">
                  <c:v>9.2000000000000011</c:v>
                </c:pt>
                <c:pt idx="5">
                  <c:v>27.3</c:v>
                </c:pt>
                <c:pt idx="6">
                  <c:v>10.3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9346-4B84-85FB-82E18C97F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682816"/>
        <c:axId val="129692800"/>
      </c:barChart>
      <c:catAx>
        <c:axId val="129682816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extTo"/>
        <c:crossAx val="129692800"/>
        <c:crosses val="autoZero"/>
        <c:auto val="1"/>
        <c:lblAlgn val="ctr"/>
        <c:lblOffset val="100"/>
        <c:noMultiLvlLbl val="1"/>
      </c:catAx>
      <c:valAx>
        <c:axId val="129692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2968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 b="1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534F8B-5155-42BE-A38C-4D1E96E2C2C6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A45E-1159-4CDD-8476-CC2C07A8D85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801892" cy="4156694"/>
          </a:xfrm>
        </p:spPr>
        <p:txBody>
          <a:bodyPr/>
          <a:lstStyle/>
          <a:p>
            <a:pPr algn="ctr"/>
            <a:r>
              <a:rPr lang="uk-UA" sz="4400" b="1" dirty="0" smtClean="0"/>
              <a:t>ФЛОРА І РОСЛИННІСТЬ ПЕРЕЗВОЛОЖЕНИХ ТЕРИТОРІЙ В МЕЖАХ </a:t>
            </a:r>
            <a:br>
              <a:rPr lang="uk-UA" sz="4400" b="1" dirty="0" smtClean="0"/>
            </a:br>
            <a:r>
              <a:rPr lang="uk-UA" sz="4400" b="1" dirty="0" smtClean="0"/>
              <a:t>М. МЕЛІТОПОЛЬ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5438216" y="42071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uk-UA" sz="2000" cap="all" dirty="0" smtClean="0">
                <a:ea typeface="+mj-ea"/>
                <a:cs typeface="+mj-cs"/>
              </a:rPr>
              <a:t>Науковий керівник: </a:t>
            </a:r>
            <a:r>
              <a:rPr lang="uk-UA" sz="2000" cap="all" dirty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Подорожний Сергій Миколайович </a:t>
            </a:r>
            <a:endParaRPr lang="uk-UA" sz="2000" cap="all" dirty="0" smtClean="0">
              <a:solidFill>
                <a:srgbClr val="1E5155">
                  <a:lumMod val="40000"/>
                  <a:lumOff val="60000"/>
                </a:srgbClr>
              </a:solidFill>
              <a:ea typeface="+mj-ea"/>
              <a:cs typeface="+mj-cs"/>
            </a:endParaRPr>
          </a:p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uk-UA" sz="2000" cap="all" dirty="0" err="1" smtClean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к.б.н</a:t>
            </a:r>
            <a:r>
              <a:rPr lang="uk-UA" sz="2000" cap="all" dirty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, доцент </a:t>
            </a:r>
            <a:r>
              <a:rPr lang="uk-UA" sz="2000" cap="all" dirty="0" err="1" smtClean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мдпу</a:t>
            </a:r>
            <a:r>
              <a:rPr lang="uk-UA" sz="2000" cap="all" dirty="0" smtClean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 </a:t>
            </a:r>
          </a:p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uk-UA" sz="2000" cap="all" dirty="0" smtClean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ім. Б. Хмельницького, </a:t>
            </a:r>
          </a:p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uk-UA" sz="2000" cap="all" dirty="0" smtClean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науковий </a:t>
            </a:r>
            <a:r>
              <a:rPr lang="uk-UA" sz="2000" cap="all" dirty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керівник </a:t>
            </a:r>
            <a:r>
              <a:rPr lang="uk-UA" sz="2000" cap="all" dirty="0" err="1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ман</a:t>
            </a:r>
            <a:r>
              <a:rPr lang="uk-UA" sz="2000" cap="all" dirty="0">
                <a:solidFill>
                  <a:srgbClr val="1E5155">
                    <a:lumMod val="40000"/>
                    <a:lumOff val="60000"/>
                  </a:srgbClr>
                </a:solidFill>
                <a:ea typeface="+mj-ea"/>
                <a:cs typeface="+mj-cs"/>
              </a:rPr>
              <a:t> </a:t>
            </a:r>
            <a:endParaRPr lang="ru-RU" sz="2000" cap="all" dirty="0">
              <a:solidFill>
                <a:srgbClr val="1E5155">
                  <a:lumMod val="40000"/>
                  <a:lumOff val="60000"/>
                </a:srgbClr>
              </a:solidFill>
              <a:ea typeface="+mj-ea"/>
              <a:cs typeface="+mj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520" y="42071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2000" cap="all" dirty="0"/>
              <a:t>Роботу </a:t>
            </a:r>
            <a:r>
              <a:rPr lang="ru-RU" sz="2000" cap="all" dirty="0" err="1" smtClean="0"/>
              <a:t>виконала</a:t>
            </a:r>
            <a:r>
              <a:rPr lang="ru-RU" sz="2000" cap="all" dirty="0" smtClean="0"/>
              <a:t>: </a:t>
            </a:r>
          </a:p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uk-UA" sz="2000" cap="all" dirty="0" err="1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Ємцева</a:t>
            </a:r>
            <a:r>
              <a:rPr lang="uk-UA" sz="2000" cap="all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 </a:t>
            </a:r>
            <a:r>
              <a:rPr lang="uk-UA" sz="2000" cap="all" dirty="0">
                <a:solidFill>
                  <a:srgbClr val="1E5155">
                    <a:lumMod val="40000"/>
                    <a:lumOff val="60000"/>
                  </a:srgbClr>
                </a:solidFill>
              </a:rPr>
              <a:t>Анастасія </a:t>
            </a:r>
            <a:r>
              <a:rPr lang="uk-UA" sz="2000" cap="all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Олексіївна,</a:t>
            </a:r>
          </a:p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uk-UA" sz="2000" cap="all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Учениця 10 класу</a:t>
            </a:r>
          </a:p>
          <a:p>
            <a:pPr lvl="0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uk-UA" sz="2000" cap="all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Мелітопольського ліцею №19</a:t>
            </a:r>
            <a:endParaRPr lang="uk-UA" sz="2000" cap="all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3542" cy="1400530"/>
          </a:xfrm>
        </p:spPr>
        <p:txBody>
          <a:bodyPr/>
          <a:lstStyle/>
          <a:p>
            <a:r>
              <a:rPr lang="uk-UA" sz="3200" b="1" dirty="0" err="1" smtClean="0"/>
              <a:t>Біоморфологічний</a:t>
            </a:r>
            <a:r>
              <a:rPr lang="uk-UA" sz="3200" b="1" dirty="0" smtClean="0"/>
              <a:t> спектр флори перезволожених територій м. Мелітополя (%)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216713"/>
              </p:ext>
            </p:extLst>
          </p:nvPr>
        </p:nvGraphicFramePr>
        <p:xfrm>
          <a:off x="827088" y="2052638"/>
          <a:ext cx="7201296" cy="454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857364"/>
            <a:ext cx="800303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422"/>
            <a:ext cx="7429552" cy="1400530"/>
          </a:xfrm>
        </p:spPr>
        <p:txBody>
          <a:bodyPr/>
          <a:lstStyle/>
          <a:p>
            <a:r>
              <a:rPr lang="uk-UA" sz="3200" b="1" dirty="0" smtClean="0"/>
              <a:t>Структура флори за типами кореневих систем перезволожених територій</a:t>
            </a:r>
            <a:br>
              <a:rPr lang="uk-UA" sz="3200" b="1" dirty="0" smtClean="0"/>
            </a:br>
            <a:r>
              <a:rPr lang="uk-UA" sz="3200" b="1" dirty="0" smtClean="0"/>
              <a:t>м. Мелітополя (%)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425402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0688" cy="1400530"/>
          </a:xfrm>
        </p:spPr>
        <p:txBody>
          <a:bodyPr/>
          <a:lstStyle/>
          <a:p>
            <a:r>
              <a:rPr lang="uk-UA" sz="3200" b="1" dirty="0" smtClean="0"/>
              <a:t>Структура флори перезволожених територій </a:t>
            </a:r>
            <a:br>
              <a:rPr lang="uk-UA" sz="3200" b="1" dirty="0" smtClean="0"/>
            </a:br>
            <a:r>
              <a:rPr lang="uk-UA" sz="3200" b="1" dirty="0" smtClean="0"/>
              <a:t>м. Мелітополя по відношенню до вологи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420888"/>
            <a:ext cx="7483063" cy="42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/>
              <a:t>Спектр флори перезволожених територій за ритмами вегетації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82" y="1853248"/>
            <a:ext cx="8453706" cy="45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3542" cy="1400530"/>
          </a:xfrm>
        </p:spPr>
        <p:txBody>
          <a:bodyPr/>
          <a:lstStyle/>
          <a:p>
            <a:r>
              <a:rPr lang="uk-UA" sz="3200" b="1" dirty="0" smtClean="0"/>
              <a:t>Список </a:t>
            </a:r>
            <a:r>
              <a:rPr lang="uk-UA" sz="3200" b="1" dirty="0" err="1" smtClean="0"/>
              <a:t>використанних</a:t>
            </a:r>
            <a:r>
              <a:rPr lang="uk-UA" sz="3200" b="1" dirty="0" smtClean="0"/>
              <a:t> джерел</a:t>
            </a:r>
            <a:endParaRPr lang="ru-RU" sz="32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-36512" y="1052736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>
              <a:buFont typeface="+mj-lt"/>
              <a:buAutoNum type="arabicPeriod"/>
            </a:pPr>
            <a:r>
              <a:rPr lang="ru-RU" dirty="0"/>
              <a:t>Голубев В.Н., Корженевский В.В. Методические рекомендации по геоботаническому изучению и классификации растительности Крыма. - Ялта: ГНБС, 1985. - 37 с.</a:t>
            </a:r>
            <a:endParaRPr lang="uk-UA" dirty="0"/>
          </a:p>
          <a:p>
            <a:pPr marL="273050" lvl="0" indent="-273050" algn="just">
              <a:buFont typeface="+mj-lt"/>
              <a:buAutoNum type="arabicPeriod"/>
            </a:pPr>
            <a:r>
              <a:rPr lang="uk-UA" dirty="0" err="1"/>
              <a:t>Голубев</a:t>
            </a:r>
            <a:r>
              <a:rPr lang="uk-UA" dirty="0"/>
              <a:t> В.Н. </a:t>
            </a:r>
            <a:r>
              <a:rPr lang="uk-UA" dirty="0" err="1"/>
              <a:t>Некоторые</a:t>
            </a:r>
            <a:r>
              <a:rPr lang="uk-UA" dirty="0"/>
              <a:t> </a:t>
            </a:r>
            <a:r>
              <a:rPr lang="uk-UA" dirty="0" err="1"/>
              <a:t>методические</a:t>
            </a:r>
            <a:r>
              <a:rPr lang="uk-UA" dirty="0"/>
              <a:t> </a:t>
            </a:r>
            <a:r>
              <a:rPr lang="uk-UA" dirty="0" err="1"/>
              <a:t>вопросы</a:t>
            </a:r>
            <a:r>
              <a:rPr lang="uk-UA" dirty="0"/>
              <a:t> </a:t>
            </a:r>
            <a:r>
              <a:rPr lang="uk-UA" dirty="0" err="1"/>
              <a:t>сравнительно-географического</a:t>
            </a:r>
            <a:r>
              <a:rPr lang="uk-UA" dirty="0"/>
              <a:t> </a:t>
            </a:r>
            <a:r>
              <a:rPr lang="uk-UA" dirty="0" err="1"/>
              <a:t>изучения</a:t>
            </a:r>
            <a:r>
              <a:rPr lang="uk-UA" dirty="0"/>
              <a:t> </a:t>
            </a:r>
            <a:r>
              <a:rPr lang="uk-UA" dirty="0" err="1"/>
              <a:t>эколого-биологических</a:t>
            </a:r>
            <a:r>
              <a:rPr lang="uk-UA" dirty="0"/>
              <a:t> </a:t>
            </a:r>
            <a:r>
              <a:rPr lang="uk-UA" dirty="0" err="1"/>
              <a:t>особенностей</a:t>
            </a:r>
            <a:r>
              <a:rPr lang="uk-UA" dirty="0"/>
              <a:t> </a:t>
            </a:r>
            <a:r>
              <a:rPr lang="uk-UA" dirty="0" err="1"/>
              <a:t>растительности</a:t>
            </a:r>
            <a:r>
              <a:rPr lang="uk-UA" dirty="0"/>
              <a:t> // </a:t>
            </a:r>
            <a:r>
              <a:rPr lang="uk-UA" dirty="0" err="1"/>
              <a:t>Изв</a:t>
            </a:r>
            <a:r>
              <a:rPr lang="uk-UA" dirty="0"/>
              <a:t>. АН </a:t>
            </a:r>
            <a:r>
              <a:rPr lang="uk-UA" dirty="0" err="1"/>
              <a:t>Груз</a:t>
            </a:r>
            <a:r>
              <a:rPr lang="uk-UA" dirty="0"/>
              <a:t>. ССР. </a:t>
            </a:r>
            <a:r>
              <a:rPr lang="uk-UA" dirty="0" err="1"/>
              <a:t>Сер.биол</a:t>
            </a:r>
            <a:r>
              <a:rPr lang="uk-UA" dirty="0"/>
              <a:t>. – 1977. – 3, № 4. – </a:t>
            </a:r>
            <a:r>
              <a:rPr lang="en-US" dirty="0"/>
              <a:t>C</a:t>
            </a:r>
            <a:r>
              <a:rPr lang="uk-UA" dirty="0"/>
              <a:t>. 332-336. </a:t>
            </a:r>
          </a:p>
          <a:p>
            <a:pPr marL="273050" lvl="0" indent="-273050" algn="just">
              <a:buFont typeface="+mj-lt"/>
              <a:buAutoNum type="arabicPeriod"/>
            </a:pPr>
            <a:r>
              <a:rPr lang="ru-RU" dirty="0" err="1"/>
              <a:t>Доброчаева</a:t>
            </a:r>
            <a:r>
              <a:rPr lang="ru-RU" dirty="0"/>
              <a:t> Д.Н., Котов М.И., Прокудин Ю.Н и др. Определитель высших растений Украины / </a:t>
            </a:r>
            <a:r>
              <a:rPr lang="ru-RU" dirty="0" err="1"/>
              <a:t>Доброчаева</a:t>
            </a:r>
            <a:r>
              <a:rPr lang="ru-RU" dirty="0"/>
              <a:t> Д.Н., Котов М.И., Прокудин Ю.Н</a:t>
            </a:r>
            <a:r>
              <a:rPr lang="uk-UA" dirty="0"/>
              <a:t>.</a:t>
            </a:r>
            <a:r>
              <a:rPr lang="ru-RU" dirty="0"/>
              <a:t> и др. – К.: Наук. Думка, 1987. – 548 с.</a:t>
            </a:r>
            <a:endParaRPr lang="uk-UA" dirty="0"/>
          </a:p>
          <a:p>
            <a:pPr marL="273050" lvl="0" indent="-273050" algn="just">
              <a:buFont typeface="+mj-lt"/>
              <a:buAutoNum type="arabicPeriod"/>
            </a:pPr>
            <a:r>
              <a:rPr lang="uk-UA" dirty="0" err="1"/>
              <a:t>Дубына</a:t>
            </a:r>
            <a:r>
              <a:rPr lang="uk-UA" dirty="0"/>
              <a:t> Д.В., Шеляг-Сосонко Ю.Р. </a:t>
            </a:r>
            <a:r>
              <a:rPr lang="uk-UA" dirty="0" err="1"/>
              <a:t>Плавни</a:t>
            </a:r>
            <a:r>
              <a:rPr lang="uk-UA" dirty="0"/>
              <a:t> </a:t>
            </a:r>
            <a:r>
              <a:rPr lang="uk-UA" dirty="0" err="1"/>
              <a:t>Причерноморья</a:t>
            </a:r>
            <a:r>
              <a:rPr lang="uk-UA" dirty="0"/>
              <a:t>. - </a:t>
            </a:r>
            <a:r>
              <a:rPr lang="uk-UA" dirty="0" err="1"/>
              <a:t>Киев</a:t>
            </a:r>
            <a:r>
              <a:rPr lang="uk-UA" dirty="0"/>
              <a:t>: Наук. думка, 1989. – 272 с.</a:t>
            </a:r>
          </a:p>
          <a:p>
            <a:pPr marL="273050" lvl="0" indent="-273050" algn="just">
              <a:buFont typeface="+mj-lt"/>
              <a:buAutoNum type="arabicPeriod"/>
            </a:pPr>
            <a:r>
              <a:rPr lang="ru-RU" dirty="0"/>
              <a:t>Кондратюк Е.Н., Бурда Р.И., </a:t>
            </a:r>
            <a:r>
              <a:rPr lang="ru-RU" dirty="0" err="1"/>
              <a:t>Остапко</a:t>
            </a:r>
            <a:r>
              <a:rPr lang="ru-RU" dirty="0"/>
              <a:t> В.М. Конспект флоры юго-востока Украины: Сосудистые растения. – К.: Наук. думка, 1986. – 192 с.</a:t>
            </a:r>
            <a:endParaRPr lang="uk-UA" dirty="0"/>
          </a:p>
          <a:p>
            <a:pPr marL="273050" lvl="0" indent="-273050" algn="just">
              <a:buFont typeface="+mj-lt"/>
              <a:buAutoNum type="arabicPeriod"/>
            </a:pPr>
            <a:r>
              <a:rPr lang="uk-UA" dirty="0" err="1"/>
              <a:t>Малышев</a:t>
            </a:r>
            <a:r>
              <a:rPr lang="uk-UA" dirty="0"/>
              <a:t> Л.И. </a:t>
            </a:r>
            <a:r>
              <a:rPr lang="uk-UA" dirty="0" err="1"/>
              <a:t>Флористическое</a:t>
            </a:r>
            <a:r>
              <a:rPr lang="uk-UA" dirty="0"/>
              <a:t> </a:t>
            </a:r>
            <a:r>
              <a:rPr lang="uk-UA" dirty="0" err="1"/>
              <a:t>районирование</a:t>
            </a:r>
            <a:r>
              <a:rPr lang="uk-UA" dirty="0"/>
              <a:t> на </a:t>
            </a:r>
            <a:r>
              <a:rPr lang="uk-UA" dirty="0" err="1"/>
              <a:t>основе</a:t>
            </a:r>
            <a:r>
              <a:rPr lang="uk-UA" dirty="0"/>
              <a:t> </a:t>
            </a:r>
            <a:r>
              <a:rPr lang="uk-UA" dirty="0" err="1"/>
              <a:t>количественных</a:t>
            </a:r>
            <a:r>
              <a:rPr lang="uk-UA" dirty="0"/>
              <a:t> </a:t>
            </a:r>
            <a:r>
              <a:rPr lang="uk-UA" dirty="0" err="1"/>
              <a:t>признаков</a:t>
            </a:r>
            <a:r>
              <a:rPr lang="uk-UA" dirty="0"/>
              <a:t> // </a:t>
            </a:r>
            <a:r>
              <a:rPr lang="uk-UA" dirty="0" err="1"/>
              <a:t>Ботан</a:t>
            </a:r>
            <a:r>
              <a:rPr lang="uk-UA" dirty="0"/>
              <a:t>. </a:t>
            </a:r>
            <a:r>
              <a:rPr lang="uk-UA" dirty="0" err="1"/>
              <a:t>журн</a:t>
            </a:r>
            <a:r>
              <a:rPr lang="uk-UA" dirty="0"/>
              <a:t>. – 1973. – 58, № 11. – С. 1581-1588.</a:t>
            </a:r>
          </a:p>
          <a:p>
            <a:pPr marL="273050" lvl="0" indent="-273050" algn="just">
              <a:buFont typeface="+mj-lt"/>
              <a:buAutoNum type="arabicPeriod"/>
            </a:pPr>
            <a:r>
              <a:rPr lang="uk-UA" dirty="0"/>
              <a:t>Остапко В.М. </a:t>
            </a:r>
            <a:r>
              <a:rPr lang="uk-UA" dirty="0" err="1"/>
              <a:t>Сосудистые</a:t>
            </a:r>
            <a:r>
              <a:rPr lang="uk-UA" dirty="0"/>
              <a:t> </a:t>
            </a:r>
            <a:r>
              <a:rPr lang="uk-UA" dirty="0" err="1"/>
              <a:t>растения</a:t>
            </a:r>
            <a:r>
              <a:rPr lang="uk-UA" dirty="0"/>
              <a:t> юго-</a:t>
            </a:r>
            <a:r>
              <a:rPr lang="uk-UA" dirty="0" err="1"/>
              <a:t>востока</a:t>
            </a:r>
            <a:r>
              <a:rPr lang="uk-UA" dirty="0"/>
              <a:t> </a:t>
            </a:r>
            <a:r>
              <a:rPr lang="uk-UA" dirty="0" err="1"/>
              <a:t>Украины</a:t>
            </a:r>
            <a:r>
              <a:rPr lang="uk-UA" dirty="0"/>
              <a:t> / В.М. Остапко, А.В. Бойко, С.Л. </a:t>
            </a:r>
            <a:r>
              <a:rPr lang="uk-UA" dirty="0" err="1"/>
              <a:t>Мосякин</a:t>
            </a:r>
            <a:r>
              <a:rPr lang="uk-UA" dirty="0"/>
              <a:t>. – </a:t>
            </a:r>
            <a:r>
              <a:rPr lang="uk-UA" dirty="0" err="1"/>
              <a:t>Донецк</a:t>
            </a:r>
            <a:r>
              <a:rPr lang="uk-UA" dirty="0"/>
              <a:t>: </a:t>
            </a:r>
            <a:r>
              <a:rPr lang="uk-UA" dirty="0" err="1"/>
              <a:t>Изд</a:t>
            </a:r>
            <a:r>
              <a:rPr lang="uk-UA" dirty="0"/>
              <a:t>-во "</a:t>
            </a:r>
            <a:r>
              <a:rPr lang="uk-UA" dirty="0" err="1"/>
              <a:t>Ноулидж</a:t>
            </a:r>
            <a:r>
              <a:rPr lang="uk-UA" dirty="0"/>
              <a:t>", 2010. – 247 с.</a:t>
            </a:r>
          </a:p>
          <a:p>
            <a:pPr marL="273050" lvl="0" indent="-273050" algn="just">
              <a:buFont typeface="+mj-lt"/>
              <a:buAutoNum type="arabicPeriod"/>
            </a:pPr>
            <a:r>
              <a:rPr lang="en-US" dirty="0" err="1"/>
              <a:t>Mosyakin</a:t>
            </a:r>
            <a:r>
              <a:rPr lang="en-US" dirty="0"/>
              <a:t> S</a:t>
            </a:r>
            <a:r>
              <a:rPr lang="uk-UA" dirty="0"/>
              <a:t>.</a:t>
            </a:r>
            <a:r>
              <a:rPr lang="en-US" dirty="0"/>
              <a:t>L</a:t>
            </a:r>
            <a:r>
              <a:rPr lang="uk-UA" dirty="0"/>
              <a:t>., </a:t>
            </a:r>
            <a:r>
              <a:rPr lang="en-US" dirty="0" err="1"/>
              <a:t>Fedoronchuk</a:t>
            </a:r>
            <a:r>
              <a:rPr lang="en-US" dirty="0"/>
              <a:t> M</a:t>
            </a:r>
            <a:r>
              <a:rPr lang="uk-UA" dirty="0"/>
              <a:t>.</a:t>
            </a:r>
            <a:r>
              <a:rPr lang="en-US" dirty="0"/>
              <a:t>M</a:t>
            </a:r>
            <a:r>
              <a:rPr lang="uk-UA" dirty="0"/>
              <a:t>. </a:t>
            </a:r>
            <a:r>
              <a:rPr lang="en-US" dirty="0"/>
              <a:t>Vascular plants of Ukraine</a:t>
            </a:r>
            <a:r>
              <a:rPr lang="uk-UA" dirty="0"/>
              <a:t>: </a:t>
            </a:r>
            <a:r>
              <a:rPr lang="en-US" dirty="0"/>
              <a:t>A nomenclatural checklist</a:t>
            </a:r>
            <a:r>
              <a:rPr lang="uk-UA" dirty="0"/>
              <a:t>. - </a:t>
            </a:r>
            <a:r>
              <a:rPr lang="en-US" dirty="0"/>
              <a:t>Kiev</a:t>
            </a:r>
            <a:r>
              <a:rPr lang="uk-UA" dirty="0"/>
              <a:t>, 1999. - 346 </a:t>
            </a:r>
            <a:r>
              <a:rPr lang="en-US" dirty="0"/>
              <a:t>p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9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961"/>
            <a:ext cx="7053542" cy="1400530"/>
          </a:xfrm>
        </p:spPr>
        <p:txBody>
          <a:bodyPr/>
          <a:lstStyle/>
          <a:p>
            <a:r>
              <a:rPr lang="uk-UA" sz="4400" b="1" dirty="0" smtClean="0"/>
              <a:t>Мета роботи: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584" y="1643051"/>
            <a:ext cx="8263880" cy="460535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встановлення видового складу вищих рослин, виявлення структури флори і використання отриманих даних для управління перезволоженими територіями в межах м. Мелітополя.</a:t>
            </a:r>
            <a:endParaRPr lang="ru-RU" sz="36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3542" cy="1211890"/>
          </a:xfrm>
        </p:spPr>
        <p:txBody>
          <a:bodyPr/>
          <a:lstStyle/>
          <a:p>
            <a:r>
              <a:rPr lang="ru-RU" sz="4400" b="1" dirty="0" err="1" smtClean="0"/>
              <a:t>Завдання</a:t>
            </a:r>
            <a:r>
              <a:rPr lang="ru-RU" sz="4400" b="1" dirty="0" smtClean="0"/>
              <a:t>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352928" cy="4896544"/>
          </a:xfrm>
        </p:spPr>
        <p:txBody>
          <a:bodyPr>
            <a:noAutofit/>
          </a:bodyPr>
          <a:lstStyle/>
          <a:p>
            <a:r>
              <a:rPr lang="ru-RU" sz="2600" dirty="0" err="1" smtClean="0"/>
              <a:t>надати</a:t>
            </a:r>
            <a:r>
              <a:rPr lang="ru-RU" sz="2600" dirty="0" smtClean="0"/>
              <a:t> </a:t>
            </a:r>
            <a:r>
              <a:rPr lang="uk-UA" sz="2600" dirty="0" smtClean="0"/>
              <a:t>фізико-географічну характеристику перезволожених територій м. Мелітополя;</a:t>
            </a:r>
          </a:p>
          <a:p>
            <a:r>
              <a:rPr lang="uk-UA" sz="2600" dirty="0"/>
              <a:t>в</a:t>
            </a:r>
            <a:r>
              <a:rPr lang="uk-UA" sz="2600" dirty="0" smtClean="0"/>
              <a:t>иявити видовий склад вищих рослин перезволожених територій м. Мелітополя;</a:t>
            </a:r>
          </a:p>
          <a:p>
            <a:r>
              <a:rPr lang="uk-UA" sz="2600" dirty="0"/>
              <a:t>п</a:t>
            </a:r>
            <a:r>
              <a:rPr lang="uk-UA" sz="2600" dirty="0" smtClean="0"/>
              <a:t>роаналізувати систематичну, </a:t>
            </a:r>
            <a:r>
              <a:rPr lang="uk-UA" sz="2600" dirty="0" err="1" smtClean="0"/>
              <a:t>ареалогічну</a:t>
            </a:r>
            <a:r>
              <a:rPr lang="uk-UA" sz="2600" dirty="0" smtClean="0"/>
              <a:t> та </a:t>
            </a:r>
            <a:r>
              <a:rPr lang="uk-UA" sz="2600" dirty="0" err="1" smtClean="0"/>
              <a:t>біоморфологічну</a:t>
            </a:r>
            <a:r>
              <a:rPr lang="uk-UA" sz="2600" dirty="0" smtClean="0"/>
              <a:t> структуру флори перезволожених територій;</a:t>
            </a:r>
          </a:p>
          <a:p>
            <a:r>
              <a:rPr lang="uk-UA" sz="2600" dirty="0"/>
              <a:t>р</a:t>
            </a:r>
            <a:r>
              <a:rPr lang="uk-UA" sz="2600" dirty="0" smtClean="0"/>
              <a:t>озробити рекомендації щодо збереження, використання та управління рослинними комплексами перезволожених територій в межах м. Мелітополя;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602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err="1" smtClean="0"/>
              <a:t>Піщанська</a:t>
            </a:r>
            <a:r>
              <a:rPr lang="uk-UA" sz="4000" b="1" dirty="0" smtClean="0"/>
              <a:t> балка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pload.wikimedia.org/wikipedia/commons/6/67/Pischansky_stream_%28Melitopol%2C_Zaporizhia_Oblast%2C_Ukraine%29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41" y="1647830"/>
            <a:ext cx="6974907" cy="456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err="1" smtClean="0"/>
              <a:t>Кізіярська</a:t>
            </a:r>
            <a:r>
              <a:rPr lang="uk-UA" sz="4000" b="1" dirty="0" smtClean="0"/>
              <a:t> балка</a:t>
            </a:r>
            <a:endParaRPr lang="ru-RU" sz="4000" b="1" dirty="0"/>
          </a:p>
        </p:txBody>
      </p:sp>
      <p:pic>
        <p:nvPicPr>
          <p:cNvPr id="5" name="Содержимое 4" descr="Kiziyarsky_stream_(Melitopol,_Zaporizhia_Oblast,_Ukraine)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6960809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88" y="147166"/>
            <a:ext cx="7245056" cy="1400530"/>
          </a:xfrm>
        </p:spPr>
        <p:txBody>
          <a:bodyPr/>
          <a:lstStyle/>
          <a:p>
            <a:r>
              <a:rPr lang="uk-UA" sz="3400" b="1" dirty="0" smtClean="0"/>
              <a:t>Розміщення місць з водно-болотною рослинністю на території м. Мелітополя</a:t>
            </a:r>
            <a:endParaRPr lang="ru-RU" sz="3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786058"/>
            <a:ext cx="285752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44060" y="2930910"/>
            <a:ext cx="2269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</a:t>
            </a:r>
            <a:r>
              <a:rPr lang="ru-RU" dirty="0" err="1" smtClean="0"/>
              <a:t>Піщанський</a:t>
            </a:r>
            <a:r>
              <a:rPr lang="ru-RU" dirty="0" smtClean="0"/>
              <a:t> </a:t>
            </a:r>
            <a:r>
              <a:rPr lang="ru-RU" dirty="0" err="1" smtClean="0"/>
              <a:t>струмок</a:t>
            </a:r>
            <a:r>
              <a:rPr lang="ru-RU" dirty="0" smtClean="0"/>
              <a:t>;  </a:t>
            </a:r>
          </a:p>
          <a:p>
            <a:r>
              <a:rPr lang="ru-RU" dirty="0" smtClean="0"/>
              <a:t>2- </a:t>
            </a:r>
            <a:r>
              <a:rPr lang="ru-RU" dirty="0" err="1" smtClean="0"/>
              <a:t>Кізіярський</a:t>
            </a:r>
            <a:r>
              <a:rPr lang="ru-RU" dirty="0" smtClean="0"/>
              <a:t> </a:t>
            </a:r>
            <a:r>
              <a:rPr lang="ru-RU" dirty="0" err="1" smtClean="0"/>
              <a:t>струмок</a:t>
            </a:r>
            <a:r>
              <a:rPr lang="ru-RU" dirty="0" smtClean="0"/>
              <a:t>;  </a:t>
            </a:r>
          </a:p>
          <a:p>
            <a:r>
              <a:rPr lang="ru-RU" dirty="0" smtClean="0"/>
              <a:t>3- р. </a:t>
            </a:r>
            <a:r>
              <a:rPr lang="ru-RU" dirty="0" err="1" smtClean="0"/>
              <a:t>Молочна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4- </a:t>
            </a:r>
            <a:r>
              <a:rPr lang="ru-RU" dirty="0" err="1" smtClean="0"/>
              <a:t>заплавн</a:t>
            </a:r>
            <a:r>
              <a:rPr lang="uk-UA" dirty="0" smtClean="0"/>
              <a:t>і озера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>
            <a:off x="3683572" y="4002300"/>
            <a:ext cx="300799" cy="32517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увати 2"/>
          <p:cNvGrpSpPr/>
          <p:nvPr/>
        </p:nvGrpSpPr>
        <p:grpSpPr>
          <a:xfrm>
            <a:off x="423288" y="1916832"/>
            <a:ext cx="6220772" cy="4714898"/>
            <a:chOff x="1444877" y="1810446"/>
            <a:chExt cx="5976664" cy="4305320"/>
          </a:xfrm>
        </p:grpSpPr>
        <p:pic>
          <p:nvPicPr>
            <p:cNvPr id="4" name="Содержимое 3" descr="C:\Users\Hoe\Desktop\аааа.jpg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4877" y="1810446"/>
              <a:ext cx="5976664" cy="4305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915816" y="4221088"/>
              <a:ext cx="29886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</a:rPr>
                <a:t>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3203848" y="4286256"/>
              <a:ext cx="653772" cy="150856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7" idx="1"/>
            </p:cNvCxnSpPr>
            <p:nvPr/>
          </p:nvCxnSpPr>
          <p:spPr>
            <a:xfrm rot="10800000" flipV="1">
              <a:off x="4929190" y="2964652"/>
              <a:ext cx="285752" cy="250033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14942" y="2786058"/>
              <a:ext cx="28575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>
              <a:stCxn id="29" idx="0"/>
            </p:cNvCxnSpPr>
            <p:nvPr/>
          </p:nvCxnSpPr>
          <p:spPr>
            <a:xfrm rot="5400000" flipH="1" flipV="1">
              <a:off x="6036479" y="3750471"/>
              <a:ext cx="1000132" cy="500066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16200000" flipV="1">
              <a:off x="5679289" y="3893347"/>
              <a:ext cx="785818" cy="428628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29" idx="1"/>
            </p:cNvCxnSpPr>
            <p:nvPr/>
          </p:nvCxnSpPr>
          <p:spPr>
            <a:xfrm rot="10800000" flipV="1">
              <a:off x="5214942" y="4685236"/>
              <a:ext cx="928694" cy="29648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43636" y="4500570"/>
              <a:ext cx="28575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33209" y="3345419"/>
              <a:ext cx="28803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4593732" y="3747017"/>
              <a:ext cx="371694" cy="658737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8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озеро Гарячка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.ytimg.com/vi/9LZ1pz8H09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49305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3542" cy="1400530"/>
          </a:xfrm>
        </p:spPr>
        <p:txBody>
          <a:bodyPr/>
          <a:lstStyle/>
          <a:p>
            <a:r>
              <a:rPr lang="uk-UA" sz="2800" b="1" dirty="0" smtClean="0"/>
              <a:t>Систематичний</a:t>
            </a:r>
            <a:r>
              <a:rPr lang="ru-RU" sz="2800" b="1" dirty="0" smtClean="0"/>
              <a:t> спектр </a:t>
            </a:r>
            <a:r>
              <a:rPr lang="uk-UA" sz="2800" b="1" dirty="0" smtClean="0"/>
              <a:t>флори вищих судинних рослин перезволожених території м. Мелітополя (%)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26394"/>
              </p:ext>
            </p:extLst>
          </p:nvPr>
        </p:nvGraphicFramePr>
        <p:xfrm>
          <a:off x="827088" y="2052638"/>
          <a:ext cx="7273304" cy="440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0675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08" y="29632"/>
            <a:ext cx="7053542" cy="1400530"/>
          </a:xfrm>
        </p:spPr>
        <p:txBody>
          <a:bodyPr/>
          <a:lstStyle/>
          <a:p>
            <a:r>
              <a:rPr lang="uk-UA" sz="3200" b="1" dirty="0" err="1" smtClean="0"/>
              <a:t>Ареалогічна</a:t>
            </a:r>
            <a:r>
              <a:rPr lang="uk-UA" sz="3200" b="1" dirty="0" smtClean="0"/>
              <a:t> структура флори перезволожених територій </a:t>
            </a:r>
            <a:br>
              <a:rPr lang="uk-UA" sz="3200" b="1" dirty="0" smtClean="0"/>
            </a:br>
            <a:r>
              <a:rPr lang="uk-UA" sz="3200" b="1" dirty="0" smtClean="0"/>
              <a:t>м. Мелітополя (%)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465446"/>
              </p:ext>
            </p:extLst>
          </p:nvPr>
        </p:nvGraphicFramePr>
        <p:xfrm>
          <a:off x="827088" y="2052638"/>
          <a:ext cx="6710362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28596" y="1643050"/>
          <a:ext cx="814393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95" y="1643051"/>
            <a:ext cx="8575278" cy="480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266</Words>
  <Application>Microsoft Office PowerPoint</Application>
  <PresentationFormat>Екран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ФЛОРА І РОСЛИННІСТЬ ПЕРЕЗВОЛОЖЕНИХ ТЕРИТОРІЙ В МЕЖАХ  М. МЕЛІТОПОЛЬ </vt:lpstr>
      <vt:lpstr>Мета роботи:</vt:lpstr>
      <vt:lpstr>Завдання:</vt:lpstr>
      <vt:lpstr>Піщанська балка</vt:lpstr>
      <vt:lpstr>Кізіярська балка</vt:lpstr>
      <vt:lpstr>Розміщення місць з водно-болотною рослинністю на території м. Мелітополя</vt:lpstr>
      <vt:lpstr>озеро Гарячка</vt:lpstr>
      <vt:lpstr>Систематичний спектр флори вищих судинних рослин перезволожених території м. Мелітополя (%) </vt:lpstr>
      <vt:lpstr>Ареалогічна структура флори перезволожених територій  м. Мелітополя (%)</vt:lpstr>
      <vt:lpstr>Біоморфологічний спектр флори перезволожених територій м. Мелітополя (%) </vt:lpstr>
      <vt:lpstr>Структура флори за типами кореневих систем перезволожених територій м. Мелітополя (%)</vt:lpstr>
      <vt:lpstr>Структура флори перезволожених територій  м. Мелітополя по відношенню до вологи </vt:lpstr>
      <vt:lpstr>Спектр флори перезволожених територій за ритмами вегетації </vt:lpstr>
      <vt:lpstr>Список використанних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ФЛОРА І РОСЛИННІСТЬ ПЕРЕЗВОЛОЖЕНИХ ТЕРИТОРІЙ В МЕЖАХ М. МЕЛІТОПОЛЬ</dc:title>
  <dc:creator>Лёха</dc:creator>
  <cp:lastModifiedBy>User</cp:lastModifiedBy>
  <cp:revision>14</cp:revision>
  <dcterms:modified xsi:type="dcterms:W3CDTF">2019-04-16T10:38:11Z</dcterms:modified>
</cp:coreProperties>
</file>