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7A3"/>
    <a:srgbClr val="FAFAFA"/>
    <a:srgbClr val="F5E9A3"/>
    <a:srgbClr val="F5C7A4"/>
    <a:srgbClr val="F5C7A2"/>
    <a:srgbClr val="FF3300"/>
    <a:srgbClr val="FFD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40639" autoAdjust="0"/>
  </p:normalViewPr>
  <p:slideViewPr>
    <p:cSldViewPr snapToGrid="0">
      <p:cViewPr varScale="1">
        <p:scale>
          <a:sx n="92" d="100"/>
          <a:sy n="92" d="100"/>
        </p:scale>
        <p:origin x="10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F7E90-ED58-4257-9E8E-0E5E53CFDEF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8D386A-3168-4FAD-B80B-E0967344295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сформувати</a:t>
          </a:r>
          <a:r>
            <a:rPr lang="uk-UA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питання до тесту та варіанти відповідей, які будуть сформульовані відповідно до біографій обраних нами </a:t>
          </a:r>
          <a:r>
            <a:rPr lang="en-US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Honoris Causa</a:t>
          </a:r>
          <a:r>
            <a:rPr lang="uk-UA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BB4994-5424-4CAA-9476-A13E57A8E878}" type="parTrans" cxnId="{82F906CF-305E-4A2C-8D11-944D943A3AE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9EB1AA-D744-4850-8B50-1E269645F789}" type="sibTrans" cxnId="{82F906CF-305E-4A2C-8D11-944D943A3AE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317FA9-515D-42D8-A637-0570D6632AB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занести</a:t>
          </a:r>
          <a:r>
            <a:rPr lang="uk-UA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отримані дані до платформи для створення тесту.</a:t>
          </a:r>
          <a:endParaRPr lang="ru-RU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CD0ED3-59EC-4CEE-8514-85E3107B19BA}" type="parTrans" cxnId="{F8C8122B-BEF6-4DC2-A642-0BCE50AF63D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83975D-D04B-4C7B-95B6-27A55F9B8DDD}" type="sibTrans" cxnId="{F8C8122B-BEF6-4DC2-A642-0BCE50AF63D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A3408D-486E-4365-9003-192623DF1DE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відібрати</a:t>
          </a: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докторів 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Honoris Causa</a:t>
          </a: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(почесні звання, які надаються вищими навчальними закладами) Харківського університету, особистості яких будуть задіяні в грі;</a:t>
          </a:r>
          <a:r>
            <a: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4931BB-6A38-4002-8A9D-E13EE3F8FA41}" type="sibTrans" cxnId="{44654EF9-0EEA-49DD-A03F-D4370CDC53C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446A42-E706-4AC1-849C-28C31D4BE194}" type="parTrans" cxnId="{44654EF9-0EEA-49DD-A03F-D4370CDC53C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F34F2-9B8D-4103-AEB0-877064BF18BB}" type="pres">
      <dgm:prSet presAssocID="{937F7E90-ED58-4257-9E8E-0E5E53CFDE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5074BEF-80C5-4D1D-880E-9848A0C41F5C}" type="pres">
      <dgm:prSet presAssocID="{937F7E90-ED58-4257-9E8E-0E5E53CFDEFD}" presName="Name1" presStyleCnt="0"/>
      <dgm:spPr/>
    </dgm:pt>
    <dgm:pt modelId="{C977B9C2-D189-4B83-ADA6-152CC9350B29}" type="pres">
      <dgm:prSet presAssocID="{937F7E90-ED58-4257-9E8E-0E5E53CFDEFD}" presName="cycle" presStyleCnt="0"/>
      <dgm:spPr/>
    </dgm:pt>
    <dgm:pt modelId="{C1C518A8-02EE-4045-B991-9AA2F0BB2A56}" type="pres">
      <dgm:prSet presAssocID="{937F7E90-ED58-4257-9E8E-0E5E53CFDEFD}" presName="srcNode" presStyleLbl="node1" presStyleIdx="0" presStyleCnt="3"/>
      <dgm:spPr/>
    </dgm:pt>
    <dgm:pt modelId="{69538F48-7F4B-4F08-B94B-1623D55658E9}" type="pres">
      <dgm:prSet presAssocID="{937F7E90-ED58-4257-9E8E-0E5E53CFDEFD}" presName="conn" presStyleLbl="parChTrans1D2" presStyleIdx="0" presStyleCnt="1"/>
      <dgm:spPr/>
      <dgm:t>
        <a:bodyPr/>
        <a:lstStyle/>
        <a:p>
          <a:endParaRPr lang="ru-RU"/>
        </a:p>
      </dgm:t>
    </dgm:pt>
    <dgm:pt modelId="{3C6F351C-A242-484B-8D06-CE09AA7D86B5}" type="pres">
      <dgm:prSet presAssocID="{937F7E90-ED58-4257-9E8E-0E5E53CFDEFD}" presName="extraNode" presStyleLbl="node1" presStyleIdx="0" presStyleCnt="3"/>
      <dgm:spPr/>
    </dgm:pt>
    <dgm:pt modelId="{A3501F7F-CADF-40A3-9F5B-5FD670086F30}" type="pres">
      <dgm:prSet presAssocID="{937F7E90-ED58-4257-9E8E-0E5E53CFDEFD}" presName="dstNode" presStyleLbl="node1" presStyleIdx="0" presStyleCnt="3"/>
      <dgm:spPr/>
    </dgm:pt>
    <dgm:pt modelId="{62FDE81B-6B52-4809-BEB3-17D6209F46D7}" type="pres">
      <dgm:prSet presAssocID="{B9A3408D-486E-4365-9003-192623DF1DEB}" presName="text_1" presStyleLbl="node1" presStyleIdx="0" presStyleCnt="3" custScaleY="1177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86A29DC-7DD0-4074-868B-B5DCEDBF7474}" type="pres">
      <dgm:prSet presAssocID="{B9A3408D-486E-4365-9003-192623DF1DEB}" presName="accent_1" presStyleCnt="0"/>
      <dgm:spPr/>
    </dgm:pt>
    <dgm:pt modelId="{7456A677-46B0-4B81-93E9-3283A44A7AA4}" type="pres">
      <dgm:prSet presAssocID="{B9A3408D-486E-4365-9003-192623DF1DEB}" presName="accentRepeatNode" presStyleLbl="solidFgAcc1" presStyleIdx="0" presStyleCnt="3" custLinFactNeighborX="702" custLinFactNeighborY="111"/>
      <dgm:spPr>
        <a:solidFill>
          <a:schemeClr val="bg2">
            <a:lumMod val="90000"/>
          </a:schemeClr>
        </a:solidFill>
      </dgm:spPr>
    </dgm:pt>
    <dgm:pt modelId="{4F1D3CF0-BB11-4809-A714-BB6180674B15}" type="pres">
      <dgm:prSet presAssocID="{038D386A-3168-4FAD-B80B-E09673442956}" presName="text_2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EB60A1F-D0E2-48F2-BEED-4618509CC2E7}" type="pres">
      <dgm:prSet presAssocID="{038D386A-3168-4FAD-B80B-E09673442956}" presName="accent_2" presStyleCnt="0"/>
      <dgm:spPr/>
    </dgm:pt>
    <dgm:pt modelId="{5E5C1D4C-97A8-4FE9-816C-588A35F9E3E5}" type="pres">
      <dgm:prSet presAssocID="{038D386A-3168-4FAD-B80B-E09673442956}" presName="accentRepeatNode" presStyleLbl="solidFgAcc1" presStyleIdx="1" presStyleCnt="3"/>
      <dgm:spPr>
        <a:solidFill>
          <a:schemeClr val="bg2">
            <a:lumMod val="90000"/>
          </a:schemeClr>
        </a:solidFill>
      </dgm:spPr>
    </dgm:pt>
    <dgm:pt modelId="{D58E345B-49EB-435A-9466-DFFF14252CC0}" type="pres">
      <dgm:prSet presAssocID="{5B317FA9-515D-42D8-A637-0570D6632ABC}" presName="text_3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9E83C28-80EB-49FC-B0E6-FC1AAA5A6129}" type="pres">
      <dgm:prSet presAssocID="{5B317FA9-515D-42D8-A637-0570D6632ABC}" presName="accent_3" presStyleCnt="0"/>
      <dgm:spPr/>
    </dgm:pt>
    <dgm:pt modelId="{DE3F3B53-53A8-46EF-9BD4-3FB5AD731994}" type="pres">
      <dgm:prSet presAssocID="{5B317FA9-515D-42D8-A637-0570D6632ABC}" presName="accentRepeatNode" presStyleLbl="solidFgAcc1" presStyleIdx="2" presStyleCnt="3"/>
      <dgm:spPr>
        <a:solidFill>
          <a:schemeClr val="bg2">
            <a:lumMod val="90000"/>
          </a:schemeClr>
        </a:solidFill>
      </dgm:spPr>
    </dgm:pt>
  </dgm:ptLst>
  <dgm:cxnLst>
    <dgm:cxn modelId="{8F7D9450-3E24-4D36-9D76-9EC56D6E1756}" type="presOf" srcId="{038D386A-3168-4FAD-B80B-E09673442956}" destId="{4F1D3CF0-BB11-4809-A714-BB6180674B15}" srcOrd="0" destOrd="0" presId="urn:microsoft.com/office/officeart/2008/layout/VerticalCurvedList"/>
    <dgm:cxn modelId="{BD49FFB8-D408-4D76-9C79-5FB1C4335D90}" type="presOf" srcId="{937F7E90-ED58-4257-9E8E-0E5E53CFDEFD}" destId="{553F34F2-9B8D-4103-AEB0-877064BF18BB}" srcOrd="0" destOrd="0" presId="urn:microsoft.com/office/officeart/2008/layout/VerticalCurvedList"/>
    <dgm:cxn modelId="{D08644CD-60D4-415C-AE7D-A5FA72E2BCA1}" type="presOf" srcId="{B9A3408D-486E-4365-9003-192623DF1DEB}" destId="{62FDE81B-6B52-4809-BEB3-17D6209F46D7}" srcOrd="0" destOrd="0" presId="urn:microsoft.com/office/officeart/2008/layout/VerticalCurvedList"/>
    <dgm:cxn modelId="{82F906CF-305E-4A2C-8D11-944D943A3AE1}" srcId="{937F7E90-ED58-4257-9E8E-0E5E53CFDEFD}" destId="{038D386A-3168-4FAD-B80B-E09673442956}" srcOrd="1" destOrd="0" parTransId="{7CBB4994-5424-4CAA-9476-A13E57A8E878}" sibTransId="{509EB1AA-D744-4850-8B50-1E269645F789}"/>
    <dgm:cxn modelId="{863D929B-B3B9-4FC5-AE17-E6F3C37E3BF9}" type="presOf" srcId="{5B317FA9-515D-42D8-A637-0570D6632ABC}" destId="{D58E345B-49EB-435A-9466-DFFF14252CC0}" srcOrd="0" destOrd="0" presId="urn:microsoft.com/office/officeart/2008/layout/VerticalCurvedList"/>
    <dgm:cxn modelId="{F8C8122B-BEF6-4DC2-A642-0BCE50AF63D9}" srcId="{937F7E90-ED58-4257-9E8E-0E5E53CFDEFD}" destId="{5B317FA9-515D-42D8-A637-0570D6632ABC}" srcOrd="2" destOrd="0" parTransId="{43CD0ED3-59EC-4CEE-8514-85E3107B19BA}" sibTransId="{7383975D-D04B-4C7B-95B6-27A55F9B8DDD}"/>
    <dgm:cxn modelId="{44654EF9-0EEA-49DD-A03F-D4370CDC53CB}" srcId="{937F7E90-ED58-4257-9E8E-0E5E53CFDEFD}" destId="{B9A3408D-486E-4365-9003-192623DF1DEB}" srcOrd="0" destOrd="0" parTransId="{09446A42-E706-4AC1-849C-28C31D4BE194}" sibTransId="{DA4931BB-6A38-4002-8A9D-E13EE3F8FA41}"/>
    <dgm:cxn modelId="{45D6CAB9-3F16-44A2-AF26-64F4FF9B253E}" type="presOf" srcId="{DA4931BB-6A38-4002-8A9D-E13EE3F8FA41}" destId="{69538F48-7F4B-4F08-B94B-1623D55658E9}" srcOrd="0" destOrd="0" presId="urn:microsoft.com/office/officeart/2008/layout/VerticalCurvedList"/>
    <dgm:cxn modelId="{B9FD38C8-D377-481A-921D-C5C89EE7C8C2}" type="presParOf" srcId="{553F34F2-9B8D-4103-AEB0-877064BF18BB}" destId="{75074BEF-80C5-4D1D-880E-9848A0C41F5C}" srcOrd="0" destOrd="0" presId="urn:microsoft.com/office/officeart/2008/layout/VerticalCurvedList"/>
    <dgm:cxn modelId="{DEBC65B1-6E36-4933-8C3C-418BD3597378}" type="presParOf" srcId="{75074BEF-80C5-4D1D-880E-9848A0C41F5C}" destId="{C977B9C2-D189-4B83-ADA6-152CC9350B29}" srcOrd="0" destOrd="0" presId="urn:microsoft.com/office/officeart/2008/layout/VerticalCurvedList"/>
    <dgm:cxn modelId="{7590B886-AF38-468A-9172-3194F49B71EA}" type="presParOf" srcId="{C977B9C2-D189-4B83-ADA6-152CC9350B29}" destId="{C1C518A8-02EE-4045-B991-9AA2F0BB2A56}" srcOrd="0" destOrd="0" presId="urn:microsoft.com/office/officeart/2008/layout/VerticalCurvedList"/>
    <dgm:cxn modelId="{421A2B04-1748-428F-90F9-2458055638A4}" type="presParOf" srcId="{C977B9C2-D189-4B83-ADA6-152CC9350B29}" destId="{69538F48-7F4B-4F08-B94B-1623D55658E9}" srcOrd="1" destOrd="0" presId="urn:microsoft.com/office/officeart/2008/layout/VerticalCurvedList"/>
    <dgm:cxn modelId="{019BD3D1-4702-4F18-B34C-22C122B063F5}" type="presParOf" srcId="{C977B9C2-D189-4B83-ADA6-152CC9350B29}" destId="{3C6F351C-A242-484B-8D06-CE09AA7D86B5}" srcOrd="2" destOrd="0" presId="urn:microsoft.com/office/officeart/2008/layout/VerticalCurvedList"/>
    <dgm:cxn modelId="{43C402F9-E621-482A-AA26-B2EAC50851DF}" type="presParOf" srcId="{C977B9C2-D189-4B83-ADA6-152CC9350B29}" destId="{A3501F7F-CADF-40A3-9F5B-5FD670086F30}" srcOrd="3" destOrd="0" presId="urn:microsoft.com/office/officeart/2008/layout/VerticalCurvedList"/>
    <dgm:cxn modelId="{21CA0B66-DE7C-4A39-8C80-5A691798121A}" type="presParOf" srcId="{75074BEF-80C5-4D1D-880E-9848A0C41F5C}" destId="{62FDE81B-6B52-4809-BEB3-17D6209F46D7}" srcOrd="1" destOrd="0" presId="urn:microsoft.com/office/officeart/2008/layout/VerticalCurvedList"/>
    <dgm:cxn modelId="{E95AF001-1853-4938-A209-477C678B55EA}" type="presParOf" srcId="{75074BEF-80C5-4D1D-880E-9848A0C41F5C}" destId="{886A29DC-7DD0-4074-868B-B5DCEDBF7474}" srcOrd="2" destOrd="0" presId="urn:microsoft.com/office/officeart/2008/layout/VerticalCurvedList"/>
    <dgm:cxn modelId="{2501FB0E-F36C-474F-8742-2BDE63B06E04}" type="presParOf" srcId="{886A29DC-7DD0-4074-868B-B5DCEDBF7474}" destId="{7456A677-46B0-4B81-93E9-3283A44A7AA4}" srcOrd="0" destOrd="0" presId="urn:microsoft.com/office/officeart/2008/layout/VerticalCurvedList"/>
    <dgm:cxn modelId="{E9FC9E8D-19BE-4527-92C7-452D3E4FEEEC}" type="presParOf" srcId="{75074BEF-80C5-4D1D-880E-9848A0C41F5C}" destId="{4F1D3CF0-BB11-4809-A714-BB6180674B15}" srcOrd="3" destOrd="0" presId="urn:microsoft.com/office/officeart/2008/layout/VerticalCurvedList"/>
    <dgm:cxn modelId="{814F8589-5E10-4138-975C-E91B0B6E6480}" type="presParOf" srcId="{75074BEF-80C5-4D1D-880E-9848A0C41F5C}" destId="{DEB60A1F-D0E2-48F2-BEED-4618509CC2E7}" srcOrd="4" destOrd="0" presId="urn:microsoft.com/office/officeart/2008/layout/VerticalCurvedList"/>
    <dgm:cxn modelId="{CFB4BFFE-0378-4687-9EDE-FA9D866AC8B7}" type="presParOf" srcId="{DEB60A1F-D0E2-48F2-BEED-4618509CC2E7}" destId="{5E5C1D4C-97A8-4FE9-816C-588A35F9E3E5}" srcOrd="0" destOrd="0" presId="urn:microsoft.com/office/officeart/2008/layout/VerticalCurvedList"/>
    <dgm:cxn modelId="{228796F8-CABB-466B-BAE5-DB4C8EA54CA8}" type="presParOf" srcId="{75074BEF-80C5-4D1D-880E-9848A0C41F5C}" destId="{D58E345B-49EB-435A-9466-DFFF14252CC0}" srcOrd="5" destOrd="0" presId="urn:microsoft.com/office/officeart/2008/layout/VerticalCurvedList"/>
    <dgm:cxn modelId="{3FC3D850-FF66-45AE-A678-ED3D3548AB27}" type="presParOf" srcId="{75074BEF-80C5-4D1D-880E-9848A0C41F5C}" destId="{F9E83C28-80EB-49FC-B0E6-FC1AAA5A6129}" srcOrd="6" destOrd="0" presId="urn:microsoft.com/office/officeart/2008/layout/VerticalCurvedList"/>
    <dgm:cxn modelId="{275B9683-D141-49CE-96FF-A6B430F52C12}" type="presParOf" srcId="{F9E83C28-80EB-49FC-B0E6-FC1AAA5A6129}" destId="{DE3F3B53-53A8-46EF-9BD4-3FB5AD7319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38F48-7F4B-4F08-B94B-1623D55658E9}">
      <dsp:nvSpPr>
        <dsp:cNvPr id="0" name=""/>
        <dsp:cNvSpPr/>
      </dsp:nvSpPr>
      <dsp:spPr>
        <a:xfrm>
          <a:off x="-5286313" y="-809656"/>
          <a:ext cx="6295220" cy="6295220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DE81B-6B52-4809-BEB3-17D6209F46D7}">
      <dsp:nvSpPr>
        <dsp:cNvPr id="0" name=""/>
        <dsp:cNvSpPr/>
      </dsp:nvSpPr>
      <dsp:spPr>
        <a:xfrm>
          <a:off x="649016" y="384462"/>
          <a:ext cx="11402256" cy="1101438"/>
        </a:xfrm>
        <a:prstGeom prst="roundRect">
          <a:avLst/>
        </a:prstGeom>
        <a:solidFill>
          <a:schemeClr val="lt1"/>
        </a:solidFill>
        <a:ln w="1079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4230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відібрати</a:t>
          </a: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докторів 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Honoris Causa</a:t>
          </a: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(почесні звання, які надаються вищими навчальними закладами) Харківського університету, особистості яких будуть задіяні в грі;</a:t>
          </a:r>
          <a:r>
            <a:rPr lang="uk-UA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2784" y="438230"/>
        <a:ext cx="11294720" cy="993902"/>
      </dsp:txXfrm>
    </dsp:sp>
    <dsp:sp modelId="{7456A677-46B0-4B81-93E9-3283A44A7AA4}">
      <dsp:nvSpPr>
        <dsp:cNvPr id="0" name=""/>
        <dsp:cNvSpPr/>
      </dsp:nvSpPr>
      <dsp:spPr>
        <a:xfrm>
          <a:off x="72733" y="351990"/>
          <a:ext cx="1168977" cy="1168977"/>
        </a:xfrm>
        <a:prstGeom prst="ellipse">
          <a:avLst/>
        </a:prstGeom>
        <a:solidFill>
          <a:schemeClr val="bg2">
            <a:lumMod val="90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D3CF0-BB11-4809-A714-BB6180674B15}">
      <dsp:nvSpPr>
        <dsp:cNvPr id="0" name=""/>
        <dsp:cNvSpPr/>
      </dsp:nvSpPr>
      <dsp:spPr>
        <a:xfrm>
          <a:off x="988954" y="1870363"/>
          <a:ext cx="11062317" cy="935181"/>
        </a:xfrm>
        <a:prstGeom prst="roundRect">
          <a:avLst/>
        </a:prstGeom>
        <a:solidFill>
          <a:schemeClr val="lt1"/>
        </a:solidFill>
        <a:ln w="1079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4230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сформувати</a:t>
          </a:r>
          <a:r>
            <a:rPr lang="uk-UA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питання до тесту та варіанти відповідей, які будуть сформульовані відповідно до біографій обраних нами </a:t>
          </a:r>
          <a:r>
            <a:rPr lang="en-US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Honoris Causa</a:t>
          </a:r>
          <a:r>
            <a:rPr lang="uk-UA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4606" y="1916015"/>
        <a:ext cx="10971013" cy="843877"/>
      </dsp:txXfrm>
    </dsp:sp>
    <dsp:sp modelId="{5E5C1D4C-97A8-4FE9-816C-588A35F9E3E5}">
      <dsp:nvSpPr>
        <dsp:cNvPr id="0" name=""/>
        <dsp:cNvSpPr/>
      </dsp:nvSpPr>
      <dsp:spPr>
        <a:xfrm>
          <a:off x="404466" y="1753465"/>
          <a:ext cx="1168977" cy="1168977"/>
        </a:xfrm>
        <a:prstGeom prst="ellipse">
          <a:avLst/>
        </a:prstGeom>
        <a:solidFill>
          <a:schemeClr val="bg2">
            <a:lumMod val="90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E345B-49EB-435A-9466-DFFF14252CC0}">
      <dsp:nvSpPr>
        <dsp:cNvPr id="0" name=""/>
        <dsp:cNvSpPr/>
      </dsp:nvSpPr>
      <dsp:spPr>
        <a:xfrm>
          <a:off x="649016" y="3273135"/>
          <a:ext cx="11402256" cy="935181"/>
        </a:xfrm>
        <a:prstGeom prst="roundRect">
          <a:avLst/>
        </a:prstGeom>
        <a:solidFill>
          <a:schemeClr val="lt1"/>
        </a:solidFill>
        <a:ln w="1079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4230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занести</a:t>
          </a:r>
          <a:r>
            <a:rPr lang="uk-UA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отримані дані до платформи для створення тесту.</a:t>
          </a:r>
          <a:endParaRPr lang="ru-RU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4668" y="3318787"/>
        <a:ext cx="11310952" cy="843877"/>
      </dsp:txXfrm>
    </dsp:sp>
    <dsp:sp modelId="{DE3F3B53-53A8-46EF-9BD4-3FB5AD731994}">
      <dsp:nvSpPr>
        <dsp:cNvPr id="0" name=""/>
        <dsp:cNvSpPr/>
      </dsp:nvSpPr>
      <dsp:spPr>
        <a:xfrm>
          <a:off x="64527" y="3156237"/>
          <a:ext cx="1168977" cy="1168977"/>
        </a:xfrm>
        <a:prstGeom prst="ellipse">
          <a:avLst/>
        </a:prstGeom>
        <a:solidFill>
          <a:schemeClr val="bg2">
            <a:lumMod val="90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4673E-752A-4F8A-A10A-A5788987AA1E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F7381-546B-48D7-BDFE-37362568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75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9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9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2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2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5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4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9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8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7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1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4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1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7617FA-9264-354F-91D6-E0F3129E6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78903"/>
            <a:ext cx="9092045" cy="17356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«Інтерактивні ігри як складова музейної експозиції (на прикладі Музею історії ХНУ імені В. Н. </a:t>
            </a: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Каразіна)»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8626692-F581-054E-9AE0-500B8F40A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8346" y="2691245"/>
            <a:ext cx="6638370" cy="324196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Лаврик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Олегович,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Харківська загальноосвітня школа І-ІІІ ступенів №138 Харківської міської ради Харківської області,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клас.</a:t>
            </a:r>
          </a:p>
          <a:p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керівник: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Красько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Ольга Іванівна,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історичних наук, керівник гуртка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«Харківська обласна Мала академія наук Харківської обласної ради»</a:t>
            </a:r>
          </a:p>
          <a:p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728" y="1736100"/>
            <a:ext cx="2859272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674" t="18763" r="24005" b="12579"/>
          <a:stretch/>
        </p:blipFill>
        <p:spPr>
          <a:xfrm>
            <a:off x="80530" y="1785208"/>
            <a:ext cx="5320145" cy="3614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904" t="18922" r="23806" b="41913"/>
          <a:stretch/>
        </p:blipFill>
        <p:spPr>
          <a:xfrm>
            <a:off x="5481204" y="4217059"/>
            <a:ext cx="6619009" cy="2566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1874" t="19081" r="23920" b="46670"/>
          <a:stretch/>
        </p:blipFill>
        <p:spPr>
          <a:xfrm>
            <a:off x="5481204" y="784985"/>
            <a:ext cx="6624205" cy="2244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00675" y="3016730"/>
            <a:ext cx="6791324" cy="12003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складається з 12-ти питань біографічного характеру. До кожного з них подано 3 варіанти відповіді.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до тесту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тесту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329" t="17178" r="23380" b="28594"/>
          <a:stretch/>
        </p:blipFill>
        <p:spPr>
          <a:xfrm>
            <a:off x="3327688" y="3733984"/>
            <a:ext cx="5536624" cy="2972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329" t="17316" r="23381" b="29407"/>
          <a:stretch/>
        </p:blipFill>
        <p:spPr>
          <a:xfrm>
            <a:off x="176646" y="713997"/>
            <a:ext cx="5725390" cy="3019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2472" t="17238" r="23494" b="26948"/>
          <a:stretch/>
        </p:blipFill>
        <p:spPr>
          <a:xfrm>
            <a:off x="6564939" y="707887"/>
            <a:ext cx="5450413" cy="3026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44680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66"/>
          <a:stretch/>
        </p:blipFill>
        <p:spPr>
          <a:xfrm>
            <a:off x="1594137" y="1875738"/>
            <a:ext cx="9003723" cy="3799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4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80000"/>
                <a:lumOff val="2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91" y="3606800"/>
            <a:ext cx="5053013" cy="336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41300"/>
          </a:effectLst>
        </p:spPr>
      </p:pic>
      <p:sp>
        <p:nvSpPr>
          <p:cNvPr id="4" name="TextBox 3"/>
          <p:cNvSpPr txBox="1"/>
          <p:nvPr/>
        </p:nvSpPr>
        <p:spPr>
          <a:xfrm>
            <a:off x="0" y="11505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65" y="3144368"/>
            <a:ext cx="5008419" cy="3340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413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95350" y="953943"/>
            <a:ext cx="10401300" cy="205942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умовах формування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культурного споживача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актуальним є питання осучаснення музейного простору для пошуку нових підходів задоволення запитів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 відвідувача.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7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80000"/>
                <a:lumOff val="2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9259" y="789710"/>
            <a:ext cx="10193482" cy="166254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роботи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–створити для мультимедійних панелей Музею історії ХНУ імені В. Н. Каразіна інтерактивну гру–особистісний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та завдання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96822879"/>
              </p:ext>
            </p:extLst>
          </p:nvPr>
        </p:nvGraphicFramePr>
        <p:xfrm>
          <a:off x="-72736" y="2182092"/>
          <a:ext cx="12115800" cy="4675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5246" y="2701635"/>
            <a:ext cx="374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246" y="5569015"/>
            <a:ext cx="374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682" y="4135325"/>
            <a:ext cx="374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93" y="1339923"/>
            <a:ext cx="3904039" cy="5518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001" y="664871"/>
            <a:ext cx="3460173" cy="5221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664871"/>
            <a:ext cx="3707822" cy="5221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47650" y="5705025"/>
            <a:ext cx="3460172" cy="8888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Л.Баруткіної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Л.Шляхтиної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І.Банаха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теми музейних інновацій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4301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Джерельна база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10418" y="784070"/>
            <a:ext cx="3618812" cy="8888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дослідження, в якому були опрацьовані біографічні матеріали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31827" y="5705025"/>
            <a:ext cx="3218585" cy="8888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Біографічний довідник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Почесні члени Харківського університету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65310" y="980101"/>
            <a:ext cx="6338454" cy="1967561"/>
          </a:xfrm>
          <a:prstGeom prst="rect">
            <a:avLst/>
          </a:prstGeom>
          <a:solidFill>
            <a:srgbClr val="F5C7A3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 залученню мультимедійних технологій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 можливим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спектру 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0555" y="4513334"/>
            <a:ext cx="5688270" cy="2057399"/>
          </a:xfrm>
          <a:prstGeom prst="rect">
            <a:avLst/>
          </a:prstGeom>
          <a:solidFill>
            <a:srgbClr val="F5C7A3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музеї переорієнтовуються на надання 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першою чергою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естетичного задоволення, а вже потім просвітницької інформації. Це виявляється у театралізації музейного життя.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Музейне життя сьогодні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192" y="2545773"/>
            <a:ext cx="6526690" cy="418753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" y="935182"/>
            <a:ext cx="6041216" cy="402496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321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7728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 музей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5" y="707885"/>
            <a:ext cx="5846585" cy="3895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9415" y="4603172"/>
            <a:ext cx="6009309" cy="2119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мультимедіа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(аудіо, відео, текст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, які супроводжують традиційні музейні предмети стало звичайною практикою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56772" y="4566804"/>
            <a:ext cx="6089207" cy="21197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ряду з цим мультимедіа починають використовувати для створення окремих повноцінних музейних експозицій, в яких технології постають на рівні з іншими музейними експонатами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49"/>
          <a:stretch/>
        </p:blipFill>
        <p:spPr>
          <a:xfrm>
            <a:off x="6099396" y="707885"/>
            <a:ext cx="5843188" cy="3895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9604" y="3844637"/>
            <a:ext cx="5839792" cy="831272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Екран колективного огляду в музеї історії </a:t>
            </a:r>
            <a:r>
              <a:rPr lang="uk-U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м.Єкатиренбург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5999" y="3844637"/>
            <a:ext cx="5849980" cy="831272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історії польських євреїв дає можливість віртуально зануритися в їхнє життя в ХХ ст.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Мультимедіа в Музеї історії ХНУ імені В.Н. Каразіна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8" y="2384404"/>
            <a:ext cx="6465102" cy="43100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 b="10544"/>
          <a:stretch/>
        </p:blipFill>
        <p:spPr>
          <a:xfrm>
            <a:off x="5658742" y="701610"/>
            <a:ext cx="6405104" cy="377687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335134" y="1061530"/>
            <a:ext cx="5195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2018 році в музеї історії ХНУ імені В. Н. Каразіна було встановлено 6 сенсорних інтерактивних панелей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0910" y="4386148"/>
            <a:ext cx="5358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Спеціальне програмне забезпечення дозволяє відвідувачам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 з різними аспектами історії Харківського університету: хроніка подій, біографії університетських діячів, інтерактивні мапи, фотоальбоми,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відеосюжети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354" y="5404576"/>
            <a:ext cx="11783291" cy="13300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Honoris Causa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 лат.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“honoris causa”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причини поваги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)–почесні звання, які надаються особам вищими навчальними закладами. У Харківському університеті існувало три форми таких звань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почесний член, почесний доктор, член-кореспондент.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Інтерактивна гра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81655" y="4019581"/>
            <a:ext cx="2514599" cy="138499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Заголовна сторінка тесту. Інструкція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7983" t="8457" r="18864" b="20507"/>
          <a:stretch/>
        </p:blipFill>
        <p:spPr>
          <a:xfrm>
            <a:off x="1381992" y="728667"/>
            <a:ext cx="7699663" cy="4655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58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27364"/>
            <a:ext cx="12192000" cy="1579418"/>
          </a:xfrm>
          <a:prstGeom prst="rect">
            <a:avLst/>
          </a:prstGeom>
          <a:solidFill>
            <a:srgbClr val="F5C7A3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Особистісний тест–тест, в якому кожен варіант відповіді 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язаний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одним з можливих кінцевих результатів. Результатами є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 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Іван Франко, Василь Каразін та Йоганн Гете. Програма обирає переважаючий результат, тобто якщо у відвідувача переважають відповіді, 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язані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Іваном Франком, то він і буде його результатом.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7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роботи тесту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2" y="2436305"/>
            <a:ext cx="2510920" cy="4009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60" y="2722732"/>
            <a:ext cx="2804680" cy="3723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058" y="2410691"/>
            <a:ext cx="2734386" cy="4035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60654" y="6191181"/>
            <a:ext cx="2223655" cy="509154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 Якович Франко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19688" y="6057900"/>
            <a:ext cx="2552623" cy="642435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 Назарович Каразін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90086" y="6191181"/>
            <a:ext cx="2468514" cy="509154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Йоганн Гете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а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Рам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423</TotalTime>
  <Words>488</Words>
  <Application>Microsoft Office PowerPoint</Application>
  <PresentationFormat>Широкоэкранный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Corbel</vt:lpstr>
      <vt:lpstr>Times New Roman</vt:lpstr>
      <vt:lpstr>Wingdings 2</vt:lpstr>
      <vt:lpstr>Рама</vt:lpstr>
      <vt:lpstr>«Інтерактивні ігри як складова музейної експозиції (на прикладі Музею історії ХНУ імені В. Н. Каразіна)»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STAS</dc:creator>
  <cp:lastModifiedBy>DimaPC</cp:lastModifiedBy>
  <cp:revision>50</cp:revision>
  <dcterms:modified xsi:type="dcterms:W3CDTF">2019-04-14T16:18:32Z</dcterms:modified>
</cp:coreProperties>
</file>