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2" r:id="rId6"/>
    <p:sldId id="268" r:id="rId7"/>
    <p:sldId id="267" r:id="rId8"/>
    <p:sldId id="266" r:id="rId9"/>
    <p:sldId id="265" r:id="rId10"/>
    <p:sldId id="264" r:id="rId11"/>
    <p:sldId id="270" r:id="rId12"/>
    <p:sldId id="274" r:id="rId13"/>
    <p:sldId id="272" r:id="rId14"/>
    <p:sldId id="27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66FF33"/>
    <a:srgbClr val="008000"/>
    <a:srgbClr val="0066FF"/>
    <a:srgbClr val="CC6600"/>
    <a:srgbClr val="CC9900"/>
    <a:srgbClr val="99CC00"/>
    <a:srgbClr val="00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3174" autoAdjust="0"/>
  </p:normalViewPr>
  <p:slideViewPr>
    <p:cSldViewPr>
      <p:cViewPr varScale="1">
        <p:scale>
          <a:sx n="65" d="100"/>
          <a:sy n="65" d="100"/>
        </p:scale>
        <p:origin x="-15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ru-RU" sz="2800" dirty="0">
                <a:solidFill>
                  <a:schemeClr val="tx1"/>
                </a:solidFill>
              </a:rPr>
              <a:t>Оцінка життевого</a:t>
            </a:r>
            <a:r>
              <a:rPr lang="ru-RU" sz="2800" baseline="0" dirty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 стану дерев,%</a:t>
            </a:r>
          </a:p>
        </c:rich>
      </c:tx>
      <c:layout/>
      <c:overlay val="0"/>
      <c:spPr>
        <a:solidFill>
          <a:srgbClr val="66FF33"/>
        </a:solidFill>
        <a:ln>
          <a:solidFill>
            <a:srgbClr val="008000"/>
          </a:solidFill>
        </a:ln>
      </c:spPr>
    </c:title>
    <c:autoTitleDeleted val="0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9327741455716053E-2"/>
          <c:y val="0.18287591781732127"/>
          <c:w val="0.56629410620078802"/>
          <c:h val="0.720490796629972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explosion val="25"/>
          <c:dLbls>
            <c:spPr>
              <a:solidFill>
                <a:srgbClr val="FFFF00"/>
              </a:solidFill>
            </c:spPr>
            <c:txPr>
              <a:bodyPr/>
              <a:lstStyle/>
              <a:p>
                <a:pPr>
                  <a:defRPr sz="1600" b="1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здорові з ознаками ослаблення </c:v>
                </c:pt>
                <c:pt idx="1">
                  <c:v>середньоослаблені </c:v>
                </c:pt>
                <c:pt idx="2">
                  <c:v>сильно пошкоджені</c:v>
                </c:pt>
                <c:pt idx="3">
                  <c:v>сухостій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40.6</c:v>
                </c:pt>
                <c:pt idx="1">
                  <c:v>21.84</c:v>
                </c:pt>
                <c:pt idx="2">
                  <c:v>35.800000000000004</c:v>
                </c:pt>
                <c:pt idx="3">
                  <c:v>1.7600000000000042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4"/>
                <c:pt idx="0">
                  <c:v>здорові з ознаками ослаблення </c:v>
                </c:pt>
                <c:pt idx="1">
                  <c:v>середньоослаблені </c:v>
                </c:pt>
                <c:pt idx="2">
                  <c:v>сильно пошкоджені</c:v>
                </c:pt>
                <c:pt idx="3">
                  <c:v>сухостій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4"/>
                <c:pt idx="0">
                  <c:v>здорові з ознаками ослаблення </c:v>
                </c:pt>
                <c:pt idx="1">
                  <c:v>середньоослаблені </c:v>
                </c:pt>
                <c:pt idx="2">
                  <c:v>сильно пошкоджені</c:v>
                </c:pt>
                <c:pt idx="3">
                  <c:v>сухостій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olidFill>
          <a:srgbClr val="66FF33"/>
        </a:solidFill>
        <a:ln w="28575">
          <a:solidFill>
            <a:srgbClr val="008000"/>
          </a:solidFill>
        </a:ln>
      </c:spPr>
    </c:plotArea>
    <c:legend>
      <c:legendPos val="r"/>
      <c:legendEntry>
        <c:idx val="0"/>
        <c:txPr>
          <a:bodyPr/>
          <a:lstStyle/>
          <a:p>
            <a:pPr>
              <a:defRPr sz="1800" b="1">
                <a:solidFill>
                  <a:schemeClr val="tx1"/>
                </a:solidFill>
              </a:defRPr>
            </a:pPr>
            <a:endParaRPr lang="uk-UA"/>
          </a:p>
        </c:txPr>
      </c:legendEntry>
      <c:legendEntry>
        <c:idx val="1"/>
        <c:txPr>
          <a:bodyPr/>
          <a:lstStyle/>
          <a:p>
            <a:pPr>
              <a:defRPr sz="1800" b="1">
                <a:solidFill>
                  <a:schemeClr val="tx1"/>
                </a:solidFill>
              </a:defRPr>
            </a:pPr>
            <a:endParaRPr lang="uk-UA"/>
          </a:p>
        </c:txPr>
      </c:legendEntry>
      <c:legendEntry>
        <c:idx val="2"/>
        <c:txPr>
          <a:bodyPr/>
          <a:lstStyle/>
          <a:p>
            <a:pPr>
              <a:defRPr sz="1800" b="1">
                <a:solidFill>
                  <a:schemeClr val="tx1"/>
                </a:solidFill>
              </a:defRPr>
            </a:pPr>
            <a:endParaRPr lang="uk-UA"/>
          </a:p>
        </c:txPr>
      </c:legendEntry>
      <c:legendEntry>
        <c:idx val="3"/>
        <c:txPr>
          <a:bodyPr/>
          <a:lstStyle/>
          <a:p>
            <a:pPr>
              <a:defRPr sz="1800" b="1">
                <a:solidFill>
                  <a:schemeClr val="tx1"/>
                </a:solidFill>
              </a:defRPr>
            </a:pPr>
            <a:endParaRPr lang="uk-UA"/>
          </a:p>
        </c:txPr>
      </c:legendEntry>
      <c:layout>
        <c:manualLayout>
          <c:xMode val="edge"/>
          <c:yMode val="edge"/>
          <c:x val="0.60393054924544753"/>
          <c:y val="0.28338857968352837"/>
          <c:w val="0.38590736624958605"/>
          <c:h val="0.4538620902040939"/>
        </c:manualLayout>
      </c:layout>
      <c:overlay val="0"/>
      <c:spPr>
        <a:solidFill>
          <a:srgbClr val="66FF33"/>
        </a:solidFill>
        <a:ln>
          <a:solidFill>
            <a:srgbClr val="008000"/>
          </a:solidFill>
        </a:ln>
      </c:spPr>
      <c:txPr>
        <a:bodyPr/>
        <a:lstStyle/>
        <a:p>
          <a:pPr>
            <a:defRPr sz="1800" b="1">
              <a:solidFill>
                <a:schemeClr val="bg1"/>
              </a:solidFill>
            </a:defRPr>
          </a:pPr>
          <a:endParaRPr lang="uk-UA"/>
        </a:p>
      </c:txPr>
    </c:legend>
    <c:plotVisOnly val="1"/>
    <c:dispBlanksAs val="gap"/>
    <c:showDLblsOverMax val="0"/>
  </c:chart>
  <c:spPr>
    <a:solidFill>
      <a:srgbClr val="33CC33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ru-RU" sz="2400" b="1" dirty="0">
                <a:solidFill>
                  <a:schemeClr val="tx1"/>
                </a:solidFill>
              </a:rPr>
              <a:t>Життєвий</a:t>
            </a:r>
            <a:r>
              <a:rPr lang="ru-RU" sz="2400" b="1" baseline="0" dirty="0">
                <a:solidFill>
                  <a:schemeClr val="tx1"/>
                </a:solidFill>
              </a:rPr>
              <a:t> стан деревних рослин на різних ділянках, шт</a:t>
            </a:r>
            <a:endParaRPr lang="ru-RU" sz="24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9.1070102457815758E-2"/>
          <c:y val="1.3675117961352181E-2"/>
        </c:manualLayout>
      </c:layout>
      <c:overlay val="1"/>
      <c:spPr>
        <a:solidFill>
          <a:srgbClr val="33CC33"/>
        </a:solidFill>
      </c:spPr>
    </c:title>
    <c:autoTitleDeleted val="0"/>
    <c:view3D>
      <c:rotX val="75"/>
      <c:rotY val="20"/>
      <c:rAngAx val="1"/>
    </c:view3D>
    <c:floor>
      <c:thickness val="0"/>
      <c:spPr>
        <a:solidFill>
          <a:srgbClr val="FFFF00"/>
        </a:solidFill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0203501013772293E-2"/>
          <c:y val="0.10069777831579751"/>
          <c:w val="0.7291781632400397"/>
          <c:h val="0.52827666184683186"/>
        </c:manualLayout>
      </c:layout>
      <c:bar3DChart>
        <c:barDir val="col"/>
        <c:grouping val="stacked"/>
        <c:varyColors val="0"/>
        <c:ser>
          <c:idx val="5"/>
          <c:order val="5"/>
          <c:tx>
            <c:strRef>
              <c:f>Лист1!$B$1</c:f>
            </c:strRef>
          </c:tx>
          <c:invertIfNegative val="0"/>
          <c:cat>
            <c:multiLvlStrRef>
              <c:f>Лист1!$A$2:$A$6</c:f>
            </c:multiLvlStrRef>
          </c:cat>
          <c:val>
            <c:numRef>
              <c:f>Лист1!$B$2:$B$6</c:f>
            </c:numRef>
          </c:val>
        </c:ser>
        <c:ser>
          <c:idx val="6"/>
          <c:order val="6"/>
          <c:tx>
            <c:strRef>
              <c:f>Лист1!$C$1</c:f>
            </c:strRef>
          </c:tx>
          <c:spPr>
            <a:scene3d>
              <a:camera prst="orthographicFront"/>
              <a:lightRig rig="threePt" dir="t"/>
            </a:scene3d>
            <a:sp3d/>
          </c:spPr>
          <c:invertIfNegative val="0"/>
          <c:cat>
            <c:multiLvlStrRef>
              <c:f>Лист1!$A$2:$A$6</c:f>
            </c:multiLvlStrRef>
          </c:cat>
          <c:val>
            <c:numRef>
              <c:f>Лист1!$C$2:$C$6</c:f>
            </c:numRef>
          </c:val>
        </c:ser>
        <c:ser>
          <c:idx val="7"/>
          <c:order val="7"/>
          <c:tx>
            <c:strRef>
              <c:f>Лист1!$D$1</c:f>
            </c:strRef>
          </c:tx>
          <c:invertIfNegative val="0"/>
          <c:cat>
            <c:multiLvlStrRef>
              <c:f>Лист1!$A$2:$A$6</c:f>
            </c:multiLvlStrRef>
          </c:cat>
          <c:val>
            <c:numRef>
              <c:f>Лист1!$D$2:$D$6</c:f>
            </c:numRef>
          </c:val>
        </c:ser>
        <c:ser>
          <c:idx val="8"/>
          <c:order val="8"/>
          <c:tx>
            <c:strRef>
              <c:f>Лист1!$E$1</c:f>
            </c:strRef>
          </c:tx>
          <c:invertIfNegative val="0"/>
          <c:cat>
            <c:multiLvlStrRef>
              <c:f>Лист1!$A$2:$A$6</c:f>
            </c:multiLvlStrRef>
          </c:cat>
          <c:val>
            <c:numRef>
              <c:f>Лист1!$E$2:$E$6</c:f>
            </c:numRef>
          </c:val>
        </c:ser>
        <c:ser>
          <c:idx val="9"/>
          <c:order val="9"/>
          <c:tx>
            <c:strRef>
              <c:f>Лист1!$F$1</c:f>
            </c:strRef>
          </c:tx>
          <c:invertIfNegative val="0"/>
          <c:cat>
            <c:multiLvlStrRef>
              <c:f>Лист1!$A$2:$A$6</c:f>
            </c:multiLvlStrRef>
          </c:cat>
          <c:val>
            <c:numRef>
              <c:f>Лист1!$F$2:$F$6</c:f>
            </c:numRef>
          </c:val>
        </c:ser>
        <c:ser>
          <c:idx val="0"/>
          <c:order val="0"/>
          <c:tx>
            <c:strRef>
              <c:f>Лист1!$B$1</c:f>
              <c:strCache>
                <c:ptCount val="1"/>
                <c:pt idx="0">
                  <c:v>парк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здорові дерева</c:v>
                </c:pt>
                <c:pt idx="1">
                  <c:v>з ознаками ослаблення</c:v>
                </c:pt>
                <c:pt idx="2">
                  <c:v>середньо ослаблені</c:v>
                </c:pt>
                <c:pt idx="3">
                  <c:v>сильно пошкоджені </c:v>
                </c:pt>
                <c:pt idx="4">
                  <c:v>сухостій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</c:v>
                </c:pt>
                <c:pt idx="1">
                  <c:v>15</c:v>
                </c:pt>
                <c:pt idx="2">
                  <c:v>4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сад школа - інтернат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здорові дерева</c:v>
                </c:pt>
                <c:pt idx="1">
                  <c:v>з ознаками ослаблення</c:v>
                </c:pt>
                <c:pt idx="2">
                  <c:v>середньо ослаблені</c:v>
                </c:pt>
                <c:pt idx="3">
                  <c:v>сильно пошкоджені </c:v>
                </c:pt>
                <c:pt idx="4">
                  <c:v>сухостій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</c:v>
                </c:pt>
                <c:pt idx="1">
                  <c:v>12</c:v>
                </c:pt>
                <c:pt idx="2">
                  <c:v>4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лісосмуга залізн.переїзд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здорові дерева</c:v>
                </c:pt>
                <c:pt idx="1">
                  <c:v>з ознаками ослаблення</c:v>
                </c:pt>
                <c:pt idx="2">
                  <c:v>середньо ослаблені</c:v>
                </c:pt>
                <c:pt idx="3">
                  <c:v>сильно пошкоджені </c:v>
                </c:pt>
                <c:pt idx="4">
                  <c:v>сухостій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</c:v>
                </c:pt>
                <c:pt idx="1">
                  <c:v>8</c:v>
                </c:pt>
                <c:pt idx="2">
                  <c:v>9</c:v>
                </c:pt>
                <c:pt idx="3">
                  <c:v>4</c:v>
                </c:pt>
                <c:pt idx="4">
                  <c:v>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гарнізонний парк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здорові дерева</c:v>
                </c:pt>
                <c:pt idx="1">
                  <c:v>з ознаками ослаблення</c:v>
                </c:pt>
                <c:pt idx="2">
                  <c:v>середньо ослаблені</c:v>
                </c:pt>
                <c:pt idx="3">
                  <c:v>сильно пошкоджені </c:v>
                </c:pt>
                <c:pt idx="4">
                  <c:v>сухостій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3</c:v>
                </c:pt>
                <c:pt idx="1">
                  <c:v>11</c:v>
                </c:pt>
                <c:pt idx="2">
                  <c:v>7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контроль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здорові дерева</c:v>
                </c:pt>
                <c:pt idx="1">
                  <c:v>з ознаками ослаблення</c:v>
                </c:pt>
                <c:pt idx="2">
                  <c:v>середньо ослаблені</c:v>
                </c:pt>
                <c:pt idx="3">
                  <c:v>сильно пошкоджені </c:v>
                </c:pt>
                <c:pt idx="4">
                  <c:v>сухостій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6</c:v>
                </c:pt>
                <c:pt idx="1">
                  <c:v>18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7913728"/>
        <c:axId val="227915264"/>
        <c:axId val="0"/>
      </c:bar3DChart>
      <c:catAx>
        <c:axId val="2279137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/>
                </a:solidFill>
              </a:defRPr>
            </a:pPr>
            <a:endParaRPr lang="uk-UA"/>
          </a:p>
        </c:txPr>
        <c:crossAx val="227915264"/>
        <c:crosses val="autoZero"/>
        <c:auto val="1"/>
        <c:lblAlgn val="ctr"/>
        <c:lblOffset val="100"/>
        <c:noMultiLvlLbl val="0"/>
      </c:catAx>
      <c:valAx>
        <c:axId val="227915264"/>
        <c:scaling>
          <c:orientation val="minMax"/>
        </c:scaling>
        <c:delete val="0"/>
        <c:axPos val="l"/>
        <c:majorGridlines>
          <c:spPr>
            <a:ln>
              <a:solidFill>
                <a:srgbClr val="CCFF66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</a:defRPr>
            </a:pPr>
            <a:endParaRPr lang="uk-UA"/>
          </a:p>
        </c:txPr>
        <c:crossAx val="227913728"/>
        <c:crosses val="autoZero"/>
        <c:crossBetween val="between"/>
      </c:valAx>
      <c:spPr>
        <a:solidFill>
          <a:srgbClr val="33CC33"/>
        </a:solidFill>
        <a:ln>
          <a:solidFill>
            <a:schemeClr val="bg1"/>
          </a:solidFill>
        </a:ln>
      </c:spPr>
    </c:plotArea>
    <c:legend>
      <c:legendPos val="r"/>
      <c:layout>
        <c:manualLayout>
          <c:xMode val="edge"/>
          <c:yMode val="edge"/>
          <c:x val="0.67963251531210278"/>
          <c:y val="0.24672733968346952"/>
          <c:w val="0.32036748468789761"/>
          <c:h val="0.61454041912621382"/>
        </c:manualLayout>
      </c:layout>
      <c:overlay val="0"/>
      <c:spPr>
        <a:solidFill>
          <a:srgbClr val="33CC33"/>
        </a:solidFill>
        <a:ln>
          <a:solidFill>
            <a:schemeClr val="bg1"/>
          </a:solidFill>
        </a:ln>
      </c:spPr>
      <c:txPr>
        <a:bodyPr/>
        <a:lstStyle/>
        <a:p>
          <a:pPr>
            <a:defRPr sz="1800" b="1">
              <a:solidFill>
                <a:schemeClr val="tx1"/>
              </a:solidFill>
            </a:defRPr>
          </a:pPr>
          <a:endParaRPr lang="uk-UA"/>
        </a:p>
      </c:txPr>
    </c:legend>
    <c:plotVisOnly val="1"/>
    <c:dispBlanksAs val="gap"/>
    <c:showDLblsOverMax val="0"/>
  </c:chart>
  <c:spPr>
    <a:solidFill>
      <a:srgbClr val="008000"/>
    </a:solidFill>
    <a:ln>
      <a:solidFill>
        <a:srgbClr val="00B0F0"/>
      </a:solidFill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uk-UA" sz="2800" b="1" dirty="0"/>
              <a:t>Пошкодженість , %</a:t>
            </a:r>
            <a:endParaRPr lang="en-US" sz="2800" b="1" dirty="0"/>
          </a:p>
        </c:rich>
      </c:tx>
      <c:layout/>
      <c:overlay val="0"/>
      <c:spPr>
        <a:solidFill>
          <a:srgbClr val="FFC000"/>
        </a:solidFill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0863181444664711E-2"/>
          <c:y val="0.21957383220679191"/>
          <c:w val="0.59945625638954114"/>
          <c:h val="0.75972247080742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38,3</c:v>
                </c:pt>
              </c:strCache>
            </c:strRef>
          </c:tx>
          <c:explosion val="25"/>
          <c:dLbls>
            <c:spPr>
              <a:solidFill>
                <a:srgbClr val="FFC000"/>
              </a:solidFill>
            </c:spPr>
            <c:txPr>
              <a:bodyPr/>
              <a:lstStyle/>
              <a:p>
                <a:pPr>
                  <a:defRPr sz="1600" b="1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дупло</c:v>
                </c:pt>
                <c:pt idx="1">
                  <c:v>капи</c:v>
                </c:pt>
                <c:pt idx="2">
                  <c:v>спиляна верхівка</c:v>
                </c:pt>
                <c:pt idx="3">
                  <c:v>обламана гілка</c:v>
                </c:pt>
                <c:pt idx="4">
                  <c:v>пошкоджена кора</c:v>
                </c:pt>
                <c:pt idx="5">
                  <c:v>викривлена верхівка</c:v>
                </c:pt>
                <c:pt idx="6">
                  <c:v>суховерхість</c:v>
                </c:pt>
                <c:pt idx="7">
                  <c:v>морозобоїни 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1.2</c:v>
                </c:pt>
                <c:pt idx="1">
                  <c:v>6.2</c:v>
                </c:pt>
                <c:pt idx="2">
                  <c:v>11.8</c:v>
                </c:pt>
                <c:pt idx="3">
                  <c:v>10.4</c:v>
                </c:pt>
                <c:pt idx="4">
                  <c:v>12.7</c:v>
                </c:pt>
                <c:pt idx="5">
                  <c:v>5.3</c:v>
                </c:pt>
                <c:pt idx="6">
                  <c:v>5.4</c:v>
                </c:pt>
                <c:pt idx="7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olidFill>
          <a:srgbClr val="66FF33"/>
        </a:solidFill>
      </c:spPr>
    </c:plotArea>
    <c:legend>
      <c:legendPos val="r"/>
      <c:legendEntry>
        <c:idx val="0"/>
        <c:txPr>
          <a:bodyPr/>
          <a:lstStyle/>
          <a:p>
            <a:pPr>
              <a:defRPr sz="2000" b="1">
                <a:solidFill>
                  <a:schemeClr val="tx1"/>
                </a:solidFill>
              </a:defRPr>
            </a:pPr>
            <a:endParaRPr lang="uk-UA"/>
          </a:p>
        </c:txPr>
      </c:legendEntry>
      <c:legendEntry>
        <c:idx val="1"/>
        <c:txPr>
          <a:bodyPr/>
          <a:lstStyle/>
          <a:p>
            <a:pPr>
              <a:defRPr sz="2000" b="1">
                <a:solidFill>
                  <a:schemeClr val="tx1"/>
                </a:solidFill>
              </a:defRPr>
            </a:pPr>
            <a:endParaRPr lang="uk-UA"/>
          </a:p>
        </c:txPr>
      </c:legendEntry>
      <c:legendEntry>
        <c:idx val="2"/>
        <c:txPr>
          <a:bodyPr/>
          <a:lstStyle/>
          <a:p>
            <a:pPr>
              <a:defRPr sz="2000" b="1">
                <a:solidFill>
                  <a:schemeClr val="tx1"/>
                </a:solidFill>
              </a:defRPr>
            </a:pPr>
            <a:endParaRPr lang="uk-UA"/>
          </a:p>
        </c:txPr>
      </c:legendEntry>
      <c:legendEntry>
        <c:idx val="3"/>
        <c:txPr>
          <a:bodyPr/>
          <a:lstStyle/>
          <a:p>
            <a:pPr>
              <a:defRPr sz="2000" b="1">
                <a:solidFill>
                  <a:schemeClr val="tx1"/>
                </a:solidFill>
              </a:defRPr>
            </a:pPr>
            <a:endParaRPr lang="uk-UA"/>
          </a:p>
        </c:txPr>
      </c:legendEntry>
      <c:legendEntry>
        <c:idx val="4"/>
        <c:txPr>
          <a:bodyPr/>
          <a:lstStyle/>
          <a:p>
            <a:pPr>
              <a:defRPr sz="2000" b="1">
                <a:solidFill>
                  <a:schemeClr val="tx1"/>
                </a:solidFill>
              </a:defRPr>
            </a:pPr>
            <a:endParaRPr lang="uk-UA"/>
          </a:p>
        </c:txPr>
      </c:legendEntry>
      <c:legendEntry>
        <c:idx val="5"/>
        <c:txPr>
          <a:bodyPr/>
          <a:lstStyle/>
          <a:p>
            <a:pPr>
              <a:defRPr sz="2000" b="1">
                <a:solidFill>
                  <a:schemeClr val="tx1"/>
                </a:solidFill>
              </a:defRPr>
            </a:pPr>
            <a:endParaRPr lang="uk-UA"/>
          </a:p>
        </c:txPr>
      </c:legendEntry>
      <c:layout>
        <c:manualLayout>
          <c:xMode val="edge"/>
          <c:yMode val="edge"/>
          <c:x val="0.63519692323690202"/>
          <c:y val="0.13739568931241145"/>
          <c:w val="0.35281819722873542"/>
          <c:h val="0.86260431068758969"/>
        </c:manualLayout>
      </c:layout>
      <c:overlay val="0"/>
      <c:spPr>
        <a:solidFill>
          <a:srgbClr val="66FF33"/>
        </a:solidFill>
      </c:spPr>
      <c:txPr>
        <a:bodyPr/>
        <a:lstStyle/>
        <a:p>
          <a:pPr>
            <a:defRPr sz="2000" b="1">
              <a:solidFill>
                <a:schemeClr val="bg1"/>
              </a:solidFill>
            </a:defRPr>
          </a:pPr>
          <a:endParaRPr lang="uk-UA"/>
        </a:p>
      </c:txPr>
    </c:legend>
    <c:plotVisOnly val="1"/>
    <c:dispBlanksAs val="gap"/>
    <c:showDLblsOverMax val="0"/>
  </c:chart>
  <c:spPr>
    <a:solidFill>
      <a:srgbClr val="008000"/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41795-42C3-4994-BA4F-0086943D14AF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50800-90FE-4B23-8E7E-8E328DBA39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084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0800-90FE-4B23-8E7E-8E328DBA39D1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F92A-121E-4833-A46C-3B90B49FEB36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2118-2F19-4335-A954-93701F22EB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F92A-121E-4833-A46C-3B90B49FEB36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2118-2F19-4335-A954-93701F22EB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F92A-121E-4833-A46C-3B90B49FEB36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2118-2F19-4335-A954-93701F22EB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F92A-121E-4833-A46C-3B90B49FEB36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2118-2F19-4335-A954-93701F22EB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F92A-121E-4833-A46C-3B90B49FEB36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2118-2F19-4335-A954-93701F22EB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F92A-121E-4833-A46C-3B90B49FEB36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2118-2F19-4335-A954-93701F22EB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F92A-121E-4833-A46C-3B90B49FEB36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2118-2F19-4335-A954-93701F22EB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F92A-121E-4833-A46C-3B90B49FEB36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2118-2F19-4335-A954-93701F22EB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F92A-121E-4833-A46C-3B90B49FEB36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2118-2F19-4335-A954-93701F22EB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F92A-121E-4833-A46C-3B90B49FEB36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2118-2F19-4335-A954-93701F22EB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F92A-121E-4833-A46C-3B90B49FEB36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2118-2F19-4335-A954-93701F22EB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EF92A-121E-4833-A46C-3B90B49FEB36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12118-2F19-4335-A954-93701F22EB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chart" Target="../charts/chart3.xml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hart" Target="../charts/chart2.xml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БМИ\Desktop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solidFill>
            <a:srgbClr val="CC6600"/>
          </a:solidFill>
        </p:spPr>
      </p:pic>
      <p:sp>
        <p:nvSpPr>
          <p:cNvPr id="5" name="Прямоугольник 4"/>
          <p:cNvSpPr/>
          <p:nvPr/>
        </p:nvSpPr>
        <p:spPr>
          <a:xfrm>
            <a:off x="4143372" y="2570472"/>
            <a:ext cx="4786346" cy="2431435"/>
          </a:xfrm>
          <a:prstGeom prst="rect">
            <a:avLst/>
          </a:prstGeom>
          <a:solidFill>
            <a:srgbClr val="CC66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Lef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/>
              <a:t>Рибак  Ілля,</a:t>
            </a:r>
          </a:p>
          <a:p>
            <a:pPr algn="ctr"/>
            <a:r>
              <a:rPr lang="uk-UA" sz="2800" b="1" dirty="0" smtClean="0"/>
              <a:t> </a:t>
            </a:r>
            <a:r>
              <a:rPr lang="uk-UA" sz="2400" dirty="0" smtClean="0"/>
              <a:t>8 </a:t>
            </a:r>
            <a:r>
              <a:rPr lang="uk-UA" sz="2400" dirty="0" smtClean="0"/>
              <a:t>–Г клас</a:t>
            </a:r>
            <a:r>
              <a:rPr lang="uk-UA" sz="2400" dirty="0" smtClean="0"/>
              <a:t>, ліцей  №17. </a:t>
            </a:r>
            <a:r>
              <a:rPr lang="uk-UA" sz="2400" i="1" dirty="0" smtClean="0"/>
              <a:t/>
            </a:r>
            <a:br>
              <a:rPr lang="uk-UA" sz="2400" i="1" dirty="0" smtClean="0"/>
            </a:br>
            <a:r>
              <a:rPr lang="uk-UA" sz="2400" b="1" i="1" dirty="0" smtClean="0"/>
              <a:t>педагогічні керівники:</a:t>
            </a: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> </a:t>
            </a:r>
            <a:r>
              <a:rPr lang="uk-UA" sz="2400" i="1" dirty="0" smtClean="0"/>
              <a:t>Бочко І.І.,вчитель географії</a:t>
            </a:r>
            <a:endParaRPr lang="ru-RU" sz="2400" dirty="0" smtClean="0"/>
          </a:p>
          <a:p>
            <a:pPr algn="ctr"/>
            <a:r>
              <a:rPr lang="uk-UA" sz="2400" dirty="0" smtClean="0"/>
              <a:t> </a:t>
            </a:r>
            <a:r>
              <a:rPr lang="ru-RU" sz="2400" dirty="0" smtClean="0"/>
              <a:t>Бочко М.І</a:t>
            </a:r>
            <a:r>
              <a:rPr lang="uk-UA" sz="2400" i="1" dirty="0" smtClean="0"/>
              <a:t> вчитель екології</a:t>
            </a:r>
            <a:r>
              <a:rPr lang="uk-UA" sz="2400" dirty="0" smtClean="0"/>
              <a:t> . </a:t>
            </a:r>
          </a:p>
          <a:p>
            <a:pPr algn="ctr"/>
            <a:r>
              <a:rPr lang="uk-UA" sz="2400" dirty="0" smtClean="0"/>
              <a:t>м. Хмельницький</a:t>
            </a:r>
            <a:endParaRPr lang="uk-UA" sz="2400" i="1" dirty="0" smtClean="0"/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3929074" y="0"/>
            <a:ext cx="5214942" cy="1200329"/>
          </a:xfrm>
          <a:prstGeom prst="rect">
            <a:avLst/>
          </a:prstGeom>
          <a:solidFill>
            <a:srgbClr val="CC6600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Дерева - як люди, і теж люблять собі подібних.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Йенс Йенсен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/>
          <a:srcRect l="6835" t="20856" r="72298" b="43675"/>
          <a:stretch>
            <a:fillRect/>
          </a:stretch>
        </p:blipFill>
        <p:spPr bwMode="auto">
          <a:xfrm flipH="1">
            <a:off x="0" y="0"/>
            <a:ext cx="3929058" cy="685800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БМИ\Desktop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153136239"/>
              </p:ext>
            </p:extLst>
          </p:nvPr>
        </p:nvGraphicFramePr>
        <p:xfrm>
          <a:off x="2214546" y="285728"/>
          <a:ext cx="6500858" cy="4162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 descr="C:\Users\БМИ\Desktop\images.jpg"/>
          <p:cNvPicPr/>
          <p:nvPr/>
        </p:nvPicPr>
        <p:blipFill>
          <a:blip r:embed="rId4"/>
          <a:srcRect r="34537"/>
          <a:stretch>
            <a:fillRect/>
          </a:stretch>
        </p:blipFill>
        <p:spPr bwMode="auto">
          <a:xfrm>
            <a:off x="0" y="285728"/>
            <a:ext cx="207167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 descr="C:\Users\БМИ\Desktop\leplo-lechenie-photo.jpg"/>
          <p:cNvPicPr/>
          <p:nvPr/>
        </p:nvPicPr>
        <p:blipFill>
          <a:blip r:embed="rId5"/>
          <a:srcRect r="69047" b="15341"/>
          <a:stretch>
            <a:fillRect/>
          </a:stretch>
        </p:blipFill>
        <p:spPr bwMode="auto">
          <a:xfrm>
            <a:off x="0" y="2040834"/>
            <a:ext cx="2071670" cy="1816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8" name="Рисунок 7" descr="C:\Users\БМИ\Desktop\images.jpg"/>
          <p:cNvPicPr/>
          <p:nvPr/>
        </p:nvPicPr>
        <p:blipFill>
          <a:blip r:embed="rId6"/>
          <a:srcRect l="20316" r="12458"/>
          <a:stretch>
            <a:fillRect/>
          </a:stretch>
        </p:blipFill>
        <p:spPr bwMode="auto">
          <a:xfrm>
            <a:off x="2500298" y="4500570"/>
            <a:ext cx="178595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 descr="C:\Users\БМИ\Desktop\images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57686" y="4572008"/>
            <a:ext cx="207170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Рисунок 9" descr="C:\Users\БМИ\Desktop\download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43702" y="4572008"/>
            <a:ext cx="2143140" cy="213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6" y="4011927"/>
            <a:ext cx="2016224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БМИ\Desktop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solidFill>
            <a:srgbClr val="33CC33"/>
          </a:solidFill>
        </p:spPr>
      </p:pic>
      <p:sp>
        <p:nvSpPr>
          <p:cNvPr id="5121" name="AutoShape 1"/>
          <p:cNvSpPr>
            <a:spLocks noChangeArrowheads="1"/>
          </p:cNvSpPr>
          <p:nvPr/>
        </p:nvSpPr>
        <p:spPr bwMode="auto">
          <a:xfrm>
            <a:off x="6572264" y="1714488"/>
            <a:ext cx="214314" cy="214314"/>
          </a:xfrm>
          <a:prstGeom prst="triangle">
            <a:avLst>
              <a:gd name="adj" fmla="val 50000"/>
            </a:avLst>
          </a:prstGeom>
          <a:solidFill>
            <a:srgbClr val="33CC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7" name="AutoShape 1"/>
          <p:cNvSpPr>
            <a:spLocks noChangeArrowheads="1"/>
          </p:cNvSpPr>
          <p:nvPr/>
        </p:nvSpPr>
        <p:spPr bwMode="auto">
          <a:xfrm>
            <a:off x="8001024" y="3214686"/>
            <a:ext cx="214314" cy="214314"/>
          </a:xfrm>
          <a:prstGeom prst="triangle">
            <a:avLst>
              <a:gd name="adj" fmla="val 50000"/>
            </a:avLst>
          </a:prstGeom>
          <a:solidFill>
            <a:srgbClr val="33CC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uk-UA" b="1" dirty="0" smtClean="0"/>
              <a:t>2</a:t>
            </a:r>
            <a:endParaRPr lang="ru-RU" b="1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42844" y="857232"/>
            <a:ext cx="5072098" cy="707886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Точка 1. К</a:t>
            </a:r>
            <a:r>
              <a:rPr kumimoji="0" lang="uk-UA" sz="2000" b="1" i="0" u="none" strike="noStrike" cap="none" normalizeH="0" baseline="-3000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рек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0,05 - 0,1, ступінь витоптування 10-15%, ІІ стадія дегресії</a:t>
            </a:r>
            <a:endParaRPr kumimoji="0" lang="uk-UA" sz="20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42852"/>
            <a:ext cx="9144000" cy="400110"/>
          </a:xfrm>
          <a:prstGeom prst="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/>
              <a:t>Рекреаційне навантаження на природне поновлення деревних порід</a:t>
            </a:r>
            <a:r>
              <a:rPr lang="uk-UA" sz="2000" dirty="0" smtClean="0"/>
              <a:t> 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1928802"/>
            <a:ext cx="5072098" cy="707886"/>
          </a:xfrm>
          <a:prstGeom prst="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uk-UA" sz="2000" b="1" dirty="0" smtClean="0"/>
              <a:t>Точка 2. К </a:t>
            </a:r>
            <a:r>
              <a:rPr lang="uk-UA" sz="2000" b="1" baseline="-25000" dirty="0" smtClean="0"/>
              <a:t>рек. </a:t>
            </a:r>
            <a:r>
              <a:rPr lang="uk-UA" sz="2000" b="1" baseline="30000" dirty="0" smtClean="0"/>
              <a:t>_</a:t>
            </a:r>
            <a:r>
              <a:rPr lang="uk-UA" sz="2000" b="1" dirty="0" smtClean="0"/>
              <a:t> 0,05, ступінь витоптування до 5%, І стадія дигресії</a:t>
            </a:r>
            <a:endParaRPr lang="ru-RU" sz="2000" dirty="0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42844" y="5226784"/>
            <a:ext cx="8786874" cy="1323439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Моє відкриття: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000" b="1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М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айданчик 1: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К</a:t>
            </a:r>
            <a:r>
              <a:rPr kumimoji="0" lang="uk-UA" sz="2000" b="0" i="0" u="none" strike="noStrike" cap="none" normalizeH="0" baseline="-3000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рек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0,05 - 0,1, ступінь витоптування 10-15%,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за ступенем витоптування це ІІ стадія дегресії.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Майданчик 2: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К </a:t>
            </a:r>
            <a:r>
              <a:rPr kumimoji="0" lang="uk-UA" sz="2000" b="0" i="0" u="none" strike="noStrike" cap="none" normalizeH="0" baseline="-3000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рек. </a:t>
            </a:r>
            <a:r>
              <a:rPr kumimoji="0" lang="uk-UA" sz="2000" b="0" i="0" u="none" strike="noStrike" cap="none" normalizeH="0" baseline="3000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_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0,05, ступінь витоптування до 5%,. І стадія дигресії</a:t>
            </a:r>
            <a:endParaRPr kumimoji="0" lang="uk-UA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 l="40102" t="28322" r="27998" b="27142"/>
          <a:stretch>
            <a:fillRect/>
          </a:stretch>
        </p:blipFill>
        <p:spPr bwMode="auto">
          <a:xfrm>
            <a:off x="4929158" y="928670"/>
            <a:ext cx="4000560" cy="4643470"/>
          </a:xfrm>
          <a:prstGeom prst="rect">
            <a:avLst/>
          </a:prstGeom>
          <a:noFill/>
          <a:ln w="38100">
            <a:solidFill>
              <a:srgbClr val="33CC33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 rot="10800000" flipV="1">
            <a:off x="6071312" y="590478"/>
            <a:ext cx="2644091" cy="369332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kumimoji="0" lang="uk-UA" sz="18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рек</a:t>
            </a:r>
            <a:r>
              <a:rPr kumimoji="0" lang="uk-UA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= L </a:t>
            </a:r>
            <a:r>
              <a:rPr kumimoji="0" lang="uk-UA" sz="18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дор</a:t>
            </a:r>
            <a:r>
              <a:rPr kumimoji="0" lang="uk-UA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./ S </a:t>
            </a:r>
            <a:r>
              <a:rPr kumimoji="0" lang="uk-UA" sz="18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парку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43702" y="1785926"/>
            <a:ext cx="142876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1</a:t>
            </a:r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352925" y="2752725"/>
            <a:ext cx="123825" cy="142875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572264" y="3286124"/>
            <a:ext cx="142876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2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4" y="2636688"/>
            <a:ext cx="4630860" cy="259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БМИ\Desktop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85720" y="142852"/>
            <a:ext cx="8572560" cy="4647426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Шляхи збереження зеленої зони міста</a:t>
            </a:r>
            <a:endParaRPr kumimoji="0" lang="ru-RU" sz="3200" b="1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провести інвентаризацію та паспортизацію рослин</a:t>
            </a:r>
            <a:r>
              <a:rPr kumimoji="0" lang="uk-UA" sz="2400" b="0" i="0" u="none" strike="noStrike" cap="none" normalizeH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парку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400" b="0" i="0" u="none" strike="noStrike" cap="none" normalizeH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будинку офіцерів мікрорайону Ракове, м.  </a:t>
            </a:r>
            <a:r>
              <a:rPr lang="uk-UA" sz="2400" dirty="0" smtClean="0"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Хмельницького;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розробити новий проект розвитку парку відповідно до  </a:t>
            </a:r>
            <a:r>
              <a:rPr lang="uk-UA" sz="2400" dirty="0" smtClean="0">
                <a:latin typeface="+mj-lt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2400" dirty="0" smtClean="0">
                <a:latin typeface="+mj-lt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цілі 15 </a:t>
            </a:r>
            <a:r>
              <a:rPr kumimoji="0" lang="uk-UA" sz="2400" b="0" i="0" u="none" strike="noStrike" cap="none" normalizeH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сталого розвитку;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впорядкувати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тротуари</a:t>
            </a:r>
            <a:r>
              <a:rPr kumimoji="0" lang="uk-UA" sz="2400" b="0" i="0" u="none" strike="noStrike" cap="none" normalizeH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та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ігрові</a:t>
            </a:r>
            <a:r>
              <a:rPr kumimoji="0" lang="uk-UA" sz="2400" b="0" i="0" u="none" strike="noStrike" cap="none" normalizeH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майданчики  </a:t>
            </a:r>
            <a:r>
              <a:rPr lang="uk-UA" sz="2400" dirty="0" smtClean="0">
                <a:latin typeface="+mj-lt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парку;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обмежити рух великогабаритного транспорту вздовж  </a:t>
            </a:r>
            <a:r>
              <a:rPr kumimoji="0" lang="uk-UA" sz="2400" b="0" i="0" u="none" strike="noStrike" cap="none" normalizeH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вулиць </a:t>
            </a:r>
            <a:r>
              <a:rPr kumimoji="0" lang="uk-UA" sz="2400" b="0" i="0" u="none" strike="noStrike" cap="none" normalizeH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2400" baseline="0" dirty="0" smtClean="0">
                <a:latin typeface="+mj-lt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мікрорайону</a:t>
            </a:r>
            <a:r>
              <a:rPr lang="uk-UA" sz="2400" dirty="0" smtClean="0">
                <a:latin typeface="+mj-lt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uk-UA" sz="2400" dirty="0" smtClean="0"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+mj-lt"/>
                <a:ea typeface="Times New Roman" pitchFamily="18" charset="0"/>
                <a:cs typeface="Times New Roman" pitchFamily="18" charset="0"/>
              </a:rPr>
              <a:t>запровадити </a:t>
            </a:r>
            <a:r>
              <a:rPr lang="uk-UA" sz="2400" dirty="0" smtClean="0">
                <a:latin typeface="+mj-lt"/>
                <a:ea typeface="Times New Roman" pitchFamily="18" charset="0"/>
                <a:cs typeface="Times New Roman" pitchFamily="18" charset="0"/>
              </a:rPr>
              <a:t>насадження дерев, особливо хвойних порід;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uk-UA" sz="2400" dirty="0" smtClean="0">
                <a:latin typeface="+mj-lt"/>
                <a:ea typeface="Times New Roman" pitchFamily="18" charset="0"/>
                <a:cs typeface="Times New Roman" pitchFamily="18" charset="0"/>
              </a:rPr>
              <a:t> підвищувати екологічну культуру населення.                                                    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uk-UA" sz="2400" dirty="0" smtClean="0"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endParaRPr kumimoji="0" lang="uk-UA" sz="24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  <p:pic>
        <p:nvPicPr>
          <p:cNvPr id="9" name="Рисунок 8" descr="C:\Users\БМИ\Desktop\images.jpg"/>
          <p:cNvPicPr/>
          <p:nvPr/>
        </p:nvPicPr>
        <p:blipFill>
          <a:blip r:embed="rId3"/>
          <a:srcRect r="26354"/>
          <a:stretch>
            <a:fillRect/>
          </a:stretch>
        </p:blipFill>
        <p:spPr bwMode="auto">
          <a:xfrm>
            <a:off x="4572000" y="4124346"/>
            <a:ext cx="3286148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8355" y="4124346"/>
            <a:ext cx="3180322" cy="27146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БМИ\Desktop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42844" y="214290"/>
            <a:ext cx="9001156" cy="5755422"/>
          </a:xfrm>
          <a:prstGeom prst="rect">
            <a:avLst/>
          </a:prstGeom>
          <a:solidFill>
            <a:srgbClr val="33CC33"/>
          </a:solidFill>
          <a:ln w="38100">
            <a:solidFill>
              <a:srgbClr val="00FFFF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Висновки</a:t>
            </a:r>
            <a:endParaRPr kumimoji="0" lang="ru-RU" sz="2800" b="1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320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80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зелені насадження - це здоров'я населення</a:t>
            </a:r>
            <a:r>
              <a:rPr kumimoji="0" lang="uk-UA" sz="2800" u="none" strike="noStrike" cap="none" normalizeH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, але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2800" baseline="0" dirty="0" smtClean="0">
                <a:latin typeface="+mj-lt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uk-UA" sz="280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урбанізований розвиток міста негативно  впливає на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2800" dirty="0" smtClean="0">
                <a:latin typeface="+mj-lt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uk-UA" sz="280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життя деревних рослин; </a:t>
            </a:r>
            <a:endParaRPr kumimoji="0" lang="ru-RU" sz="280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280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коефіцієнт рекреаційної дегресії парку  коливається від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2800" dirty="0" smtClean="0">
                <a:latin typeface="+mj-lt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uk-UA" sz="280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0,05 – </a:t>
            </a:r>
            <a:r>
              <a:rPr kumimoji="0" lang="uk-UA" sz="2800" u="none" strike="noStrike" cap="none" normalizeH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80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0,1, відповідає 2 стадії дигресії;</a:t>
            </a:r>
            <a:endParaRPr kumimoji="0" lang="ru-RU" sz="280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uk-UA" sz="2800" i="1" dirty="0" smtClean="0"/>
              <a:t> «б</a:t>
            </a:r>
            <a:r>
              <a:rPr lang="uk-UA" sz="2800" dirty="0" smtClean="0"/>
              <a:t>олять забруднені легені парку», бо на рослинність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dirty="0" smtClean="0"/>
              <a:t>    впливають найбільші </a:t>
            </a:r>
            <a:r>
              <a:rPr lang="uk-UA" sz="2800" dirty="0" smtClean="0">
                <a:ea typeface="Times New Roman" pitchFamily="18" charset="0"/>
                <a:cs typeface="Times New Roman" pitchFamily="18" charset="0"/>
              </a:rPr>
              <a:t>техногенні  та  рекреаційні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dirty="0" smtClean="0">
                <a:ea typeface="Times New Roman" pitchFamily="18" charset="0"/>
                <a:cs typeface="Times New Roman" pitchFamily="18" charset="0"/>
              </a:rPr>
              <a:t>     навантаження у мікрорайоні;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uk-UA" sz="2800" dirty="0" smtClean="0">
                <a:ea typeface="Times New Roman" pitchFamily="18" charset="0"/>
                <a:cs typeface="Times New Roman" pitchFamily="18" charset="0"/>
              </a:rPr>
              <a:t> зелені насадження потребують </a:t>
            </a:r>
            <a:r>
              <a:rPr lang="ru-RU" sz="2800" dirty="0" smtClean="0">
                <a:ea typeface="Times New Roman" pitchFamily="18" charset="0"/>
                <a:cs typeface="Times New Roman" pitchFamily="18" charset="0"/>
              </a:rPr>
              <a:t>збереження та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ea typeface="Times New Roman" pitchFamily="18" charset="0"/>
                <a:cs typeface="Times New Roman" pitchFamily="18" charset="0"/>
              </a:rPr>
              <a:t>     догляду;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uk-UA" sz="2800" dirty="0" smtClean="0">
                <a:ea typeface="Times New Roman" pitchFamily="18" charset="0"/>
                <a:cs typeface="Times New Roman" pitchFamily="18" charset="0"/>
              </a:rPr>
              <a:t> важливо розробити заходи по підвищенню екологічної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dirty="0" smtClean="0">
                <a:ea typeface="Times New Roman" pitchFamily="18" charset="0"/>
                <a:cs typeface="Times New Roman" pitchFamily="18" charset="0"/>
              </a:rPr>
              <a:t>    свідомості населення мікрорайону.</a:t>
            </a:r>
            <a:endParaRPr lang="ru-RU" sz="2800" dirty="0" smtClean="0"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БМИ\Desktop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14282" y="214290"/>
            <a:ext cx="4286280" cy="461665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якую за увагу! Здоров'я</a:t>
            </a:r>
            <a:r>
              <a:rPr kumimoji="0" lang="uk-UA" sz="24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усім!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БМИ\Desktop\download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428736"/>
            <a:ext cx="1500198" cy="2214578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Рисунок 6" descr="C:\Users\БМИ\Desktop\kniga-shkilnij-viznachnik-roslin.jpg"/>
          <p:cNvPicPr/>
          <p:nvPr/>
        </p:nvPicPr>
        <p:blipFill>
          <a:blip r:embed="rId4"/>
          <a:srcRect l="23949" t="6950" r="22269" b="11583"/>
          <a:stretch>
            <a:fillRect/>
          </a:stretch>
        </p:blipFill>
        <p:spPr bwMode="auto">
          <a:xfrm>
            <a:off x="2071670" y="1500174"/>
            <a:ext cx="1500198" cy="2224089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8" name="Рисунок 7" descr="ÐÐ¾ÑÐ¾Ð¶ÐµÐµ Ð¸Ð·Ð¾Ð±ÑÐ°Ð¶ÐµÐ½Ð¸Ðµ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1785926"/>
            <a:ext cx="150495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Рисунок 8" descr="ÐÐ¾ÑÐ¾Ð¶ÐµÐµ Ð¸Ð·Ð¾Ð±ÑÐ°Ð¶ÐµÐ½Ð¸Ðµ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4143380"/>
            <a:ext cx="1428760" cy="2133602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" name="Рисунок 9" descr="C:\Users\Администратор\Desktop\IMG_20170605_122424.jpg"/>
          <p:cNvPicPr/>
          <p:nvPr/>
        </p:nvPicPr>
        <p:blipFill>
          <a:blip r:embed="rId7" cstate="print"/>
          <a:srcRect l="7317"/>
          <a:stretch>
            <a:fillRect/>
          </a:stretch>
        </p:blipFill>
        <p:spPr bwMode="auto">
          <a:xfrm>
            <a:off x="285720" y="4071942"/>
            <a:ext cx="1676400" cy="222885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1" name="Рисунок 10" descr="ÐÐ°ÑÑÐ¸Ð½ÐºÐ¸ Ð¿Ð¾ Ð·Ð°Ð¿ÑÐ¾ÑÑ . ÐÐµÑÐ¾Ð´Ð¸ÑÐ½Ñ Ð²ÐºÐ°Ð·ÑÐ²ÐºÐ¸ Ð´Ð¾ Ð¿ÑÐ¾Ð²ÐµÐ´ÐµÐ½Ð½Ñ Ð¿Ð¾Ð»ÑÐ¾Ð²Ð¸Ñ ÑÐ¾Ð±ÑÑ Ð· ÑÐ½Ð²ÐµÐ½ÑÐ°ÑÐ¸Ð·Ð°ÑÑÑ Ð»ÑÑÑÐ². - ÐÑÐ¿ÑÐ½Ñ, 2006. - 72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28860" y="4143380"/>
            <a:ext cx="1590675" cy="2176463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2" name="Рисунок 11"/>
          <p:cNvPicPr/>
          <p:nvPr/>
        </p:nvPicPr>
        <p:blipFill>
          <a:blip r:embed="rId9" cstate="print"/>
          <a:srcRect l="29265" t="18566" r="29412" b="6434"/>
          <a:stretch>
            <a:fillRect/>
          </a:stretch>
        </p:blipFill>
        <p:spPr bwMode="auto">
          <a:xfrm>
            <a:off x="6215074" y="4214818"/>
            <a:ext cx="1571636" cy="2214578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33794" name="Rectangle 2"/>
          <p:cNvSpPr>
            <a:spLocks noChangeArrowheads="1"/>
          </p:cNvSpPr>
          <p:nvPr/>
        </p:nvSpPr>
        <p:spPr bwMode="auto">
          <a:xfrm rot="10800000" flipV="1">
            <a:off x="5214942" y="1107996"/>
            <a:ext cx="3429024" cy="369332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Список джерел літератури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6" name="Picture 4" descr="https://lh3.googleusercontent.com/D4LQyzgHtAWrUMumP52j9humj_jsdmNVXHqbEf7e0gUz6i4f1GVqyAR_GzsUDrOgm0pQ6sc=s8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00694" y="1928802"/>
            <a:ext cx="1214446" cy="1928826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5" name="Рисунок 14" descr="ÐÐ¾ÑÐ¾Ð¶ÐµÐµ Ð¸Ð·Ð¾Ð±ÑÐ°Ð¶ÐµÐ½Ð¸Ðµ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929454" y="1714488"/>
            <a:ext cx="1857388" cy="2385202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БМИ\Desktop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6" name="Рисунок 5" descr="C:\Users\БМИ\Downloads\20180320_1613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857256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357166"/>
            <a:ext cx="9144000" cy="646331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Тема:</a:t>
            </a:r>
            <a:r>
              <a:rPr kumimoji="0" lang="uk-UA" sz="3600" b="1" u="none" strike="noStrike" cap="none" normalizeH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36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«Болять забруднені легені парку»</a:t>
            </a:r>
            <a:endParaRPr kumimoji="0" lang="uk-UA" sz="3600" b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БМИ\Desktop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rgbClr val="0066FF"/>
          </a:solidFill>
        </p:spPr>
      </p:pic>
      <p:pic>
        <p:nvPicPr>
          <p:cNvPr id="7" name="Рисунок 6" descr="D:\Бочко\Робота фото\7-А\ajnj 3 083.jpg"/>
          <p:cNvPicPr/>
          <p:nvPr/>
        </p:nvPicPr>
        <p:blipFill>
          <a:blip r:embed="rId3" cstate="print"/>
          <a:srcRect b="12628"/>
          <a:stretch>
            <a:fillRect/>
          </a:stretch>
        </p:blipFill>
        <p:spPr bwMode="auto">
          <a:xfrm>
            <a:off x="4714876" y="3429000"/>
            <a:ext cx="4143404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 descr="D:\Бочко\Робота фото\Дослідження снігу  8 клас\IMG_68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928662" y="3000372"/>
            <a:ext cx="2786082" cy="4357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C:\Users\БМИ\Downloads\20180426_183102.jpg"/>
          <p:cNvPicPr/>
          <p:nvPr/>
        </p:nvPicPr>
        <p:blipFill>
          <a:blip r:embed="rId5" cstate="print"/>
          <a:srcRect l="5230" t="11464" r="3459" b="8523"/>
          <a:stretch>
            <a:fillRect/>
          </a:stretch>
        </p:blipFill>
        <p:spPr bwMode="auto">
          <a:xfrm>
            <a:off x="4857720" y="214290"/>
            <a:ext cx="4071998" cy="314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3" y="225562"/>
            <a:ext cx="4429155" cy="313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57158" y="3143248"/>
            <a:ext cx="8501122" cy="830997"/>
          </a:xfrm>
          <a:prstGeom prst="rect">
            <a:avLst/>
          </a:prstGeom>
          <a:solidFill>
            <a:srgbClr val="33CC33"/>
          </a:solidFill>
          <a:ln w="9525">
            <a:solidFill>
              <a:srgbClr val="008000"/>
            </a:solidFill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Мета</a:t>
            </a:r>
            <a:r>
              <a:rPr kumimoji="0" lang="ru-RU" sz="2400" b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uk-UA" sz="2400" b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4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дослідити фіто санітарний стан та причини деградації зелених насаджень  парку </a:t>
            </a:r>
            <a:r>
              <a:rPr kumimoji="0" lang="uk-UA" sz="2400" b="1" u="none" strike="noStrike" cap="none" normalizeH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4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мікрорайону Ракове .</a:t>
            </a:r>
            <a:endParaRPr kumimoji="0" lang="uk-UA" sz="2400" b="1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БМИ\Desktop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rgbClr val="0066FF"/>
          </a:solidFill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9144000" cy="4893647"/>
          </a:xfrm>
          <a:prstGeom prst="rect">
            <a:avLst/>
          </a:prstGeom>
          <a:solidFill>
            <a:srgbClr val="33CC33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>
                <a:latin typeface="+mj-lt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авдання </a:t>
            </a:r>
            <a:r>
              <a:rPr kumimoji="0" lang="uk-UA" sz="32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3200" b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28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800" b="1" u="none" strike="noStrike" cap="none" normalizeH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uk-UA" sz="28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опрацювати теоретичний матеріал з теми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2800" b="1" dirty="0" smtClean="0">
                <a:latin typeface="+mj-lt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uk-UA" sz="28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дослідження;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uk-UA" sz="2800" b="1" dirty="0"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8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обґрунтувати роль озеленення у розвитку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800" b="1" u="none" strike="noStrike" cap="none" normalizeH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uk-UA" sz="28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інфраструктури  мікрорайону міста;</a:t>
            </a:r>
            <a:endParaRPr kumimoji="0" lang="ru-RU" sz="2800" b="1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28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 оцінити </a:t>
            </a:r>
            <a:r>
              <a:rPr kumimoji="0" lang="uk-UA" sz="2800" b="1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фітосанітарний</a:t>
            </a:r>
            <a:r>
              <a:rPr kumimoji="0" lang="uk-UA" sz="28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8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стан зелених насаджень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2800" b="1" dirty="0" smtClean="0">
                <a:latin typeface="+mj-lt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uk-UA" sz="28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мікрорайону    </a:t>
            </a:r>
            <a:r>
              <a:rPr lang="uk-UA" sz="2800" b="1" dirty="0" smtClean="0"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8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Ракове; </a:t>
            </a:r>
            <a:endParaRPr kumimoji="0" lang="ru-RU" sz="2800" b="1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28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 проаналізувати вплив рекреаційного  навантаження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2800" b="1" dirty="0" smtClean="0">
                <a:latin typeface="+mj-lt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uk-UA" sz="28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на природне поновлення деревних порід парку;</a:t>
            </a:r>
            <a:endParaRPr lang="uk-UA" sz="2800" b="1" dirty="0"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28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 запропонувати шляхи покращення стану зелених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800" b="1" u="none" strike="noStrike" cap="none" normalizeH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uk-UA" sz="28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насаджень парку</a:t>
            </a:r>
            <a:r>
              <a:rPr kumimoji="0" lang="ru-RU" sz="2800" b="1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 .</a:t>
            </a:r>
          </a:p>
        </p:txBody>
      </p:sp>
      <p:pic>
        <p:nvPicPr>
          <p:cNvPr id="6" name="Рисунок 5" descr="ÐÐ°ÑÑÐ¸Ð½ÐºÐ¸ Ð¿Ð¾ Ð·Ð°Ð¿ÑÐ¾ÑÑ ÐµÐºÐ¾Ð»Ð¾Ð³Ð¸ÑÐ½Ñ ÑÐ¸Ð¼Ð²Ð¾Ð»Ð¸ÐºÐ°"/>
          <p:cNvPicPr/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65427" b="17906"/>
          <a:stretch>
            <a:fillRect/>
          </a:stretch>
        </p:blipFill>
        <p:spPr bwMode="auto">
          <a:xfrm>
            <a:off x="0" y="4929198"/>
            <a:ext cx="9001156" cy="1785950"/>
          </a:xfrm>
          <a:prstGeom prst="rect">
            <a:avLst/>
          </a:prstGeom>
          <a:solidFill>
            <a:srgbClr val="33CC33"/>
          </a:solidFill>
          <a:ln w="28575">
            <a:solidFill>
              <a:srgbClr val="33CC33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 descr="C:\Users\БМИ\Desktop\download.jpg"/>
          <p:cNvPicPr/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13392" t="5572" r="16751" b="8614"/>
          <a:stretch>
            <a:fillRect/>
          </a:stretch>
        </p:blipFill>
        <p:spPr bwMode="auto">
          <a:xfrm>
            <a:off x="7786677" y="0"/>
            <a:ext cx="1357323" cy="164305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БМИ\Desktop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>
          <a:blip r:embed="rId3" cstate="print"/>
          <a:srcRect l="9945" b="11569"/>
          <a:stretch>
            <a:fillRect/>
          </a:stretch>
        </p:blipFill>
        <p:spPr bwMode="auto">
          <a:xfrm>
            <a:off x="2786050" y="4143380"/>
            <a:ext cx="3881442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Рисунок 10" descr="D:\Бочко\Робота фото\7-А\ajnj 3 082.jpg"/>
          <p:cNvPicPr/>
          <p:nvPr/>
        </p:nvPicPr>
        <p:blipFill>
          <a:blip r:embed="rId4" cstate="print"/>
          <a:srcRect l="34162" r="23136" b="6998"/>
          <a:stretch>
            <a:fillRect/>
          </a:stretch>
        </p:blipFill>
        <p:spPr bwMode="auto">
          <a:xfrm>
            <a:off x="6715140" y="3357562"/>
            <a:ext cx="2214546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/>
          <p:cNvPicPr/>
          <p:nvPr/>
        </p:nvPicPr>
        <p:blipFill>
          <a:blip r:embed="rId5" cstate="print"/>
          <a:srcRect l="19126" t="14680" r="9038" b="13803"/>
          <a:stretch>
            <a:fillRect/>
          </a:stretch>
        </p:blipFill>
        <p:spPr bwMode="auto">
          <a:xfrm rot="5400000">
            <a:off x="-214336" y="3857615"/>
            <a:ext cx="3429003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3500438"/>
            <a:ext cx="8929718" cy="584775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Методи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: </a:t>
            </a:r>
            <a:r>
              <a:rPr kumimoji="0" lang="uk-UA" sz="28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загально - наукові та експериментальні</a:t>
            </a:r>
            <a:endParaRPr kumimoji="0" lang="uk-UA" sz="280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214291"/>
            <a:ext cx="8929718" cy="3286148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Об’єкт дослідження </a:t>
            </a:r>
            <a:r>
              <a:rPr kumimoji="0" lang="uk-UA" sz="2800" b="1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– </a:t>
            </a:r>
            <a:r>
              <a:rPr kumimoji="0" lang="uk-UA" sz="280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зелені насадження мікрорайону .</a:t>
            </a:r>
            <a:endParaRPr kumimoji="0" lang="ru-RU" sz="280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3200" b="1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Предмет дослідження </a:t>
            </a:r>
            <a:r>
              <a:rPr kumimoji="0" lang="uk-UA" sz="2800" b="1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– </a:t>
            </a:r>
            <a:r>
              <a:rPr kumimoji="0" lang="uk-UA" sz="280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фітосанітарний</a:t>
            </a:r>
            <a:r>
              <a:rPr kumimoji="0" lang="uk-UA" sz="280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80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стан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dirty="0" smtClean="0"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uk-UA" sz="280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дерев.</a:t>
            </a:r>
            <a:endParaRPr kumimoji="0" lang="ru-RU" sz="280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Гіпотеза: </a:t>
            </a:r>
            <a:r>
              <a:rPr kumimoji="0" lang="uk-UA" sz="280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280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огіршення стану дерев </a:t>
            </a:r>
            <a:r>
              <a:rPr kumimoji="0" lang="uk-UA" sz="280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мікрорайону </a:t>
            </a:r>
            <a:r>
              <a:rPr kumimoji="0" lang="ru-RU" sz="280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мо</a:t>
            </a:r>
            <a:r>
              <a:rPr kumimoji="0" lang="uk-UA" sz="280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же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бути зумовлене впливом  факторів навколишнього середовища</a:t>
            </a:r>
            <a:r>
              <a:rPr kumimoji="0" lang="uk-UA" sz="280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та антропогенним навантаженням</a:t>
            </a:r>
            <a:r>
              <a:rPr kumimoji="0" lang="ru-RU" sz="280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280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БМИ\Desktop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7572356"/>
          </a:xfrm>
          <a:prstGeom prst="rect">
            <a:avLst/>
          </a:prstGeom>
          <a:noFill/>
        </p:spPr>
      </p:pic>
      <p:pic>
        <p:nvPicPr>
          <p:cNvPr id="8" name="Рисунок 7" descr="ÐÐ°ÑÑÐ¸Ð½ÐºÐ¸ Ð¿Ð¾ Ð·Ð°Ð¿ÑÐ¾ÑÑ Ð·ÐµÐ»ÐµÐ½Ð¸Ð¹  ÑÐ¸Ð»ÑÐµÑ Ð»ÑÐ´Ð¸Ð½Ð¸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214290"/>
            <a:ext cx="1428760" cy="2000264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1" name="Рисунок 10" descr="https://lh3.googleusercontent.com/Xra8Jev1h4YUZW64vts5y6U25PKaKS5QE8Scq5fSay4DqfrZwxVVrK8-jz_HWdHxjNmqahM=s8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500570"/>
            <a:ext cx="1727200" cy="2071703"/>
          </a:xfrm>
          <a:prstGeom prst="ellipse">
            <a:avLst/>
          </a:prstGeom>
          <a:ln>
            <a:solidFill>
              <a:srgbClr val="33CC33"/>
            </a:solidFill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1125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7" name="Прямоугольник 16"/>
          <p:cNvSpPr/>
          <p:nvPr/>
        </p:nvSpPr>
        <p:spPr>
          <a:xfrm>
            <a:off x="0" y="0"/>
            <a:ext cx="4572000" cy="3046988"/>
          </a:xfrm>
          <a:prstGeom prst="rect">
            <a:avLst/>
          </a:prstGeom>
          <a:solidFill>
            <a:srgbClr val="66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uk-UA" sz="2400" b="1" dirty="0" smtClean="0"/>
              <a:t>Паспорт парку гарнізонного будинку офіцерів</a:t>
            </a:r>
          </a:p>
          <a:p>
            <a:r>
              <a:rPr lang="uk-UA" sz="2400" b="1" dirty="0" smtClean="0"/>
              <a:t>Рік створення – 1946;</a:t>
            </a:r>
          </a:p>
          <a:p>
            <a:r>
              <a:rPr lang="en-US" sz="2400" b="1" dirty="0" smtClean="0"/>
              <a:t>S</a:t>
            </a:r>
            <a:r>
              <a:rPr lang="uk-UA" sz="2400" b="1" dirty="0" smtClean="0"/>
              <a:t> парку -</a:t>
            </a:r>
            <a:r>
              <a:rPr lang="en-US" sz="2400" b="1" dirty="0" smtClean="0"/>
              <a:t> 3,8</a:t>
            </a:r>
            <a:r>
              <a:rPr lang="uk-UA" sz="2400" b="1" dirty="0" smtClean="0"/>
              <a:t>га;</a:t>
            </a:r>
          </a:p>
          <a:p>
            <a:r>
              <a:rPr lang="en-US" sz="2400" b="1" dirty="0" smtClean="0"/>
              <a:t>S</a:t>
            </a:r>
            <a:r>
              <a:rPr lang="uk-UA" sz="2400" b="1" dirty="0" smtClean="0"/>
              <a:t> споруд - 0,6га;</a:t>
            </a:r>
          </a:p>
          <a:p>
            <a:r>
              <a:rPr lang="en-US" sz="2400" b="1" dirty="0" smtClean="0"/>
              <a:t>S</a:t>
            </a:r>
            <a:r>
              <a:rPr lang="uk-UA" sz="2400" b="1" dirty="0" smtClean="0"/>
              <a:t> - доріжок, майданчиків - 0,2га;</a:t>
            </a:r>
          </a:p>
          <a:p>
            <a:r>
              <a:rPr lang="uk-UA" sz="2400" b="1" dirty="0" smtClean="0"/>
              <a:t>Флористична структура –</a:t>
            </a:r>
          </a:p>
          <a:p>
            <a:r>
              <a:rPr lang="uk-UA" sz="2400" b="1" dirty="0" smtClean="0"/>
              <a:t> дерева листяних  порід.</a:t>
            </a:r>
          </a:p>
        </p:txBody>
      </p:sp>
      <p:pic>
        <p:nvPicPr>
          <p:cNvPr id="19" name="Рисунок 18" descr="ÐÐ°ÑÑÐ¸Ð½ÐºÐ¸ Ð¿Ð¾ Ð·Ð°Ð¿ÑÐ¾ÑÑ Ð¿Ð°ÑÐº Ð³Ð°ÑÐ½Ð¸Ð·Ð¾Ð½Ð½Ð¾Ð³Ð¾ Ð±ÑÐ´Ð¸Ð½ÐºÑ Ð¾ÑÑÑÐµÑÑÐ² ÑÐ¼ÐµÐ»ÑÐ½Ð¸ÑÑÐºÐ¸Ð¹"/>
          <p:cNvPicPr/>
          <p:nvPr/>
        </p:nvPicPr>
        <p:blipFill>
          <a:blip r:embed="rId5"/>
          <a:srcRect t="12500" b="8333"/>
          <a:stretch>
            <a:fillRect/>
          </a:stretch>
        </p:blipFill>
        <p:spPr bwMode="auto">
          <a:xfrm>
            <a:off x="0" y="4143380"/>
            <a:ext cx="4572000" cy="3286148"/>
          </a:xfrm>
          <a:prstGeom prst="rect">
            <a:avLst/>
          </a:prstGeom>
          <a:noFill/>
          <a:ln w="28575">
            <a:solidFill>
              <a:srgbClr val="33CC33"/>
            </a:solidFill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0" y="3286124"/>
            <a:ext cx="9144000" cy="830997"/>
          </a:xfrm>
          <a:prstGeom prst="rect">
            <a:avLst/>
          </a:prstGeom>
          <a:solidFill>
            <a:srgbClr val="33CC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2400" b="1" dirty="0" smtClean="0"/>
              <a:t>Місто Хмельницький за забезпеченістю зеленими насадженнями загального користування займає 21 місце в Україні</a:t>
            </a:r>
            <a:endParaRPr lang="ru-RU" sz="2400" b="1" dirty="0"/>
          </a:p>
        </p:txBody>
      </p:sp>
      <p:pic>
        <p:nvPicPr>
          <p:cNvPr id="16" name="Рисунок 15" descr="ÐÐ°ÑÑÐ¸Ð½ÐºÐ¸ Ð¿Ð¾ Ð·Ð°Ð¿ÑÐ¾ÑÑ Ð·ÐµÐ»ÐµÐ½Ð¸Ð¹  ÑÐ¸Ð»ÑÐµÑ Ð»ÑÐ´Ð¸Ð½Ð¸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4786298"/>
            <a:ext cx="1500198" cy="2071702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20" name="Стрелка вправо 19"/>
          <p:cNvSpPr/>
          <p:nvPr/>
        </p:nvSpPr>
        <p:spPr>
          <a:xfrm>
            <a:off x="5715008" y="1071546"/>
            <a:ext cx="2071702" cy="1428760"/>
          </a:xfrm>
          <a:prstGeom prst="rightArrow">
            <a:avLst/>
          </a:prstGeom>
          <a:solidFill>
            <a:srgbClr val="33CC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1"/>
                </a:solidFill>
              </a:rPr>
              <a:t>50м </a:t>
            </a:r>
            <a:r>
              <a:rPr lang="uk-UA" sz="2800" b="1" baseline="30000" dirty="0" smtClean="0">
                <a:solidFill>
                  <a:schemeClr val="tx1"/>
                </a:solidFill>
              </a:rPr>
              <a:t>2</a:t>
            </a:r>
            <a:r>
              <a:rPr lang="uk-UA" sz="2800" b="1" dirty="0" smtClean="0">
                <a:solidFill>
                  <a:schemeClr val="tx1"/>
                </a:solidFill>
              </a:rPr>
              <a:t> -</a:t>
            </a:r>
            <a:r>
              <a:rPr lang="uk-UA" sz="2800" b="1" baseline="300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uk-UA" sz="2800" b="1" baseline="30000" dirty="0" smtClean="0">
                <a:solidFill>
                  <a:schemeClr val="tx1"/>
                </a:solidFill>
              </a:rPr>
              <a:t>норма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8" name="Рисунок 17" descr="ÐÐ°ÑÑÐ¸Ð½ÐºÐ¸ Ð¿Ð¾ Ð·Ð°Ð¿ÑÐ¾ÑÑ Ð·ÐµÐ»ÐµÐ½Ð¸Ð¹  ÑÐ¸Ð»ÑÐµÑ Ð»ÑÐ´Ð¸Ð½Ð¸"/>
          <p:cNvPicPr/>
          <p:nvPr/>
        </p:nvPicPr>
        <p:blipFill>
          <a:blip r:embed="rId6"/>
          <a:srcRect l="-7286" t="24532" r="72453" b="25931"/>
          <a:stretch>
            <a:fillRect/>
          </a:stretch>
        </p:blipFill>
        <p:spPr bwMode="auto">
          <a:xfrm>
            <a:off x="4500562" y="214290"/>
            <a:ext cx="1500198" cy="2786082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5" name="Стрелка вправо 14"/>
          <p:cNvSpPr/>
          <p:nvPr/>
        </p:nvSpPr>
        <p:spPr>
          <a:xfrm>
            <a:off x="5715008" y="5357826"/>
            <a:ext cx="2071702" cy="1500174"/>
          </a:xfrm>
          <a:prstGeom prst="rightArrow">
            <a:avLst/>
          </a:prstGeom>
          <a:solidFill>
            <a:srgbClr val="33CC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1"/>
                </a:solidFill>
              </a:rPr>
              <a:t>5м </a:t>
            </a:r>
            <a:r>
              <a:rPr lang="uk-UA" sz="2800" b="1" baseline="30000" dirty="0" smtClean="0">
                <a:solidFill>
                  <a:schemeClr val="tx1"/>
                </a:solidFill>
              </a:rPr>
              <a:t>2</a:t>
            </a:r>
            <a:r>
              <a:rPr lang="uk-UA" sz="2800" b="1" dirty="0" smtClean="0">
                <a:solidFill>
                  <a:schemeClr val="tx1"/>
                </a:solidFill>
              </a:rPr>
              <a:t> -</a:t>
            </a:r>
            <a:r>
              <a:rPr lang="uk-UA" sz="2800" b="1" baseline="30000" dirty="0" smtClean="0">
                <a:solidFill>
                  <a:schemeClr val="tx1"/>
                </a:solidFill>
              </a:rPr>
              <a:t>     </a:t>
            </a:r>
          </a:p>
          <a:p>
            <a:pPr algn="ctr"/>
            <a:r>
              <a:rPr lang="uk-UA" sz="2800" b="1" baseline="30000" dirty="0" smtClean="0">
                <a:solidFill>
                  <a:schemeClr val="tx1"/>
                </a:solidFill>
              </a:rPr>
              <a:t>дійсно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3" name="Рисунок 12" descr="ÐÐ°ÑÑÐ¸Ð½ÐºÐ¸ Ð¿Ð¾ Ð·Ð°Ð¿ÑÐ¾ÑÑ Ð·ÐµÐ»ÐµÐ½Ð¸Ð¹  ÑÐ¸Ð»ÑÐµÑ Ð»ÑÐ´Ð¸Ð½Ð¸"/>
          <p:cNvPicPr/>
          <p:nvPr/>
        </p:nvPicPr>
        <p:blipFill>
          <a:blip r:embed="rId6"/>
          <a:srcRect l="-7286" t="24532" r="72453" b="25931"/>
          <a:stretch>
            <a:fillRect/>
          </a:stretch>
        </p:blipFill>
        <p:spPr bwMode="auto">
          <a:xfrm>
            <a:off x="4500562" y="4357694"/>
            <a:ext cx="1428760" cy="2786082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БМИ\Desktop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/>
          <a:srcRect l="39405" t="10984" r="11342" b="25619"/>
          <a:stretch>
            <a:fillRect/>
          </a:stretch>
        </p:blipFill>
        <p:spPr bwMode="auto">
          <a:xfrm>
            <a:off x="214282" y="0"/>
            <a:ext cx="9072626" cy="685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7072330" y="1857364"/>
            <a:ext cx="285752" cy="314326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3500430" y="1643050"/>
            <a:ext cx="285752" cy="285752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2357422" y="3643314"/>
            <a:ext cx="285752" cy="2428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7000892" y="714356"/>
            <a:ext cx="285752" cy="2428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3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3143240" y="6000768"/>
            <a:ext cx="285752" cy="2428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5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052" name="AutoShape 4" descr="ÐÐ°ÑÑÐ¸Ð½ÐºÐ¸ Ð¿Ð¾ Ð·Ð°Ð¿ÑÐ¾ÑÑ ÐÑÐ¸ÑÐ¼ÑÐ½Ð° Ð¢.Ð¯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2" name="Рисунок 11" descr="C:\Users\БМИ\Desktop\1432643823_ush_70_let_tomare_ashihminoi_-0-00-24-166.jpg"/>
          <p:cNvPicPr/>
          <p:nvPr/>
        </p:nvPicPr>
        <p:blipFill>
          <a:blip r:embed="rId4"/>
          <a:srcRect l="38361" t="9586" r="15083" b="27010"/>
          <a:stretch>
            <a:fillRect/>
          </a:stretch>
        </p:blipFill>
        <p:spPr bwMode="auto">
          <a:xfrm>
            <a:off x="0" y="0"/>
            <a:ext cx="1538817" cy="208893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" name="Прямоугольник 12"/>
          <p:cNvSpPr/>
          <p:nvPr/>
        </p:nvSpPr>
        <p:spPr>
          <a:xfrm>
            <a:off x="1" y="1857365"/>
            <a:ext cx="1428728" cy="307777"/>
          </a:xfrm>
          <a:prstGeom prst="rect">
            <a:avLst/>
          </a:prstGeom>
          <a:solidFill>
            <a:srgbClr val="99CC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uk-UA" sz="1400" b="1" i="1" dirty="0" smtClean="0"/>
              <a:t>Ашіхміна Т.Я.</a:t>
            </a:r>
            <a:endParaRPr lang="ru-RU" sz="1400" b="1" i="1" dirty="0"/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5072066" y="6357958"/>
            <a:ext cx="3786214" cy="461665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ІС = (n1 + n2 + n3 + n4) / N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БМИ\Desktop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graphicFrame>
        <p:nvGraphicFramePr>
          <p:cNvPr id="5" name="Диаграмма 4"/>
          <p:cNvGraphicFramePr/>
          <p:nvPr/>
        </p:nvGraphicFramePr>
        <p:xfrm>
          <a:off x="0" y="0"/>
          <a:ext cx="9144000" cy="4286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4000504"/>
            <a:ext cx="7286644" cy="2677656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Моє відкриття: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знайдено в доброму стані одне дерево гіркокаштана звичайного – 9,1%, проти 63,7% цього виду, що мають оцінку 2, на лист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ях помітні ураження каштановою міллю і вони починають засихати.</a:t>
            </a:r>
            <a:endParaRPr kumimoji="0" lang="uk-UA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ÐÐ¾ÑÐ¾Ð¶ÐµÐµ Ð¸Ð·Ð¾Ð±ÑÐ°Ð¶ÐµÐ½Ð¸Ðµ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3714752"/>
            <a:ext cx="1928794" cy="3000396"/>
          </a:xfrm>
          <a:prstGeom prst="ellipse">
            <a:avLst/>
          </a:prstGeom>
          <a:ln w="63500" cap="rnd">
            <a:solidFill>
              <a:srgbClr val="33CC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БМИ\Desktop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solidFill>
            <a:srgbClr val="33CC33"/>
          </a:solidFill>
        </p:spPr>
      </p:pic>
      <p:graphicFrame>
        <p:nvGraphicFramePr>
          <p:cNvPr id="5" name="Диаграмма 4"/>
          <p:cNvGraphicFramePr/>
          <p:nvPr/>
        </p:nvGraphicFramePr>
        <p:xfrm>
          <a:off x="2071670" y="142852"/>
          <a:ext cx="692948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 descr="ÐÐ°ÑÑÐ¸Ð½ÐºÐ¸ Ð¿Ð¾ Ð·Ð°Ð¿ÑÐ¾ÑÑ ÐµÐºÐ¾Ð»Ð¾Ð³Ð¸ÑÐ½Ð¸Ð¹ ÑÑÐ°Ð½ Ð»ÑÑÐ¾ÑÐ¼ÑÐ³Ð¸ Ð·Ð°Ð»ÑÐ·Ð½Ð¸ÑÑ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4786322"/>
            <a:ext cx="2714644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 descr="ÐÐ¾ÑÐ¾Ð¶ÐµÐµ Ð¸Ð·Ð¾Ð±ÑÐ°Ð¶ÐµÐ½Ð¸Ðµ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4786322"/>
            <a:ext cx="2928958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4000496" y="6500834"/>
            <a:ext cx="2214578" cy="307777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Сад школи – інтернату -2</a:t>
            </a: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 rot="10800000" flipV="1">
            <a:off x="6651104" y="6496051"/>
            <a:ext cx="2071702" cy="307777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Лісосмуга залізниці -3</a:t>
            </a: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6"/>
          <a:srcRect l="39579" t="34676" r="9825" b="37128"/>
          <a:stretch>
            <a:fillRect/>
          </a:stretch>
        </p:blipFill>
        <p:spPr bwMode="auto">
          <a:xfrm>
            <a:off x="0" y="4786322"/>
            <a:ext cx="3357554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6500834"/>
            <a:ext cx="2000232" cy="307777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Контрольна ділянка - 5</a:t>
            </a: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7"/>
          <a:srcRect l="37399" t="24400" r="4893" b="32173"/>
          <a:stretch>
            <a:fillRect/>
          </a:stretch>
        </p:blipFill>
        <p:spPr bwMode="auto">
          <a:xfrm>
            <a:off x="0" y="2500306"/>
            <a:ext cx="257173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4429132"/>
            <a:ext cx="2357422" cy="307777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Парк будинку офіцерів - 4</a:t>
            </a: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8"/>
          <a:srcRect l="44593" t="37222" b="38703"/>
          <a:stretch>
            <a:fillRect/>
          </a:stretch>
        </p:blipFill>
        <p:spPr bwMode="auto">
          <a:xfrm>
            <a:off x="0" y="0"/>
            <a:ext cx="2571736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 rot="10800000" flipV="1">
            <a:off x="0" y="2297688"/>
            <a:ext cx="2428860" cy="307777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Паркова зона СЗОШ № 12 - 1</a:t>
            </a: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559</Words>
  <Application>Microsoft Office PowerPoint</Application>
  <PresentationFormat>Экран (4:3)</PresentationFormat>
  <Paragraphs>95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БМИ</dc:creator>
  <cp:lastModifiedBy>User</cp:lastModifiedBy>
  <cp:revision>112</cp:revision>
  <dcterms:created xsi:type="dcterms:W3CDTF">2018-05-30T10:53:01Z</dcterms:created>
  <dcterms:modified xsi:type="dcterms:W3CDTF">2019-03-19T17:54:11Z</dcterms:modified>
</cp:coreProperties>
</file>