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60" r:id="rId4"/>
    <p:sldId id="269" r:id="rId5"/>
    <p:sldId id="278" r:id="rId6"/>
    <p:sldId id="282" r:id="rId7"/>
    <p:sldId id="261" r:id="rId8"/>
    <p:sldId id="280" r:id="rId9"/>
    <p:sldId id="281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2843" autoAdjust="0"/>
  </p:normalViewPr>
  <p:slideViewPr>
    <p:cSldViewPr>
      <p:cViewPr varScale="1">
        <p:scale>
          <a:sx n="107" d="100"/>
          <a:sy n="107" d="100"/>
        </p:scale>
        <p:origin x="19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Температура повітря ̊С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6.7</c:v>
                </c:pt>
                <c:pt idx="1">
                  <c:v>9</c:v>
                </c:pt>
                <c:pt idx="2">
                  <c:v>5.3</c:v>
                </c:pt>
                <c:pt idx="3">
                  <c:v>4</c:v>
                </c:pt>
                <c:pt idx="4">
                  <c:v>1.5</c:v>
                </c:pt>
                <c:pt idx="5">
                  <c:v>6</c:v>
                </c:pt>
                <c:pt idx="6">
                  <c:v>2</c:v>
                </c:pt>
                <c:pt idx="7">
                  <c:v>1.6</c:v>
                </c:pt>
                <c:pt idx="8">
                  <c:v>2</c:v>
                </c:pt>
                <c:pt idx="9">
                  <c:v>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3D-435A-B356-8C815C6253D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Температура нагрітої води ̊С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22.2</c:v>
                </c:pt>
                <c:pt idx="1">
                  <c:v>20</c:v>
                </c:pt>
                <c:pt idx="2">
                  <c:v>22.3</c:v>
                </c:pt>
                <c:pt idx="3">
                  <c:v>19</c:v>
                </c:pt>
                <c:pt idx="4">
                  <c:v>19</c:v>
                </c:pt>
                <c:pt idx="5">
                  <c:v>19.7</c:v>
                </c:pt>
                <c:pt idx="6">
                  <c:v>20</c:v>
                </c:pt>
                <c:pt idx="7">
                  <c:v>19.7</c:v>
                </c:pt>
                <c:pt idx="8">
                  <c:v>20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3D-435A-B356-8C815C6253D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Освітленість кЛк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  <c:pt idx="0">
                  <c:v>3.9</c:v>
                </c:pt>
                <c:pt idx="1">
                  <c:v>3.2</c:v>
                </c:pt>
                <c:pt idx="2">
                  <c:v>5.4</c:v>
                </c:pt>
                <c:pt idx="3">
                  <c:v>8.4</c:v>
                </c:pt>
                <c:pt idx="4">
                  <c:v>6.1</c:v>
                </c:pt>
                <c:pt idx="5">
                  <c:v>3.3</c:v>
                </c:pt>
                <c:pt idx="6">
                  <c:v>2.8</c:v>
                </c:pt>
                <c:pt idx="7">
                  <c:v>3.7</c:v>
                </c:pt>
                <c:pt idx="8">
                  <c:v>5</c:v>
                </c:pt>
                <c:pt idx="9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3D-435A-B356-8C815C625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30720"/>
        <c:axId val="37632256"/>
      </c:lineChart>
      <c:catAx>
        <c:axId val="37630720"/>
        <c:scaling>
          <c:orientation val="minMax"/>
        </c:scaling>
        <c:delete val="0"/>
        <c:axPos val="b"/>
        <c:majorGridlines/>
        <c:min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ru-RU"/>
            </a:pPr>
            <a:endParaRPr lang="uk-UA"/>
          </a:p>
        </c:txPr>
        <c:crossAx val="37632256"/>
        <c:crosses val="autoZero"/>
        <c:auto val="1"/>
        <c:lblAlgn val="ctr"/>
        <c:lblOffset val="100"/>
        <c:noMultiLvlLbl val="0"/>
      </c:catAx>
      <c:valAx>
        <c:axId val="3763225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ru-RU"/>
            </a:pPr>
            <a:endParaRPr lang="uk-UA"/>
          </a:p>
        </c:txPr>
        <c:crossAx val="3763072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ru-RU"/>
            </a:pPr>
            <a:endParaRPr lang="uk-UA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7A326-A065-4CEC-BE26-600A78E6EDC8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CC33-7EA6-4A1A-845B-678D6EBC3F9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push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404664"/>
            <a:ext cx="8424936" cy="255454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ВИКОРИСТАННЯ СОНЯЧНОЇ </a:t>
            </a:r>
            <a:r>
              <a:rPr lang="uk-U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ЕНЕРГІЇ В </a:t>
            </a:r>
            <a:r>
              <a:rPr lang="uk-U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ПОБУТІ</a:t>
            </a:r>
            <a:endParaRPr lang="ru-RU" sz="48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r>
              <a:rPr lang="uk-UA" sz="3200" dirty="0" smtClean="0"/>
              <a:t> </a:t>
            </a:r>
            <a:endParaRPr lang="ru-RU" sz="3200" dirty="0" smtClean="0"/>
          </a:p>
          <a:p>
            <a:pPr algn="ctr"/>
            <a:endParaRPr lang="ru-RU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9624" y="3284984"/>
            <a:ext cx="3384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Роботу виконав:</a:t>
            </a:r>
            <a:endParaRPr lang="ru-RU" dirty="0" smtClean="0"/>
          </a:p>
          <a:p>
            <a:r>
              <a:rPr lang="uk-UA" dirty="0" smtClean="0"/>
              <a:t>Кропива Олександр Віталійович</a:t>
            </a:r>
            <a:endParaRPr lang="ru-RU" dirty="0" smtClean="0"/>
          </a:p>
          <a:p>
            <a:r>
              <a:rPr lang="uk-UA" dirty="0" smtClean="0"/>
              <a:t>учень 9 класу </a:t>
            </a:r>
            <a:endParaRPr lang="ru-RU" dirty="0" smtClean="0"/>
          </a:p>
          <a:p>
            <a:r>
              <a:rPr lang="uk-UA" dirty="0" err="1" smtClean="0"/>
              <a:t>Кам’янського</a:t>
            </a:r>
            <a:r>
              <a:rPr lang="uk-UA" dirty="0" smtClean="0"/>
              <a:t> еколого-економічного ліцею </a:t>
            </a:r>
            <a:r>
              <a:rPr lang="uk-UA" dirty="0" err="1"/>
              <a:t>Кам’янської</a:t>
            </a:r>
            <a:r>
              <a:rPr lang="uk-UA" dirty="0"/>
              <a:t> міської ради Черкаської </a:t>
            </a:r>
            <a:r>
              <a:rPr lang="uk-UA" dirty="0" smtClean="0"/>
              <a:t>області</a:t>
            </a:r>
            <a:endParaRPr lang="ru-RU" dirty="0"/>
          </a:p>
        </p:txBody>
      </p:sp>
      <p:pic>
        <p:nvPicPr>
          <p:cNvPr id="2" name="Picture 2" descr="F:\МАН\фото\IMG_20171209_152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5040560" cy="4191543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ctr"/>
            <a:r>
              <a:rPr lang="uk-UA" i="1" dirty="0" smtClean="0"/>
              <a:t>Актуальність досліджень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dirty="0" smtClean="0"/>
              <a:t>Одним з перспективних напрямів є поглинання сонячного випромінювання та перетворення його в електроенергію та тепло за допомогою фотоелементів та сонячних колекторів, що є актуальним питанням на сьогоднішній день.</a:t>
            </a:r>
            <a:endParaRPr lang="ru-RU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дослідження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8"/>
          </a:xfrm>
        </p:spPr>
        <p:txBody>
          <a:bodyPr>
            <a:normAutofit fontScale="92500"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uk-UA" sz="4000" dirty="0" smtClean="0"/>
              <a:t>Дослідження використання сонячної енергії для нагріву води в побутових умовах </a:t>
            </a:r>
            <a:r>
              <a:rPr lang="uk-UA" sz="4000" dirty="0" err="1" smtClean="0"/>
              <a:t>еколого-економічного</a:t>
            </a:r>
            <a:r>
              <a:rPr lang="uk-UA" sz="4000" dirty="0" smtClean="0"/>
              <a:t> ліцею. </a:t>
            </a:r>
          </a:p>
          <a:p>
            <a:pPr marL="514350" indent="-514350">
              <a:buFont typeface="Arial" pitchFamily="34" charset="0"/>
              <a:buChar char="•"/>
            </a:pPr>
            <a:endParaRPr lang="ru-RU" sz="4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453736"/>
            <a:ext cx="5004048" cy="3033891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Завдання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uk-UA" dirty="0" smtClean="0"/>
              <a:t>Провести аналітичні дослідження можливостей використання сонячної енергії. </a:t>
            </a:r>
          </a:p>
          <a:p>
            <a:pPr marL="514350" indent="-514350">
              <a:buFont typeface="+mj-lt"/>
              <a:buAutoNum type="arabicParenR"/>
            </a:pPr>
            <a:r>
              <a:rPr lang="uk-UA" dirty="0" smtClean="0"/>
              <a:t>Провести дослідження роботи сонячного теплового колектора у виробничих умовах.</a:t>
            </a:r>
            <a:endParaRPr lang="ru-RU" dirty="0" smtClean="0"/>
          </a:p>
          <a:p>
            <a:pPr marL="514350" indent="-514350">
              <a:buFont typeface="+mj-lt"/>
              <a:buAutoNum type="arabicParenR"/>
            </a:pPr>
            <a:endParaRPr lang="uk-UA" dirty="0" smtClean="0"/>
          </a:p>
          <a:p>
            <a:pPr marL="514350" indent="-514350">
              <a:buFont typeface="+mj-lt"/>
              <a:buAutoNum type="arabicParenR"/>
            </a:pPr>
            <a:endParaRPr lang="uk-UA" dirty="0" smtClean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Існуючі типи і установки сонячних колекторів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1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2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1. Плаский колектор</a:t>
            </a:r>
          </a:p>
          <a:p>
            <a:pPr>
              <a:buNone/>
            </a:pPr>
            <a:endParaRPr lang="uk-UA" dirty="0" smtClean="0"/>
          </a:p>
          <a:p>
            <a:r>
              <a:rPr lang="uk-UA" dirty="0" smtClean="0"/>
              <a:t>2. Вакуумний сонячний колектор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1" name="Picture 3" descr="E:\МАН\j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3384377" cy="2384928"/>
          </a:xfrm>
          <a:prstGeom prst="rect">
            <a:avLst/>
          </a:prstGeom>
          <a:noFill/>
        </p:spPr>
      </p:pic>
      <p:pic>
        <p:nvPicPr>
          <p:cNvPr id="2052" name="Picture 4" descr="E:\МАН\jf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149080"/>
            <a:ext cx="3384376" cy="2581304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Влітку 2017 року на даху ліцею було встановлено два сонячних колектори моделі </a:t>
            </a:r>
            <a:r>
              <a:rPr lang="en-US" dirty="0" smtClean="0"/>
              <a:t>ES1V2.0</a:t>
            </a:r>
            <a:r>
              <a:rPr lang="uk-UA" dirty="0" smtClean="0"/>
              <a:t> для нагрівання питної води, яка поступала до умивальників. </a:t>
            </a:r>
            <a:endParaRPr lang="ru-RU" dirty="0"/>
          </a:p>
        </p:txBody>
      </p:sp>
      <p:pic>
        <p:nvPicPr>
          <p:cNvPr id="5" name="Picture 2" descr="F:\МАН\фото\IMG_20171209_1520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14488"/>
            <a:ext cx="4191000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Технологічна схема колектора для підігріву води</a:t>
            </a:r>
            <a:endParaRPr lang="ru-RU" sz="2400" dirty="0"/>
          </a:p>
        </p:txBody>
      </p:sp>
      <p:pic>
        <p:nvPicPr>
          <p:cNvPr id="1026" name="Picture 2" descr="F:\МАН\схема установ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1571612"/>
            <a:ext cx="4473109" cy="38576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57752" y="150017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786314" y="1611142"/>
            <a:ext cx="407190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1.Теплообмінник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2. Контролер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3. </a:t>
            </a:r>
            <a:r>
              <a:rPr lang="uk-UA" sz="3200" dirty="0" smtClean="0"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онячний</a:t>
            </a:r>
            <a:r>
              <a:rPr kumimoji="0" lang="uk-UA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uk-UA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endParaRPr lang="uk-UA" sz="3200" dirty="0" smtClean="0">
              <a:ea typeface="Calibri" pitchFamily="34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колектор</a:t>
            </a: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4.</a:t>
            </a:r>
            <a:r>
              <a:rPr kumimoji="0" lang="uk-UA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3200" dirty="0" smtClean="0"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uk-UA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аправна </a:t>
            </a:r>
            <a:endParaRPr lang="uk-UA" sz="3200" dirty="0" smtClean="0">
              <a:ea typeface="Calibri" pitchFamily="34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    станція</a:t>
            </a:r>
            <a:r>
              <a:rPr kumimoji="0" lang="en-US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endParaRPr kumimoji="0" lang="uk-UA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Результати </a:t>
            </a:r>
            <a:r>
              <a:rPr lang="uk-UA" dirty="0" err="1" smtClean="0"/>
              <a:t>експерементальних</a:t>
            </a:r>
            <a:r>
              <a:rPr lang="uk-UA" dirty="0" smtClean="0"/>
              <a:t> досліджень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r>
              <a:rPr lang="uk-UA" dirty="0" smtClean="0"/>
              <a:t>Робота сонячного колектора влітку (</a:t>
            </a:r>
            <a:r>
              <a:rPr lang="uk-UA" dirty="0" err="1" smtClean="0"/>
              <a:t>лепень-серпень</a:t>
            </a:r>
            <a:r>
              <a:rPr lang="uk-UA" dirty="0" smtClean="0"/>
              <a:t>)</a:t>
            </a:r>
            <a:endParaRPr lang="ru-RU" dirty="0"/>
          </a:p>
        </p:txBody>
      </p:sp>
      <p:pic>
        <p:nvPicPr>
          <p:cNvPr id="1027" name="Picture 3" descr="F:\МАН\фото\табл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348880"/>
            <a:ext cx="7004050" cy="3821112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Робота сонячного </a:t>
            </a:r>
            <a:r>
              <a:rPr lang="uk-UA" dirty="0" smtClean="0"/>
              <a:t>колектора в осінню пору(жовтень листопад)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uk-UA" sz="5400" dirty="0" smtClean="0"/>
              <a:t>Висновки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44824"/>
            <a:ext cx="8686800" cy="4525963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dirty="0" smtClean="0"/>
              <a:t>1. На підставі аналізу тенденцій і темпів розвитку та впровадження різноманітного сонячного енергетичного устаткування в різних країнах світу доцільно спрямовувати вітчизняні прикладні наукові дослідження на розроблення наукових засад формування комбінованих систем використання поновлених джерел енергії.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dirty="0" smtClean="0"/>
              <a:t>2</a:t>
            </a:r>
            <a:r>
              <a:rPr lang="en-US" dirty="0" smtClean="0"/>
              <a:t>.</a:t>
            </a:r>
            <a:r>
              <a:rPr lang="uk-UA" dirty="0" smtClean="0"/>
              <a:t> Отже, як показали дослідження роботи сонячних колекторів у осінню-зимовий період для нагрівання води сонячний колектор працює при освітленості, яка не  перевищує 5 </a:t>
            </a:r>
            <a:r>
              <a:rPr lang="uk-UA" dirty="0" err="1" smtClean="0"/>
              <a:t>кЛк</a:t>
            </a:r>
            <a:r>
              <a:rPr lang="uk-UA" dirty="0" smtClean="0"/>
              <a:t>, при цьому температура води становить 19-21̊С , що не прийнятно для її використання, тому дана установка сонячного колектора не ефективна в користуванні у осінньо-зимовому періоді. В подальшому потрібно працювати над  удосконаленням конструкції і технологічного процесу даних установок.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5754764</TotalTime>
  <Words>274</Words>
  <Application>Microsoft Office PowerPoint</Application>
  <PresentationFormat>Екран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8" baseType="lpstr"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Презентація PowerPoint</vt:lpstr>
      <vt:lpstr>Актуальність досліджень</vt:lpstr>
      <vt:lpstr>Мета дослідження</vt:lpstr>
      <vt:lpstr>Завдання </vt:lpstr>
      <vt:lpstr>Існуючі типи і установки сонячних колекторів</vt:lpstr>
      <vt:lpstr>Презентація PowerPoint</vt:lpstr>
      <vt:lpstr>Технологічна схема колектора для підігріву води</vt:lpstr>
      <vt:lpstr>Результати експерементальних досліджень</vt:lpstr>
      <vt:lpstr>Робота сонячного колектора в осінню пору(жовтень листопад)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Науково-практичне товариство Кам’янського</dc:title>
  <dc:creator>Стасян</dc:creator>
  <cp:lastModifiedBy>comp1</cp:lastModifiedBy>
  <cp:revision>117</cp:revision>
  <dcterms:created xsi:type="dcterms:W3CDTF">2017-11-23T14:18:46Z</dcterms:created>
  <dcterms:modified xsi:type="dcterms:W3CDTF">2018-04-13T07:42:46Z</dcterms:modified>
</cp:coreProperties>
</file>