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59" r:id="rId6"/>
    <p:sldId id="264" r:id="rId7"/>
    <p:sldId id="262" r:id="rId8"/>
    <p:sldId id="265" r:id="rId9"/>
    <p:sldId id="260" r:id="rId10"/>
    <p:sldId id="266" r:id="rId11"/>
    <p:sldId id="261" r:id="rId12"/>
    <p:sldId id="267" r:id="rId13"/>
    <p:sldId id="268" r:id="rId14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396095800524936"/>
          <c:y val="4.9960875984251966E-2"/>
          <c:w val="0.51515879265091868"/>
          <c:h val="0.569913631889763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корінь, кількість</c:v>
                </c:pt>
              </c:strCache>
            </c:strRef>
          </c:tx>
          <c:invertIfNegative val="0"/>
          <c:cat>
            <c:strRef>
              <c:f>Аркуш1!$A$2:$A$9</c:f>
              <c:strCache>
                <c:ptCount val="8"/>
                <c:pt idx="0">
                  <c:v>колодязь(норма)</c:v>
                </c:pt>
                <c:pt idx="1">
                  <c:v>річка</c:v>
                </c:pt>
                <c:pt idx="2">
                  <c:v>ставок</c:v>
                </c:pt>
                <c:pt idx="3">
                  <c:v>вулиця</c:v>
                </c:pt>
                <c:pt idx="4">
                  <c:v>двори</c:v>
                </c:pt>
                <c:pt idx="5">
                  <c:v>водопровід</c:v>
                </c:pt>
                <c:pt idx="6">
                  <c:v>дистилят</c:v>
                </c:pt>
                <c:pt idx="7">
                  <c:v>малятко</c:v>
                </c:pt>
              </c:strCache>
            </c:strRef>
          </c:cat>
          <c:val>
            <c:numRef>
              <c:f>Аркуш1!$B$2:$B$9</c:f>
              <c:numCache>
                <c:formatCode>General</c:formatCode>
                <c:ptCount val="8"/>
                <c:pt idx="0">
                  <c:v>11</c:v>
                </c:pt>
                <c:pt idx="1">
                  <c:v>11</c:v>
                </c:pt>
                <c:pt idx="2">
                  <c:v>10</c:v>
                </c:pt>
                <c:pt idx="3">
                  <c:v>20</c:v>
                </c:pt>
                <c:pt idx="4">
                  <c:v>18</c:v>
                </c:pt>
                <c:pt idx="5">
                  <c:v>11</c:v>
                </c:pt>
                <c:pt idx="6">
                  <c:v>5</c:v>
                </c:pt>
                <c:pt idx="7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61-4D9C-9C40-55E61C38F852}"/>
            </c:ext>
          </c:extLst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корінь, мм</c:v>
                </c:pt>
              </c:strCache>
            </c:strRef>
          </c:tx>
          <c:invertIfNegative val="0"/>
          <c:cat>
            <c:strRef>
              <c:f>Аркуш1!$A$2:$A$9</c:f>
              <c:strCache>
                <c:ptCount val="8"/>
                <c:pt idx="0">
                  <c:v>колодязь(норма)</c:v>
                </c:pt>
                <c:pt idx="1">
                  <c:v>річка</c:v>
                </c:pt>
                <c:pt idx="2">
                  <c:v>ставок</c:v>
                </c:pt>
                <c:pt idx="3">
                  <c:v>вулиця</c:v>
                </c:pt>
                <c:pt idx="4">
                  <c:v>двори</c:v>
                </c:pt>
                <c:pt idx="5">
                  <c:v>водопровід</c:v>
                </c:pt>
                <c:pt idx="6">
                  <c:v>дистилят</c:v>
                </c:pt>
                <c:pt idx="7">
                  <c:v>малятко</c:v>
                </c:pt>
              </c:strCache>
            </c:strRef>
          </c:cat>
          <c:val>
            <c:numRef>
              <c:f>Аркуш1!$C$2:$C$9</c:f>
              <c:numCache>
                <c:formatCode>General</c:formatCode>
                <c:ptCount val="8"/>
                <c:pt idx="0">
                  <c:v>110</c:v>
                </c:pt>
                <c:pt idx="1">
                  <c:v>100</c:v>
                </c:pt>
                <c:pt idx="2">
                  <c:v>90</c:v>
                </c:pt>
                <c:pt idx="3">
                  <c:v>40</c:v>
                </c:pt>
                <c:pt idx="4">
                  <c:v>110</c:v>
                </c:pt>
                <c:pt idx="5">
                  <c:v>42</c:v>
                </c:pt>
                <c:pt idx="6">
                  <c:v>117</c:v>
                </c:pt>
                <c:pt idx="7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61-4D9C-9C40-55E61C38F852}"/>
            </c:ext>
          </c:extLst>
        </c:ser>
        <c:ser>
          <c:idx val="2"/>
          <c:order val="2"/>
          <c:tx>
            <c:strRef>
              <c:f>Аркуш1!$D$1</c:f>
              <c:strCache>
                <c:ptCount val="1"/>
                <c:pt idx="0">
                  <c:v>пагін, мм</c:v>
                </c:pt>
              </c:strCache>
            </c:strRef>
          </c:tx>
          <c:invertIfNegative val="0"/>
          <c:cat>
            <c:strRef>
              <c:f>Аркуш1!$A$2:$A$9</c:f>
              <c:strCache>
                <c:ptCount val="8"/>
                <c:pt idx="0">
                  <c:v>колодязь(норма)</c:v>
                </c:pt>
                <c:pt idx="1">
                  <c:v>річка</c:v>
                </c:pt>
                <c:pt idx="2">
                  <c:v>ставок</c:v>
                </c:pt>
                <c:pt idx="3">
                  <c:v>вулиця</c:v>
                </c:pt>
                <c:pt idx="4">
                  <c:v>двори</c:v>
                </c:pt>
                <c:pt idx="5">
                  <c:v>водопровід</c:v>
                </c:pt>
                <c:pt idx="6">
                  <c:v>дистилят</c:v>
                </c:pt>
                <c:pt idx="7">
                  <c:v>малятко</c:v>
                </c:pt>
              </c:strCache>
            </c:strRef>
          </c:cat>
          <c:val>
            <c:numRef>
              <c:f>Аркуш1!$D$2:$D$9</c:f>
              <c:numCache>
                <c:formatCode>General</c:formatCode>
                <c:ptCount val="8"/>
                <c:pt idx="0">
                  <c:v>160</c:v>
                </c:pt>
                <c:pt idx="1">
                  <c:v>100</c:v>
                </c:pt>
                <c:pt idx="2">
                  <c:v>100</c:v>
                </c:pt>
                <c:pt idx="3">
                  <c:v>150</c:v>
                </c:pt>
                <c:pt idx="4">
                  <c:v>110</c:v>
                </c:pt>
                <c:pt idx="5">
                  <c:v>100</c:v>
                </c:pt>
                <c:pt idx="6">
                  <c:v>160</c:v>
                </c:pt>
                <c:pt idx="7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F61-4D9C-9C40-55E61C38F8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3835264"/>
        <c:axId val="78081408"/>
      </c:barChart>
      <c:catAx>
        <c:axId val="738352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78081408"/>
        <c:crosses val="autoZero"/>
        <c:auto val="1"/>
        <c:lblAlgn val="ctr"/>
        <c:lblOffset val="100"/>
        <c:noMultiLvlLbl val="0"/>
      </c:catAx>
      <c:valAx>
        <c:axId val="780814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383526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проросло,шт.</c:v>
                </c:pt>
              </c:strCache>
            </c:strRef>
          </c:tx>
          <c:invertIfNegative val="0"/>
          <c:cat>
            <c:strRef>
              <c:f>Аркуш1!$A$2:$A$8</c:f>
              <c:strCache>
                <c:ptCount val="7"/>
                <c:pt idx="0">
                  <c:v>колодязь</c:v>
                </c:pt>
                <c:pt idx="1">
                  <c:v>тала вулиця</c:v>
                </c:pt>
                <c:pt idx="2">
                  <c:v>тала, двори</c:v>
                </c:pt>
                <c:pt idx="3">
                  <c:v>ставок</c:v>
                </c:pt>
                <c:pt idx="4">
                  <c:v>річка</c:v>
                </c:pt>
                <c:pt idx="5">
                  <c:v>водопровід</c:v>
                </c:pt>
                <c:pt idx="6">
                  <c:v>малятко</c:v>
                </c:pt>
              </c:strCache>
            </c:strRef>
          </c:cat>
          <c:val>
            <c:numRef>
              <c:f>Аркуш1!$B$2:$B$8</c:f>
              <c:numCache>
                <c:formatCode>General</c:formatCode>
                <c:ptCount val="7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  <c:pt idx="5">
                  <c:v>20</c:v>
                </c:pt>
                <c:pt idx="6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F9-4F71-8B3F-A45DFCE6EA1B}"/>
            </c:ext>
          </c:extLst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корінь, мм</c:v>
                </c:pt>
              </c:strCache>
            </c:strRef>
          </c:tx>
          <c:invertIfNegative val="0"/>
          <c:cat>
            <c:strRef>
              <c:f>Аркуш1!$A$2:$A$8</c:f>
              <c:strCache>
                <c:ptCount val="7"/>
                <c:pt idx="0">
                  <c:v>колодязь</c:v>
                </c:pt>
                <c:pt idx="1">
                  <c:v>тала вулиця</c:v>
                </c:pt>
                <c:pt idx="2">
                  <c:v>тала, двори</c:v>
                </c:pt>
                <c:pt idx="3">
                  <c:v>ставок</c:v>
                </c:pt>
                <c:pt idx="4">
                  <c:v>річка</c:v>
                </c:pt>
                <c:pt idx="5">
                  <c:v>водопровід</c:v>
                </c:pt>
                <c:pt idx="6">
                  <c:v>малятко</c:v>
                </c:pt>
              </c:strCache>
            </c:strRef>
          </c:cat>
          <c:val>
            <c:numRef>
              <c:f>Аркуш1!$C$2:$C$8</c:f>
              <c:numCache>
                <c:formatCode>General</c:formatCode>
                <c:ptCount val="7"/>
                <c:pt idx="0">
                  <c:v>110</c:v>
                </c:pt>
                <c:pt idx="1">
                  <c:v>94</c:v>
                </c:pt>
                <c:pt idx="2">
                  <c:v>108</c:v>
                </c:pt>
                <c:pt idx="3">
                  <c:v>0</c:v>
                </c:pt>
                <c:pt idx="4">
                  <c:v>210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F9-4F71-8B3F-A45DFCE6EA1B}"/>
            </c:ext>
          </c:extLst>
        </c:ser>
        <c:ser>
          <c:idx val="2"/>
          <c:order val="2"/>
          <c:tx>
            <c:strRef>
              <c:f>Аркуш1!$D$1</c:f>
              <c:strCache>
                <c:ptCount val="1"/>
                <c:pt idx="0">
                  <c:v>пагін, шт.</c:v>
                </c:pt>
              </c:strCache>
            </c:strRef>
          </c:tx>
          <c:invertIfNegative val="0"/>
          <c:cat>
            <c:strRef>
              <c:f>Аркуш1!$A$2:$A$8</c:f>
              <c:strCache>
                <c:ptCount val="7"/>
                <c:pt idx="0">
                  <c:v>колодязь</c:v>
                </c:pt>
                <c:pt idx="1">
                  <c:v>тала вулиця</c:v>
                </c:pt>
                <c:pt idx="2">
                  <c:v>тала, двори</c:v>
                </c:pt>
                <c:pt idx="3">
                  <c:v>ставок</c:v>
                </c:pt>
                <c:pt idx="4">
                  <c:v>річка</c:v>
                </c:pt>
                <c:pt idx="5">
                  <c:v>водопровід</c:v>
                </c:pt>
                <c:pt idx="6">
                  <c:v>малятко</c:v>
                </c:pt>
              </c:strCache>
            </c:strRef>
          </c:cat>
          <c:val>
            <c:numRef>
              <c:f>Аркуш1!$D$2:$D$8</c:f>
              <c:numCache>
                <c:formatCode>General</c:formatCode>
                <c:ptCount val="7"/>
                <c:pt idx="0">
                  <c:v>11</c:v>
                </c:pt>
                <c:pt idx="1">
                  <c:v>20</c:v>
                </c:pt>
                <c:pt idx="2">
                  <c:v>14</c:v>
                </c:pt>
                <c:pt idx="3">
                  <c:v>0</c:v>
                </c:pt>
                <c:pt idx="4">
                  <c:v>16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F9-4F71-8B3F-A45DFCE6EA1B}"/>
            </c:ext>
          </c:extLst>
        </c:ser>
        <c:ser>
          <c:idx val="3"/>
          <c:order val="3"/>
          <c:tx>
            <c:strRef>
              <c:f>Аркуш1!$E$1</c:f>
              <c:strCache>
                <c:ptCount val="1"/>
                <c:pt idx="0">
                  <c:v>пагін, мм</c:v>
                </c:pt>
              </c:strCache>
            </c:strRef>
          </c:tx>
          <c:invertIfNegative val="0"/>
          <c:cat>
            <c:strRef>
              <c:f>Аркуш1!$A$2:$A$8</c:f>
              <c:strCache>
                <c:ptCount val="7"/>
                <c:pt idx="0">
                  <c:v>колодязь</c:v>
                </c:pt>
                <c:pt idx="1">
                  <c:v>тала вулиця</c:v>
                </c:pt>
                <c:pt idx="2">
                  <c:v>тала, двори</c:v>
                </c:pt>
                <c:pt idx="3">
                  <c:v>ставок</c:v>
                </c:pt>
                <c:pt idx="4">
                  <c:v>річка</c:v>
                </c:pt>
                <c:pt idx="5">
                  <c:v>водопровід</c:v>
                </c:pt>
                <c:pt idx="6">
                  <c:v>малятко</c:v>
                </c:pt>
              </c:strCache>
            </c:strRef>
          </c:cat>
          <c:val>
            <c:numRef>
              <c:f>Аркуш1!$E$2:$E$8</c:f>
              <c:numCache>
                <c:formatCode>General</c:formatCode>
                <c:ptCount val="7"/>
                <c:pt idx="0">
                  <c:v>48</c:v>
                </c:pt>
                <c:pt idx="1">
                  <c:v>30</c:v>
                </c:pt>
                <c:pt idx="2">
                  <c:v>45</c:v>
                </c:pt>
                <c:pt idx="3">
                  <c:v>0</c:v>
                </c:pt>
                <c:pt idx="4">
                  <c:v>56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2F9-4F71-8B3F-A45DFCE6EA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819648"/>
        <c:axId val="33851264"/>
      </c:barChart>
      <c:catAx>
        <c:axId val="338196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3851264"/>
        <c:crosses val="autoZero"/>
        <c:auto val="1"/>
        <c:lblAlgn val="ctr"/>
        <c:lblOffset val="100"/>
        <c:noMultiLvlLbl val="0"/>
      </c:catAx>
      <c:valAx>
        <c:axId val="338512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381964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корінь, мм</c:v>
                </c:pt>
              </c:strCache>
            </c:strRef>
          </c:tx>
          <c:invertIfNegative val="0"/>
          <c:cat>
            <c:strRef>
              <c:f>Аркуш1!$A$2:$A$8</c:f>
              <c:strCache>
                <c:ptCount val="7"/>
                <c:pt idx="0">
                  <c:v>колодязь</c:v>
                </c:pt>
                <c:pt idx="1">
                  <c:v>вулиця</c:v>
                </c:pt>
                <c:pt idx="2">
                  <c:v>двори</c:v>
                </c:pt>
                <c:pt idx="3">
                  <c:v>ставок</c:v>
                </c:pt>
                <c:pt idx="4">
                  <c:v>річка</c:v>
                </c:pt>
                <c:pt idx="5">
                  <c:v>малятко</c:v>
                </c:pt>
                <c:pt idx="6">
                  <c:v>дистильована</c:v>
                </c:pt>
              </c:strCache>
            </c:strRef>
          </c:cat>
          <c:val>
            <c:numRef>
              <c:f>Аркуш1!$B$2:$B$8</c:f>
              <c:numCache>
                <c:formatCode>General</c:formatCode>
                <c:ptCount val="7"/>
                <c:pt idx="0">
                  <c:v>16</c:v>
                </c:pt>
                <c:pt idx="1">
                  <c:v>29</c:v>
                </c:pt>
                <c:pt idx="2">
                  <c:v>14</c:v>
                </c:pt>
                <c:pt idx="3">
                  <c:v>34</c:v>
                </c:pt>
                <c:pt idx="4">
                  <c:v>65</c:v>
                </c:pt>
                <c:pt idx="5">
                  <c:v>23</c:v>
                </c:pt>
                <c:pt idx="6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C5-434E-8324-3DCBA9BAB1E9}"/>
            </c:ext>
          </c:extLst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пагін, шт</c:v>
                </c:pt>
              </c:strCache>
            </c:strRef>
          </c:tx>
          <c:invertIfNegative val="0"/>
          <c:cat>
            <c:strRef>
              <c:f>Аркуш1!$A$2:$A$8</c:f>
              <c:strCache>
                <c:ptCount val="7"/>
                <c:pt idx="0">
                  <c:v>колодязь</c:v>
                </c:pt>
                <c:pt idx="1">
                  <c:v>вулиця</c:v>
                </c:pt>
                <c:pt idx="2">
                  <c:v>двори</c:v>
                </c:pt>
                <c:pt idx="3">
                  <c:v>ставок</c:v>
                </c:pt>
                <c:pt idx="4">
                  <c:v>річка</c:v>
                </c:pt>
                <c:pt idx="5">
                  <c:v>малятко</c:v>
                </c:pt>
                <c:pt idx="6">
                  <c:v>дистильована</c:v>
                </c:pt>
              </c:strCache>
            </c:strRef>
          </c:cat>
          <c:val>
            <c:numRef>
              <c:f>Аркуш1!$C$2:$C$8</c:f>
              <c:numCache>
                <c:formatCode>General</c:formatCode>
                <c:ptCount val="7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  <c:pt idx="5">
                  <c:v>20</c:v>
                </c:pt>
                <c:pt idx="6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3C5-434E-8324-3DCBA9BAB1E9}"/>
            </c:ext>
          </c:extLst>
        </c:ser>
        <c:ser>
          <c:idx val="2"/>
          <c:order val="2"/>
          <c:tx>
            <c:strRef>
              <c:f>Аркуш1!$D$1</c:f>
              <c:strCache>
                <c:ptCount val="1"/>
                <c:pt idx="0">
                  <c:v>пагін, мм</c:v>
                </c:pt>
              </c:strCache>
            </c:strRef>
          </c:tx>
          <c:invertIfNegative val="0"/>
          <c:cat>
            <c:strRef>
              <c:f>Аркуш1!$A$2:$A$8</c:f>
              <c:strCache>
                <c:ptCount val="7"/>
                <c:pt idx="0">
                  <c:v>колодязь</c:v>
                </c:pt>
                <c:pt idx="1">
                  <c:v>вулиця</c:v>
                </c:pt>
                <c:pt idx="2">
                  <c:v>двори</c:v>
                </c:pt>
                <c:pt idx="3">
                  <c:v>ставок</c:v>
                </c:pt>
                <c:pt idx="4">
                  <c:v>річка</c:v>
                </c:pt>
                <c:pt idx="5">
                  <c:v>малятко</c:v>
                </c:pt>
                <c:pt idx="6">
                  <c:v>дистильована</c:v>
                </c:pt>
              </c:strCache>
            </c:strRef>
          </c:cat>
          <c:val>
            <c:numRef>
              <c:f>Аркуш1!$D$2:$D$8</c:f>
              <c:numCache>
                <c:formatCode>General</c:formatCode>
                <c:ptCount val="7"/>
                <c:pt idx="0">
                  <c:v>31</c:v>
                </c:pt>
                <c:pt idx="1">
                  <c:v>63</c:v>
                </c:pt>
                <c:pt idx="2">
                  <c:v>57</c:v>
                </c:pt>
                <c:pt idx="3">
                  <c:v>15</c:v>
                </c:pt>
                <c:pt idx="4">
                  <c:v>16</c:v>
                </c:pt>
                <c:pt idx="5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3C5-434E-8324-3DCBA9BAB1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352512"/>
        <c:axId val="32359168"/>
      </c:barChart>
      <c:catAx>
        <c:axId val="323525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2359168"/>
        <c:crosses val="autoZero"/>
        <c:auto val="1"/>
        <c:lblAlgn val="ctr"/>
        <c:lblOffset val="100"/>
        <c:noMultiLvlLbl val="0"/>
      </c:catAx>
      <c:valAx>
        <c:axId val="323591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235251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корінь,шт</c:v>
                </c:pt>
              </c:strCache>
            </c:strRef>
          </c:tx>
          <c:invertIfNegative val="0"/>
          <c:cat>
            <c:strRef>
              <c:f>Аркуш1!$A$2:$A$9</c:f>
              <c:strCache>
                <c:ptCount val="8"/>
                <c:pt idx="0">
                  <c:v>колодязь</c:v>
                </c:pt>
                <c:pt idx="1">
                  <c:v>вулиця</c:v>
                </c:pt>
                <c:pt idx="2">
                  <c:v>двори</c:v>
                </c:pt>
                <c:pt idx="3">
                  <c:v>ставок</c:v>
                </c:pt>
                <c:pt idx="4">
                  <c:v>річка</c:v>
                </c:pt>
                <c:pt idx="5">
                  <c:v>водопровід</c:v>
                </c:pt>
                <c:pt idx="6">
                  <c:v>малятко</c:v>
                </c:pt>
                <c:pt idx="7">
                  <c:v>дистильована</c:v>
                </c:pt>
              </c:strCache>
            </c:strRef>
          </c:cat>
          <c:val>
            <c:numRef>
              <c:f>Аркуш1!$B$2:$B$9</c:f>
              <c:numCache>
                <c:formatCode>General</c:formatCode>
                <c:ptCount val="8"/>
                <c:pt idx="0">
                  <c:v>20</c:v>
                </c:pt>
                <c:pt idx="1">
                  <c:v>0</c:v>
                </c:pt>
                <c:pt idx="2">
                  <c:v>20</c:v>
                </c:pt>
                <c:pt idx="3">
                  <c:v>0</c:v>
                </c:pt>
                <c:pt idx="4">
                  <c:v>0</c:v>
                </c:pt>
                <c:pt idx="5">
                  <c:v>20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EA-4C2B-A2DD-889DFC6FC906}"/>
            </c:ext>
          </c:extLst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корінь,мм</c:v>
                </c:pt>
              </c:strCache>
            </c:strRef>
          </c:tx>
          <c:invertIfNegative val="0"/>
          <c:cat>
            <c:strRef>
              <c:f>Аркуш1!$A$2:$A$9</c:f>
              <c:strCache>
                <c:ptCount val="8"/>
                <c:pt idx="0">
                  <c:v>колодязь</c:v>
                </c:pt>
                <c:pt idx="1">
                  <c:v>вулиця</c:v>
                </c:pt>
                <c:pt idx="2">
                  <c:v>двори</c:v>
                </c:pt>
                <c:pt idx="3">
                  <c:v>ставок</c:v>
                </c:pt>
                <c:pt idx="4">
                  <c:v>річка</c:v>
                </c:pt>
                <c:pt idx="5">
                  <c:v>водопровід</c:v>
                </c:pt>
                <c:pt idx="6">
                  <c:v>малятко</c:v>
                </c:pt>
                <c:pt idx="7">
                  <c:v>дистильована</c:v>
                </c:pt>
              </c:strCache>
            </c:strRef>
          </c:cat>
          <c:val>
            <c:numRef>
              <c:f>Аркуш1!$C$2:$C$9</c:f>
              <c:numCache>
                <c:formatCode>General</c:formatCode>
                <c:ptCount val="8"/>
                <c:pt idx="0">
                  <c:v>29</c:v>
                </c:pt>
                <c:pt idx="1">
                  <c:v>0</c:v>
                </c:pt>
                <c:pt idx="2">
                  <c:v>60</c:v>
                </c:pt>
                <c:pt idx="3">
                  <c:v>0</c:v>
                </c:pt>
                <c:pt idx="4">
                  <c:v>0</c:v>
                </c:pt>
                <c:pt idx="5">
                  <c:v>44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EA-4C2B-A2DD-889DFC6FC906}"/>
            </c:ext>
          </c:extLst>
        </c:ser>
        <c:ser>
          <c:idx val="2"/>
          <c:order val="2"/>
          <c:tx>
            <c:strRef>
              <c:f>Аркуш1!$D$1</c:f>
              <c:strCache>
                <c:ptCount val="1"/>
                <c:pt idx="0">
                  <c:v>пагін, шт</c:v>
                </c:pt>
              </c:strCache>
            </c:strRef>
          </c:tx>
          <c:invertIfNegative val="0"/>
          <c:cat>
            <c:strRef>
              <c:f>Аркуш1!$A$2:$A$9</c:f>
              <c:strCache>
                <c:ptCount val="8"/>
                <c:pt idx="0">
                  <c:v>колодязь</c:v>
                </c:pt>
                <c:pt idx="1">
                  <c:v>вулиця</c:v>
                </c:pt>
                <c:pt idx="2">
                  <c:v>двори</c:v>
                </c:pt>
                <c:pt idx="3">
                  <c:v>ставок</c:v>
                </c:pt>
                <c:pt idx="4">
                  <c:v>річка</c:v>
                </c:pt>
                <c:pt idx="5">
                  <c:v>водопровід</c:v>
                </c:pt>
                <c:pt idx="6">
                  <c:v>малятко</c:v>
                </c:pt>
                <c:pt idx="7">
                  <c:v>дистильована</c:v>
                </c:pt>
              </c:strCache>
            </c:strRef>
          </c:cat>
          <c:val>
            <c:numRef>
              <c:f>Аркуш1!$D$2:$D$9</c:f>
              <c:numCache>
                <c:formatCode>General</c:formatCode>
                <c:ptCount val="8"/>
                <c:pt idx="0">
                  <c:v>13</c:v>
                </c:pt>
                <c:pt idx="1">
                  <c:v>0</c:v>
                </c:pt>
                <c:pt idx="2">
                  <c:v>12</c:v>
                </c:pt>
                <c:pt idx="3">
                  <c:v>0</c:v>
                </c:pt>
                <c:pt idx="4">
                  <c:v>0</c:v>
                </c:pt>
                <c:pt idx="5">
                  <c:v>16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1EA-4C2B-A2DD-889DFC6FC906}"/>
            </c:ext>
          </c:extLst>
        </c:ser>
        <c:ser>
          <c:idx val="3"/>
          <c:order val="3"/>
          <c:tx>
            <c:strRef>
              <c:f>Аркуш1!$E$1</c:f>
              <c:strCache>
                <c:ptCount val="1"/>
                <c:pt idx="0">
                  <c:v>пагін,мм</c:v>
                </c:pt>
              </c:strCache>
            </c:strRef>
          </c:tx>
          <c:invertIfNegative val="0"/>
          <c:cat>
            <c:strRef>
              <c:f>Аркуш1!$A$2:$A$9</c:f>
              <c:strCache>
                <c:ptCount val="8"/>
                <c:pt idx="0">
                  <c:v>колодязь</c:v>
                </c:pt>
                <c:pt idx="1">
                  <c:v>вулиця</c:v>
                </c:pt>
                <c:pt idx="2">
                  <c:v>двори</c:v>
                </c:pt>
                <c:pt idx="3">
                  <c:v>ставок</c:v>
                </c:pt>
                <c:pt idx="4">
                  <c:v>річка</c:v>
                </c:pt>
                <c:pt idx="5">
                  <c:v>водопровід</c:v>
                </c:pt>
                <c:pt idx="6">
                  <c:v>малятко</c:v>
                </c:pt>
                <c:pt idx="7">
                  <c:v>дистильована</c:v>
                </c:pt>
              </c:strCache>
            </c:strRef>
          </c:cat>
          <c:val>
            <c:numRef>
              <c:f>Аркуш1!$E$2:$E$9</c:f>
              <c:numCache>
                <c:formatCode>General</c:formatCode>
                <c:ptCount val="8"/>
                <c:pt idx="0">
                  <c:v>37</c:v>
                </c:pt>
                <c:pt idx="1">
                  <c:v>0</c:v>
                </c:pt>
                <c:pt idx="2">
                  <c:v>20</c:v>
                </c:pt>
                <c:pt idx="3">
                  <c:v>0</c:v>
                </c:pt>
                <c:pt idx="4">
                  <c:v>0</c:v>
                </c:pt>
                <c:pt idx="5">
                  <c:v>35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1EA-4C2B-A2DD-889DFC6FC9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45696"/>
        <c:axId val="2447616"/>
      </c:barChart>
      <c:catAx>
        <c:axId val="24456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447616"/>
        <c:crosses val="autoZero"/>
        <c:auto val="1"/>
        <c:lblAlgn val="ctr"/>
        <c:lblOffset val="100"/>
        <c:noMultiLvlLbl val="0"/>
      </c:catAx>
      <c:valAx>
        <c:axId val="24476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44569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11.04.2018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11.04.2018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11.04.2018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11.04.2018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11.04.2018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11.04.2018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11.04.2018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11.04.2018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11.04.2018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11.04.2018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11.04.2018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A66AE-81F5-474A-B74B-EE41E9320F19}" type="datetimeFigureOut">
              <a:rPr lang="uk-UA" smtClean="0"/>
              <a:t>11.04.2018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7" Type="http://schemas.openxmlformats.org/officeDocument/2006/relationships/chart" Target="../charts/chart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7" Type="http://schemas.openxmlformats.org/officeDocument/2006/relationships/hyperlink" Target="http://www.zoology.dp.ua/z_05_006.html" TargetMode="Externa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hyperlink" Target="https://essuir.sumdu.edu.ua/bitstream/123456789/63258/.../melnyk_biotestuvannia.Pdf" TargetMode="External"/><Relationship Id="rId5" Type="http://schemas.openxmlformats.org/officeDocument/2006/relationships/hyperlink" Target="http://eco.com.ua/" TargetMode="External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jpeg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chart" Target="../charts/chart1.xml"/><Relationship Id="rId5" Type="http://schemas.openxmlformats.org/officeDocument/2006/relationships/image" Target="../media/image8.jpeg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chart" Target="../charts/chart2.xml"/><Relationship Id="rId5" Type="http://schemas.openxmlformats.org/officeDocument/2006/relationships/image" Target="../media/image9.jpeg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7" Type="http://schemas.openxmlformats.org/officeDocument/2006/relationships/chart" Target="../charts/chart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3750956"/>
              </p:ext>
            </p:extLst>
          </p:nvPr>
        </p:nvGraphicFramePr>
        <p:xfrm>
          <a:off x="-30706" y="0"/>
          <a:ext cx="9174706" cy="6880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Presentation" r:id="rId3" imgW="4570378" imgH="3427533" progId="PowerPoint.Show.8">
                  <p:embed/>
                </p:oleObj>
              </mc:Choice>
              <mc:Fallback>
                <p:oleObj name="Presentation" r:id="rId3" imgW="4570378" imgH="3427533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0706" y="0"/>
                        <a:ext cx="9174706" cy="68802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188640"/>
            <a:ext cx="6836296" cy="2115666"/>
          </a:xfrm>
        </p:spPr>
        <p:txBody>
          <a:bodyPr>
            <a:normAutofit/>
          </a:bodyPr>
          <a:lstStyle/>
          <a:p>
            <a:r>
              <a:rPr lang="uk-UA" dirty="0" smtClean="0"/>
              <a:t>Біологічна повноцінність </a:t>
            </a:r>
            <a:r>
              <a:rPr lang="uk-UA" dirty="0"/>
              <a:t>води </a:t>
            </a:r>
            <a:r>
              <a:rPr lang="uk-UA" dirty="0" smtClean="0"/>
              <a:t>в </a:t>
            </a:r>
            <a:r>
              <a:rPr lang="uk-UA" dirty="0" smtClean="0"/>
              <a:t>межах Хорола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4283968" y="4834701"/>
            <a:ext cx="4320480" cy="1849760"/>
          </a:xfrm>
        </p:spPr>
        <p:txBody>
          <a:bodyPr>
            <a:normAutofit fontScale="62500" lnSpcReduction="20000"/>
          </a:bodyPr>
          <a:lstStyle/>
          <a:p>
            <a:r>
              <a:rPr lang="uk-UA" b="1" dirty="0" smtClean="0">
                <a:solidFill>
                  <a:schemeClr val="tx1"/>
                </a:solidFill>
              </a:rPr>
              <a:t>Науковий </a:t>
            </a:r>
            <a:r>
              <a:rPr lang="uk-UA" b="1" dirty="0">
                <a:solidFill>
                  <a:schemeClr val="tx1"/>
                </a:solidFill>
              </a:rPr>
              <a:t>керівник: </a:t>
            </a:r>
            <a:r>
              <a:rPr lang="uk-UA" b="1" dirty="0" err="1">
                <a:solidFill>
                  <a:schemeClr val="tx1"/>
                </a:solidFill>
              </a:rPr>
              <a:t>Бова</a:t>
            </a:r>
            <a:r>
              <a:rPr lang="uk-UA" b="1" dirty="0">
                <a:solidFill>
                  <a:schemeClr val="tx1"/>
                </a:solidFill>
              </a:rPr>
              <a:t> Людмила Володимирівна, учитель біології</a:t>
            </a:r>
          </a:p>
          <a:p>
            <a:r>
              <a:rPr lang="uk-UA" b="1" dirty="0">
                <a:solidFill>
                  <a:schemeClr val="tx1"/>
                </a:solidFill>
              </a:rPr>
              <a:t>Хорольської гімназії Хорольської районної ради Полтавської області, спеціаліст вищої кваліфікаційної категорії, учитель-методист</a:t>
            </a:r>
          </a:p>
          <a:p>
            <a:endParaRPr lang="uk-UA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096949"/>
            <a:ext cx="1744314" cy="2476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7584" y="4770625"/>
            <a:ext cx="27387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Автор: </a:t>
            </a:r>
            <a:r>
              <a:rPr lang="uk-UA" b="1" dirty="0" err="1" smtClean="0"/>
              <a:t>Манжос</a:t>
            </a:r>
            <a:r>
              <a:rPr lang="uk-UA" b="1" dirty="0" smtClean="0"/>
              <a:t> </a:t>
            </a:r>
            <a:r>
              <a:rPr lang="uk-UA" b="1" dirty="0"/>
              <a:t>Поліна Вікторівна, учениця 8-А класу Хорольської гімназії Хорольської районної ради Полтавської області</a:t>
            </a:r>
          </a:p>
          <a:p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22669" y="2199190"/>
            <a:ext cx="1768430" cy="262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65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4027018"/>
              </p:ext>
            </p:extLst>
          </p:nvPr>
        </p:nvGraphicFramePr>
        <p:xfrm>
          <a:off x="-30706" y="0"/>
          <a:ext cx="9174706" cy="6880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Presentation" r:id="rId3" imgW="4570378" imgH="3427533" progId="PowerPoint.Show.8">
                  <p:embed/>
                </p:oleObj>
              </mc:Choice>
              <mc:Fallback>
                <p:oleObj name="Presentation" r:id="rId3" imgW="4570378" imgH="3427533" progId="PowerPoint.Show.8">
                  <p:embed/>
                  <p:pic>
                    <p:nvPicPr>
                      <p:cNvPr id="6" name="Объект 5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0706" y="0"/>
                        <a:ext cx="9174706" cy="68802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Редиска</a:t>
            </a:r>
            <a:endParaRPr lang="uk-UA" dirty="0"/>
          </a:p>
        </p:txBody>
      </p:sp>
      <p:graphicFrame>
        <p:nvGraphicFramePr>
          <p:cNvPr id="3" name="Таблиця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5867628"/>
              </p:ext>
            </p:extLst>
          </p:nvPr>
        </p:nvGraphicFramePr>
        <p:xfrm>
          <a:off x="107503" y="1628800"/>
          <a:ext cx="9036502" cy="4497362"/>
        </p:xfrm>
        <a:graphic>
          <a:graphicData uri="http://schemas.openxmlformats.org/drawingml/2006/table">
            <a:tbl>
              <a:tblPr firstRow="1" bandRow="1"/>
              <a:tblGrid>
                <a:gridCol w="5322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98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98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96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47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47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23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230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230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230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0230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0230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0230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0230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02306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02306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502306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880279">
                <a:tc rowSpan="2"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1" i="0" u="none" strike="noStrike" kern="1200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Да</a:t>
                      </a: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1" i="0" u="none" strike="noStrike" kern="1200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та</a:t>
                      </a:r>
                      <a:endParaRPr lang="uk-UA" sz="1500" b="0" i="0" u="none" strike="noStrike" dirty="0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1" i="0" u="none" strike="noStrike" kern="1200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Колодязь(контроль)</a:t>
                      </a:r>
                      <a:endParaRPr lang="uk-UA" sz="1500" b="0" i="0" u="none" strike="noStrike" dirty="0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Вулиця</a:t>
                      </a:r>
                      <a:endParaRPr lang="uk-UA" sz="1500" b="0" i="0" u="none" strike="noStrike" dirty="0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1" i="0" u="none" strike="noStrike" kern="120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Двори</a:t>
                      </a:r>
                      <a:endParaRPr lang="uk-UA" sz="1500" b="0" i="0" u="none" strike="noStrike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1" i="0" u="none" strike="noStrike" kern="120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Ставок</a:t>
                      </a:r>
                      <a:endParaRPr lang="uk-UA" sz="1500" b="0" i="0" u="none" strike="noStrike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1" i="0" u="none" strike="noStrike" kern="120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Річка</a:t>
                      </a:r>
                      <a:endParaRPr lang="uk-UA" sz="1500" b="0" i="0" u="none" strike="noStrike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1" i="0" u="none" strike="noStrike" kern="1200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Водопро</a:t>
                      </a:r>
                      <a:endParaRPr lang="uk-UA" sz="1500" b="1" i="0" u="none" strike="noStrike" kern="1200" dirty="0" smtClean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1" i="0" u="none" strike="noStrike" kern="1200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від</a:t>
                      </a:r>
                      <a:endParaRPr lang="uk-UA" sz="1500" b="0" i="0" u="none" strike="noStrike" dirty="0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1" i="0" u="none" strike="noStrike" kern="120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Малятко</a:t>
                      </a:r>
                      <a:endParaRPr lang="uk-UA" sz="1500" b="0" i="0" u="none" strike="noStrike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1" i="0" u="none" strike="noStrike" kern="120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Дистильована</a:t>
                      </a:r>
                      <a:endParaRPr lang="uk-UA" sz="1500" b="0" i="0" u="none" strike="noStrike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387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        П</a:t>
                      </a:r>
                      <a:endParaRPr lang="uk-UA" sz="1500" b="0" i="0" u="none" strike="noStrike" dirty="0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         П</a:t>
                      </a:r>
                      <a:endParaRPr lang="uk-UA" sz="1500" b="0" i="0" u="none" strike="noStrike" dirty="0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           П</a:t>
                      </a:r>
                      <a:endParaRPr lang="uk-UA" sz="1500" b="0" i="0" u="none" strike="noStrike" dirty="0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        П</a:t>
                      </a:r>
                      <a:endParaRPr lang="uk-UA" sz="1500" b="0" i="0" u="none" strike="noStrike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     П</a:t>
                      </a:r>
                      <a:endParaRPr lang="uk-UA" sz="1500" b="0" i="0" u="none" strike="noStrike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     П</a:t>
                      </a:r>
                      <a:endParaRPr lang="uk-UA" sz="1500" b="0" i="0" u="none" strike="noStrike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     П</a:t>
                      </a:r>
                      <a:endParaRPr lang="uk-UA" sz="1500" b="0" i="0" u="none" strike="noStrike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     П</a:t>
                      </a:r>
                      <a:endParaRPr lang="uk-UA" sz="1500" b="0" i="0" u="none" strike="noStrike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9505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</a:t>
                      </a:r>
                      <a:r>
                        <a:rPr lang="uk-UA" sz="15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03</a:t>
                      </a:r>
                      <a:endParaRPr lang="uk-UA" sz="1500" b="0" i="0" u="none" strike="noStrike" dirty="0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19/08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10/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20/16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13/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20/9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12/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20/07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16/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18/08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10/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20/12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13/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20/13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15/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20/04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6/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9505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  <a:r>
                        <a:rPr lang="uk-UA" sz="15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03</a:t>
                      </a:r>
                      <a:endParaRPr lang="uk-UA" sz="1500" b="0" i="0" u="none" strike="noStrike" dirty="0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20/11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10/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20/26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15/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20/26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12/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20/16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17/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20/25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11/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20/21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15/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20/14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17/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20/13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6/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9505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05</a:t>
                      </a:r>
                      <a:r>
                        <a:rPr lang="uk-UA" sz="15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04</a:t>
                      </a:r>
                      <a:endParaRPr lang="uk-UA" sz="1500" b="0" i="0" u="none" strike="noStrike" dirty="0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20/29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13/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uk-UA" dirty="0" smtClean="0"/>
                        <a:t>Загибель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20/62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12/20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uk-UA" dirty="0" err="1" smtClean="0"/>
                        <a:t>Заги</a:t>
                      </a:r>
                      <a:r>
                        <a:rPr lang="uk-UA" dirty="0" smtClean="0"/>
                        <a:t>-</a:t>
                      </a:r>
                    </a:p>
                    <a:p>
                      <a:r>
                        <a:rPr lang="uk-UA" dirty="0" err="1" smtClean="0"/>
                        <a:t>бель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uk-UA" dirty="0" err="1" smtClean="0"/>
                        <a:t>Заги</a:t>
                      </a:r>
                      <a:r>
                        <a:rPr lang="uk-UA" dirty="0" smtClean="0"/>
                        <a:t>-</a:t>
                      </a:r>
                    </a:p>
                    <a:p>
                      <a:r>
                        <a:rPr lang="uk-UA" dirty="0" err="1" smtClean="0"/>
                        <a:t>бель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20/44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16/35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uk-UA" dirty="0" err="1" smtClean="0"/>
                        <a:t>Заги</a:t>
                      </a:r>
                      <a:r>
                        <a:rPr lang="uk-UA" dirty="0" smtClean="0"/>
                        <a:t>-</a:t>
                      </a:r>
                    </a:p>
                    <a:p>
                      <a:r>
                        <a:rPr lang="uk-UA" dirty="0" err="1" smtClean="0"/>
                        <a:t>бель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uk-UA" dirty="0" err="1" smtClean="0"/>
                        <a:t>Заги</a:t>
                      </a:r>
                      <a:r>
                        <a:rPr lang="uk-UA" dirty="0" smtClean="0"/>
                        <a:t>-</a:t>
                      </a:r>
                    </a:p>
                    <a:p>
                      <a:r>
                        <a:rPr lang="uk-UA" dirty="0" err="1" smtClean="0"/>
                        <a:t>бель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4181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  <a:r>
                        <a:rPr lang="uk-UA" sz="15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04</a:t>
                      </a:r>
                      <a:endParaRPr lang="uk-UA" sz="1500" b="0" i="0" u="none" strike="noStrike" dirty="0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3600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1956596"/>
              </p:ext>
            </p:extLst>
          </p:nvPr>
        </p:nvGraphicFramePr>
        <p:xfrm>
          <a:off x="-30706" y="0"/>
          <a:ext cx="9174706" cy="6880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Presentation" r:id="rId3" imgW="4570378" imgH="3427533" progId="PowerPoint.Show.8">
                  <p:embed/>
                </p:oleObj>
              </mc:Choice>
              <mc:Fallback>
                <p:oleObj name="Presentation" r:id="rId3" imgW="4570378" imgH="3427533" progId="PowerPoint.Show.8">
                  <p:embed/>
                  <p:pic>
                    <p:nvPicPr>
                      <p:cNvPr id="6" name="Объект 5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0706" y="0"/>
                        <a:ext cx="9174706" cy="68802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Редиска</a:t>
            </a:r>
            <a:br>
              <a:rPr lang="uk-UA" dirty="0" smtClean="0"/>
            </a:br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4" y="1851658"/>
            <a:ext cx="2517744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10" r="12482" b="22025"/>
          <a:stretch/>
        </p:blipFill>
        <p:spPr>
          <a:xfrm>
            <a:off x="6654561" y="0"/>
            <a:ext cx="2489439" cy="2608321"/>
          </a:xfrm>
          <a:prstGeom prst="rect">
            <a:avLst/>
          </a:prstGeom>
        </p:spPr>
      </p:pic>
      <p:graphicFrame>
        <p:nvGraphicFramePr>
          <p:cNvPr id="5" name="Діаграма 4"/>
          <p:cNvGraphicFramePr/>
          <p:nvPr>
            <p:extLst>
              <p:ext uri="{D42A27DB-BD31-4B8C-83A1-F6EECF244321}">
                <p14:modId xmlns:p14="http://schemas.microsoft.com/office/powerpoint/2010/main" val="750739338"/>
              </p:ext>
            </p:extLst>
          </p:nvPr>
        </p:nvGraphicFramePr>
        <p:xfrm>
          <a:off x="2601028" y="1483954"/>
          <a:ext cx="5018972" cy="3688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6" name="TextBox 5"/>
          <p:cNvSpPr txBox="1"/>
          <p:nvPr/>
        </p:nvSpPr>
        <p:spPr>
          <a:xfrm flipH="1">
            <a:off x="554736" y="5525617"/>
            <a:ext cx="8034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 smtClean="0"/>
              <a:t>Спостереження: дружне проростання. Рання загибель вегетативних органів у зразках із водами талими з вулиці, ставка, річки, дистильованої, «Малятко»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94645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6060129"/>
              </p:ext>
            </p:extLst>
          </p:nvPr>
        </p:nvGraphicFramePr>
        <p:xfrm>
          <a:off x="-30706" y="0"/>
          <a:ext cx="9174706" cy="6880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Presentation" r:id="rId3" imgW="4570378" imgH="3427533" progId="PowerPoint.Show.8">
                  <p:embed/>
                </p:oleObj>
              </mc:Choice>
              <mc:Fallback>
                <p:oleObj name="Presentation" r:id="rId3" imgW="4570378" imgH="3427533" progId="PowerPoint.Show.8">
                  <p:embed/>
                  <p:pic>
                    <p:nvPicPr>
                      <p:cNvPr id="6" name="Объект 5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0706" y="0"/>
                        <a:ext cx="9174706" cy="68802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висновки</a:t>
            </a:r>
            <a:endParaRPr lang="uk-UA" dirty="0"/>
          </a:p>
        </p:txBody>
      </p:sp>
      <p:sp>
        <p:nvSpPr>
          <p:cNvPr id="3" name="TextBox 2"/>
          <p:cNvSpPr txBox="1"/>
          <p:nvPr/>
        </p:nvSpPr>
        <p:spPr>
          <a:xfrm>
            <a:off x="179512" y="1196752"/>
            <a:ext cx="850728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dirty="0" err="1" smtClean="0"/>
              <a:t>Протестовано</a:t>
            </a:r>
            <a:r>
              <a:rPr lang="uk-UA" dirty="0" smtClean="0"/>
              <a:t> біологічну повноцінність води із відкритих та стаціонарних джерел.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dirty="0" smtClean="0"/>
              <a:t>Використано </a:t>
            </a:r>
            <a:r>
              <a:rPr lang="uk-UA" dirty="0" err="1" smtClean="0"/>
              <a:t>біоіндикатори</a:t>
            </a:r>
            <a:r>
              <a:rPr lang="uk-UA" dirty="0" smtClean="0"/>
              <a:t>: цибуля городня, редька чорна, редиска скороспіла, салат латук.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dirty="0" smtClean="0"/>
              <a:t>Під час спостережень враховано схожість , швидкість проростання коренів і пагонів, стабільність розвитку вегетативних органів.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dirty="0" smtClean="0"/>
              <a:t>Редиска – найбільш чутлива культура з протестованих. Біологічно неповноцінними для неї виявилися води «Малятко», дистильована, талі води вулиці, ставка і річки </a:t>
            </a:r>
            <a:r>
              <a:rPr lang="uk-UA" dirty="0" err="1" smtClean="0"/>
              <a:t>Лагодинка</a:t>
            </a:r>
            <a:r>
              <a:rPr lang="uk-UA" dirty="0" smtClean="0"/>
              <a:t>, про що свідчить рання загибель.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dirty="0" smtClean="0"/>
              <a:t>Редька більш толерантна до якості води порівняно з редискою. Рання загибель вказує на біологічну неповноцінність вод «Малятко», водопровідної та ставкової. Підвищену біологічну повноцінність для редьки мають талі води з вулиці, дворів та річки.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dirty="0" smtClean="0"/>
              <a:t>Тести із  салатом вказують на біологічну неповноцінність води «Малятко», дистильованої. Талі води для нього найбільш повноцінні.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dirty="0" smtClean="0"/>
              <a:t>Тести із цибулею вказують на біологічну  неповноцінність </a:t>
            </a:r>
            <a:r>
              <a:rPr lang="uk-UA" dirty="0"/>
              <a:t>води «Малятко» </a:t>
            </a:r>
            <a:r>
              <a:rPr lang="uk-UA" dirty="0" smtClean="0"/>
              <a:t> і недостатню повноцінність дистильованої.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dirty="0" smtClean="0"/>
              <a:t>Рейтинг біологічної повноцінності води тимчасових і постійних джерел околиць Хорола (від найменшого до найбільшого): 1. «Малятко».  2. Дистильована. 3.  Водопровідна. 4. Річкова, ставкова, тала вода з вулиці. 5. Тала вода із дворів. 6. Колодязь.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8750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9694769"/>
              </p:ext>
            </p:extLst>
          </p:nvPr>
        </p:nvGraphicFramePr>
        <p:xfrm>
          <a:off x="-30706" y="0"/>
          <a:ext cx="9174706" cy="6880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Presentation" r:id="rId3" imgW="4570378" imgH="3427533" progId="PowerPoint.Show.8">
                  <p:embed/>
                </p:oleObj>
              </mc:Choice>
              <mc:Fallback>
                <p:oleObj name="Presentation" r:id="rId3" imgW="4570378" imgH="3427533" progId="PowerPoint.Show.8">
                  <p:embed/>
                  <p:pic>
                    <p:nvPicPr>
                      <p:cNvPr id="6" name="Объект 5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0706" y="0"/>
                        <a:ext cx="9174706" cy="68802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uk-UA" dirty="0" smtClean="0"/>
              <a:t>Використані джерела </a:t>
            </a:r>
            <a:endParaRPr lang="uk-UA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1564876"/>
            <a:ext cx="820891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Клименко О.М.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Біоіндикаційна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оцінка токсичності водного середовища на основі моделювання гранично – допустимих концентрацій  іонів сульфату міді [Електронний ресурс]  / [Клименко О.М., Петрук А.М.] // Збірник наукових статей “ІІІ-го Всеукраїнського з’їзду екологів з міжнародною участю”. – Вінниця, 2011. – Том.1. – С.196–198. Режим доступу: </a:t>
            </a:r>
            <a:r>
              <a:rPr lang="uk-UA" sz="1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</a:t>
            </a:r>
            <a:r>
              <a:rPr lang="uk-UA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eco.com.ua/</a:t>
            </a:r>
            <a:endParaRPr lang="uk-UA" sz="1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uk-UA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Біотестування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uk-UA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ефектиний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  оцінки якості навколишнього середовища . Мельник О. П., магістрант;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ляцук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Л. Д., професор </a:t>
            </a:r>
            <a:r>
              <a:rPr lang="uk-UA" sz="1400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https://essuir.Sumdu.Edu.Ua/bitstream/123456789/63258/.../melnyk_biotestuvannia.Pdf</a:t>
            </a:r>
            <a:endParaRPr lang="uk-UA" sz="1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С.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Кіпніс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Ю. М. Ситник, А. С. 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Комарова.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Біорізноманіття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роль зооценозу в природних і антропогенних екосистемах: Матеріали ІІІ Міжнародної наукової конференції. – Д.: Вид-во ДНУ, 2005. – С. 12-13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Маджд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 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М.. Удосконалення контролю техносфери сучасними біологічними методами.</a:t>
            </a:r>
            <a:r>
              <a:rPr lang="uk-UA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er.nau.edu.ua</a:t>
            </a:r>
            <a:r>
              <a:rPr lang="uk-UA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uk-UA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bitstream</a:t>
            </a:r>
            <a:r>
              <a:rPr lang="uk-UA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/NAU/23385/1/19_КНУБА_.</a:t>
            </a:r>
            <a:r>
              <a:rPr lang="uk-UA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doc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Методичні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вказівки до лабораторних занять із дисципліни «Біотехнології» за темою «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Біоіндикація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біотестування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стану навколишнього середовища» / укладач Є. Ю.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Черниш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Суми : Сумський державний університет, 2015. – 29 с. </a:t>
            </a:r>
            <a:r>
              <a:rPr lang="uk-UA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lib.sumdu.edu.ua</a:t>
            </a:r>
            <a:r>
              <a:rPr lang="uk-UA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uk-UA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library</a:t>
            </a:r>
            <a:r>
              <a:rPr lang="uk-UA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uk-UA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docs</a:t>
            </a:r>
            <a:r>
              <a:rPr lang="uk-UA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uk-UA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rio</a:t>
            </a:r>
            <a:r>
              <a:rPr lang="uk-UA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/2015/m3961.doc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Мелехова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О. П.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Биологический контроль окружающей среды: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биоиндикация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биотестирование: учебное пособие / О.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Мелехова, Е. И. Егорова, Т. И. Евстеева и др. − М.: Академия, 2007. − 288 с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биоиндикации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учебно-методическое пособие / М.Н.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Мукминов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Э.А.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Шуравльов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Казань: казанский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ун-тет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2011. – 48 с.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resources.krc.karelia.ru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krc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dok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publ2007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rekom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poliakova2007.pdf</a:t>
            </a:r>
            <a:endParaRPr lang="uk-UA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uk-UA" sz="1400" dirty="0" err="1" smtClean="0">
                <a:hlinkClick r:id="rId7"/>
              </a:rPr>
              <a:t>www.zoology.dp.ua</a:t>
            </a:r>
            <a:r>
              <a:rPr lang="uk-UA" sz="1400" dirty="0" smtClean="0">
                <a:hlinkClick r:id="rId7"/>
              </a:rPr>
              <a:t>/z_05_006.html</a:t>
            </a:r>
            <a:endParaRPr lang="uk-UA" sz="1400" dirty="0" smtClean="0"/>
          </a:p>
          <a:p>
            <a:pPr marL="342900" indent="-342900" algn="just">
              <a:buFont typeface="+mj-lt"/>
              <a:buAutoNum type="arabicPeriod"/>
            </a:pPr>
            <a:r>
              <a:rPr lang="uk-UA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Біорізноманіття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роль зооценозу в природних і антропогенних екосистемах: Матеріали ІІІ Міжнародної наукової конференції. – Д.: Вид-во ДНУ, 2005. – С. 12-13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98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9826703"/>
              </p:ext>
            </p:extLst>
          </p:nvPr>
        </p:nvGraphicFramePr>
        <p:xfrm>
          <a:off x="-30706" y="0"/>
          <a:ext cx="9174706" cy="6880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Presentation" r:id="rId3" imgW="4570378" imgH="3427533" progId="PowerPoint.Show.8">
                  <p:embed/>
                </p:oleObj>
              </mc:Choice>
              <mc:Fallback>
                <p:oleObj name="Presentation" r:id="rId3" imgW="4570378" imgH="3427533" progId="PowerPoint.Show.8">
                  <p:embed/>
                  <p:pic>
                    <p:nvPicPr>
                      <p:cNvPr id="6" name="Объект 5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0706" y="0"/>
                        <a:ext cx="9174706" cy="68802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1111937"/>
            <a:ext cx="3008313" cy="1944216"/>
          </a:xfrm>
        </p:spPr>
        <p:txBody>
          <a:bodyPr>
            <a:normAutofit/>
          </a:bodyPr>
          <a:lstStyle/>
          <a:p>
            <a:r>
              <a:rPr lang="uk-UA" dirty="0" smtClean="0"/>
              <a:t>Мета</a:t>
            </a:r>
            <a:r>
              <a:rPr lang="uk-UA" dirty="0" smtClean="0"/>
              <a:t>: установити </a:t>
            </a:r>
            <a:r>
              <a:rPr lang="uk-UA" dirty="0" smtClean="0"/>
              <a:t>рівень біологічної повноцінності водойм та тимчасових водотоків околиць Хорола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2867917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uk-UA" b="1" dirty="0" smtClean="0"/>
              <a:t>Об’єкт: </a:t>
            </a:r>
            <a:r>
              <a:rPr lang="uk-UA" dirty="0" smtClean="0"/>
              <a:t>вода </a:t>
            </a:r>
            <a:r>
              <a:rPr lang="uk-UA" dirty="0"/>
              <a:t>постійних та тимчасових водотоків </a:t>
            </a:r>
            <a:r>
              <a:rPr lang="uk-UA" dirty="0" smtClean="0"/>
              <a:t>у межах Хорола</a:t>
            </a:r>
            <a:endParaRPr lang="uk-UA" dirty="0"/>
          </a:p>
          <a:p>
            <a:pPr algn="just"/>
            <a:endParaRPr lang="uk-UA" dirty="0" smtClean="0"/>
          </a:p>
          <a:p>
            <a:pPr algn="just"/>
            <a:r>
              <a:rPr lang="uk-UA" b="1" dirty="0" smtClean="0"/>
              <a:t>Предмет</a:t>
            </a:r>
            <a:r>
              <a:rPr lang="uk-UA" dirty="0" smtClean="0"/>
              <a:t>: біологічна </a:t>
            </a:r>
            <a:r>
              <a:rPr lang="uk-UA" dirty="0" smtClean="0"/>
              <a:t>повноцінність </a:t>
            </a:r>
            <a:r>
              <a:rPr lang="uk-UA" dirty="0"/>
              <a:t>води постійних та тимчасових водотоків </a:t>
            </a:r>
            <a:r>
              <a:rPr lang="uk-UA" dirty="0" smtClean="0"/>
              <a:t>у межах  </a:t>
            </a:r>
            <a:r>
              <a:rPr lang="uk-UA" dirty="0"/>
              <a:t>Хорола</a:t>
            </a:r>
          </a:p>
          <a:p>
            <a:endParaRPr lang="uk-UA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3140968"/>
            <a:ext cx="3117849" cy="3426040"/>
          </a:xfrm>
        </p:spPr>
        <p:txBody>
          <a:bodyPr>
            <a:normAutofit fontScale="85000" lnSpcReduction="20000"/>
          </a:bodyPr>
          <a:lstStyle/>
          <a:p>
            <a:r>
              <a:rPr lang="uk-UA" sz="2400" b="1" dirty="0" smtClean="0"/>
              <a:t>Завдання: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2400" dirty="0" smtClean="0"/>
              <a:t>Виявити ступінь біологічної повноцінності </a:t>
            </a:r>
            <a:r>
              <a:rPr lang="uk-UA" sz="2400" dirty="0"/>
              <a:t>води постійних та тимчасових водотоків околиць </a:t>
            </a:r>
            <a:r>
              <a:rPr lang="uk-UA" sz="2400" dirty="0" smtClean="0"/>
              <a:t>Хорола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2400" dirty="0" smtClean="0"/>
              <a:t>Порівняти функціональну якість води постійних та тимчасових водотоків околиць Хорола для різних видів рослин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dirty="0"/>
          </a:p>
        </p:txBody>
      </p:sp>
      <p:pic>
        <p:nvPicPr>
          <p:cNvPr id="5" name="Picture 2" descr="C:\Users\Kabinet_17\Desktop\юніор 2018\Фото\IMG_20180328_1405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918603"/>
            <a:ext cx="2736304" cy="364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80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3200747"/>
              </p:ext>
            </p:extLst>
          </p:nvPr>
        </p:nvGraphicFramePr>
        <p:xfrm>
          <a:off x="-30706" y="0"/>
          <a:ext cx="9174706" cy="6880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Presentation" r:id="rId3" imgW="4570378" imgH="3427533" progId="PowerPoint.Show.8">
                  <p:embed/>
                </p:oleObj>
              </mc:Choice>
              <mc:Fallback>
                <p:oleObj name="Presentation" r:id="rId3" imgW="4570378" imgH="3427533" progId="PowerPoint.Show.8">
                  <p:embed/>
                  <p:pic>
                    <p:nvPicPr>
                      <p:cNvPr id="6" name="Объект 5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0706" y="0"/>
                        <a:ext cx="9174706" cy="68802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Схема досліду і методи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134" y="1268760"/>
            <a:ext cx="2764865" cy="36864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3" t="-21401" r="1913" b="21401"/>
          <a:stretch/>
        </p:blipFill>
        <p:spPr>
          <a:xfrm>
            <a:off x="3131840" y="332656"/>
            <a:ext cx="3186354" cy="42484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2" b="22219"/>
          <a:stretch/>
        </p:blipFill>
        <p:spPr>
          <a:xfrm>
            <a:off x="23086" y="1268760"/>
            <a:ext cx="3132348" cy="26390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4562544"/>
            <a:ext cx="23672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Методи:</a:t>
            </a:r>
          </a:p>
          <a:p>
            <a:r>
              <a:rPr lang="uk-UA" dirty="0" smtClean="0"/>
              <a:t> </a:t>
            </a:r>
            <a:r>
              <a:rPr lang="uk-UA" dirty="0" err="1" smtClean="0"/>
              <a:t>Біотестування</a:t>
            </a:r>
            <a:r>
              <a:rPr lang="uk-UA" dirty="0" smtClean="0"/>
              <a:t> </a:t>
            </a:r>
          </a:p>
          <a:p>
            <a:r>
              <a:rPr lang="uk-UA" dirty="0" smtClean="0"/>
              <a:t>Математичний</a:t>
            </a:r>
          </a:p>
          <a:p>
            <a:r>
              <a:rPr lang="uk-UA" dirty="0" smtClean="0"/>
              <a:t>Метод відбору проб</a:t>
            </a:r>
          </a:p>
          <a:p>
            <a:r>
              <a:rPr lang="uk-UA" dirty="0" smtClean="0"/>
              <a:t>Спостереження</a:t>
            </a:r>
          </a:p>
          <a:p>
            <a:r>
              <a:rPr lang="uk-UA" dirty="0" smtClean="0"/>
              <a:t>Лабораторний дослід </a:t>
            </a:r>
            <a:endParaRPr lang="uk-UA" dirty="0"/>
          </a:p>
        </p:txBody>
      </p:sp>
      <p:sp>
        <p:nvSpPr>
          <p:cNvPr id="7" name="TextBox 6"/>
          <p:cNvSpPr txBox="1"/>
          <p:nvPr/>
        </p:nvSpPr>
        <p:spPr>
          <a:xfrm>
            <a:off x="3231852" y="4970079"/>
            <a:ext cx="56886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 smtClean="0"/>
              <a:t>Культури: цибуля, салат, редиска, редька</a:t>
            </a:r>
          </a:p>
          <a:p>
            <a:pPr algn="just"/>
            <a:r>
              <a:rPr lang="uk-UA" dirty="0" smtClean="0"/>
              <a:t>Кожна культура пророщується в пробах води </a:t>
            </a:r>
            <a:r>
              <a:rPr lang="uk-UA" dirty="0"/>
              <a:t>з</a:t>
            </a:r>
            <a:r>
              <a:rPr lang="uk-UA" dirty="0" smtClean="0"/>
              <a:t> колодязя (контроль), тала вода з асфальтового покриття вулиці, тала вода із дворів, річки </a:t>
            </a:r>
            <a:r>
              <a:rPr lang="uk-UA" dirty="0" err="1" smtClean="0"/>
              <a:t>Лагодинка</a:t>
            </a:r>
            <a:r>
              <a:rPr lang="uk-UA" dirty="0" smtClean="0"/>
              <a:t>, </a:t>
            </a:r>
            <a:r>
              <a:rPr lang="uk-UA" dirty="0" err="1" smtClean="0"/>
              <a:t>ставка,водопроводу</a:t>
            </a:r>
            <a:r>
              <a:rPr lang="uk-UA" dirty="0" smtClean="0"/>
              <a:t>,  вода «Малятко»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82546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0473482"/>
              </p:ext>
            </p:extLst>
          </p:nvPr>
        </p:nvGraphicFramePr>
        <p:xfrm>
          <a:off x="-30706" y="0"/>
          <a:ext cx="9174706" cy="6880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Presentation" r:id="rId3" imgW="4570378" imgH="3427533" progId="PowerPoint.Show.8">
                  <p:embed/>
                </p:oleObj>
              </mc:Choice>
              <mc:Fallback>
                <p:oleObj name="Presentation" r:id="rId3" imgW="4570378" imgH="3427533" progId="PowerPoint.Show.8">
                  <p:embed/>
                  <p:pic>
                    <p:nvPicPr>
                      <p:cNvPr id="6" name="Объект 5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0706" y="0"/>
                        <a:ext cx="9174706" cy="68802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Цибуля: 27.03-10.04.</a:t>
            </a:r>
            <a:br>
              <a:rPr lang="uk-UA" dirty="0" smtClean="0"/>
            </a:br>
            <a:r>
              <a:rPr lang="uk-UA" sz="1100" dirty="0" smtClean="0"/>
              <a:t>к – корені. У чисельнику – кількість коренів, у знаменнику – середня довжина, мм. П – пагін ( середня довжина, мм)</a:t>
            </a:r>
            <a:endParaRPr lang="uk-UA" dirty="0"/>
          </a:p>
        </p:txBody>
      </p:sp>
      <p:graphicFrame>
        <p:nvGraphicFramePr>
          <p:cNvPr id="3" name="Таблиця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280369"/>
              </p:ext>
            </p:extLst>
          </p:nvPr>
        </p:nvGraphicFramePr>
        <p:xfrm>
          <a:off x="-2" y="1412776"/>
          <a:ext cx="9143999" cy="5552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95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74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88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1114882">
                <a:tc rowSpan="2">
                  <a:txBody>
                    <a:bodyPr/>
                    <a:lstStyle/>
                    <a:p>
                      <a:r>
                        <a:rPr lang="uk-UA" dirty="0" smtClean="0"/>
                        <a:t>Дата</a:t>
                      </a:r>
                      <a:endParaRPr lang="uk-UA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uk-UA" dirty="0" smtClean="0"/>
                        <a:t>Колодязь(контроль)</a:t>
                      </a:r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uk-UA" dirty="0" smtClean="0"/>
                        <a:t>Вулиця</a:t>
                      </a:r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uk-UA" dirty="0" smtClean="0"/>
                        <a:t>Двори</a:t>
                      </a:r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uk-UA" dirty="0" smtClean="0"/>
                        <a:t>Ставок</a:t>
                      </a:r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uk-UA" dirty="0" smtClean="0"/>
                        <a:t>Річка</a:t>
                      </a:r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uk-UA" dirty="0" smtClean="0"/>
                        <a:t>Водопровід</a:t>
                      </a:r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uk-UA" dirty="0" smtClean="0"/>
                        <a:t>Малятко</a:t>
                      </a:r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uk-UA" dirty="0" smtClean="0"/>
                        <a:t>Дистильована</a:t>
                      </a:r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744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uk-UA" dirty="0" smtClean="0"/>
                        <a:t>К        П</a:t>
                      </a:r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uk-UA" dirty="0" smtClean="0"/>
                        <a:t>К         П</a:t>
                      </a:r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uk-UA" dirty="0" smtClean="0"/>
                        <a:t>К           П</a:t>
                      </a:r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uk-UA" dirty="0" smtClean="0"/>
                        <a:t>К        П</a:t>
                      </a:r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uk-UA" dirty="0" smtClean="0"/>
                        <a:t>К     П</a:t>
                      </a:r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uk-UA" dirty="0" smtClean="0"/>
                        <a:t>К     П</a:t>
                      </a:r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uk-UA" dirty="0" smtClean="0"/>
                        <a:t>К     П</a:t>
                      </a:r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uk-UA" dirty="0" smtClean="0"/>
                        <a:t>К     П</a:t>
                      </a:r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7221">
                <a:tc>
                  <a:txBody>
                    <a:bodyPr/>
                    <a:lstStyle/>
                    <a:p>
                      <a:r>
                        <a:rPr lang="uk-UA" dirty="0" smtClean="0"/>
                        <a:t>29.03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7/</a:t>
                      </a:r>
                    </a:p>
                    <a:p>
                      <a:r>
                        <a:rPr lang="uk-UA" sz="1400" dirty="0" smtClean="0"/>
                        <a:t>08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-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12/</a:t>
                      </a:r>
                    </a:p>
                    <a:p>
                      <a:r>
                        <a:rPr lang="uk-UA" sz="1400" dirty="0" smtClean="0"/>
                        <a:t>09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-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13/</a:t>
                      </a:r>
                    </a:p>
                    <a:p>
                      <a:r>
                        <a:rPr lang="uk-UA" sz="1400" dirty="0" smtClean="0"/>
                        <a:t>06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-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8/</a:t>
                      </a:r>
                    </a:p>
                    <a:p>
                      <a:r>
                        <a:rPr lang="uk-UA" sz="1400" dirty="0" smtClean="0"/>
                        <a:t>07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-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3/</a:t>
                      </a:r>
                    </a:p>
                    <a:p>
                      <a:r>
                        <a:rPr lang="uk-UA" sz="1400" dirty="0" smtClean="0"/>
                        <a:t>03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-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11/06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-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13/07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-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5/</a:t>
                      </a:r>
                    </a:p>
                    <a:p>
                      <a:r>
                        <a:rPr lang="uk-UA" sz="1400" dirty="0" smtClean="0"/>
                        <a:t>13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-</a:t>
                      </a:r>
                      <a:endParaRPr lang="uk-UA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7221">
                <a:tc>
                  <a:txBody>
                    <a:bodyPr/>
                    <a:lstStyle/>
                    <a:p>
                      <a:r>
                        <a:rPr lang="uk-UA" dirty="0" smtClean="0"/>
                        <a:t>30.03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11/</a:t>
                      </a:r>
                    </a:p>
                    <a:p>
                      <a:r>
                        <a:rPr lang="uk-UA" sz="1400" dirty="0" smtClean="0"/>
                        <a:t>17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-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20/</a:t>
                      </a:r>
                    </a:p>
                    <a:p>
                      <a:r>
                        <a:rPr lang="uk-UA" sz="1400" dirty="0" smtClean="0"/>
                        <a:t>17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-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18/18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-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10/14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-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7/</a:t>
                      </a:r>
                    </a:p>
                    <a:p>
                      <a:r>
                        <a:rPr lang="uk-UA" sz="1400" dirty="0" smtClean="0"/>
                        <a:t>10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-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11/</a:t>
                      </a:r>
                    </a:p>
                    <a:p>
                      <a:r>
                        <a:rPr lang="uk-UA" sz="1400" dirty="0" smtClean="0"/>
                        <a:t>09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-</a:t>
                      </a:r>
                    </a:p>
                    <a:p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16/</a:t>
                      </a:r>
                    </a:p>
                    <a:p>
                      <a:r>
                        <a:rPr lang="uk-UA" sz="1400" dirty="0" smtClean="0"/>
                        <a:t>15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-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5/</a:t>
                      </a:r>
                    </a:p>
                    <a:p>
                      <a:r>
                        <a:rPr lang="uk-UA" sz="1400" dirty="0" smtClean="0"/>
                        <a:t>18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-</a:t>
                      </a:r>
                      <a:endParaRPr lang="uk-UA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7221">
                <a:tc>
                  <a:txBody>
                    <a:bodyPr/>
                    <a:lstStyle/>
                    <a:p>
                      <a:r>
                        <a:rPr lang="uk-UA" dirty="0" smtClean="0"/>
                        <a:t>05.04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11/</a:t>
                      </a:r>
                    </a:p>
                    <a:p>
                      <a:r>
                        <a:rPr lang="uk-UA" sz="1400" dirty="0" smtClean="0"/>
                        <a:t>78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80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20/</a:t>
                      </a:r>
                    </a:p>
                    <a:p>
                      <a:r>
                        <a:rPr lang="uk-UA" sz="1400" dirty="0" smtClean="0"/>
                        <a:t>37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60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18/45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50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10/80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30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7/</a:t>
                      </a:r>
                    </a:p>
                    <a:p>
                      <a:r>
                        <a:rPr lang="uk-UA" sz="1400" dirty="0" smtClean="0"/>
                        <a:t>55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65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11/</a:t>
                      </a:r>
                    </a:p>
                    <a:p>
                      <a:r>
                        <a:rPr lang="uk-UA" sz="1400" dirty="0" smtClean="0"/>
                        <a:t>35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30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16/</a:t>
                      </a:r>
                    </a:p>
                    <a:p>
                      <a:r>
                        <a:rPr lang="uk-UA" sz="1400" dirty="0" smtClean="0"/>
                        <a:t>35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15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5/</a:t>
                      </a:r>
                    </a:p>
                    <a:p>
                      <a:r>
                        <a:rPr lang="uk-UA" sz="1400" dirty="0" smtClean="0"/>
                        <a:t>110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110</a:t>
                      </a:r>
                    </a:p>
                    <a:p>
                      <a:r>
                        <a:rPr lang="uk-UA" sz="1400" dirty="0" err="1" smtClean="0"/>
                        <a:t>нерівн</a:t>
                      </a:r>
                      <a:endParaRPr lang="uk-UA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7221">
                <a:tc>
                  <a:txBody>
                    <a:bodyPr/>
                    <a:lstStyle/>
                    <a:p>
                      <a:r>
                        <a:rPr lang="uk-UA" dirty="0" smtClean="0"/>
                        <a:t>10.04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11/</a:t>
                      </a:r>
                    </a:p>
                    <a:p>
                      <a:r>
                        <a:rPr lang="uk-UA" sz="1400" dirty="0" smtClean="0"/>
                        <a:t>110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160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20/</a:t>
                      </a:r>
                    </a:p>
                    <a:p>
                      <a:r>
                        <a:rPr lang="uk-UA" sz="1400" dirty="0" smtClean="0"/>
                        <a:t>40, </a:t>
                      </a:r>
                      <a:r>
                        <a:rPr lang="uk-UA" sz="1400" dirty="0" err="1" smtClean="0"/>
                        <a:t>галужен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150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18/47,</a:t>
                      </a:r>
                    </a:p>
                    <a:p>
                      <a:r>
                        <a:rPr lang="uk-UA" sz="1400" dirty="0" err="1" smtClean="0"/>
                        <a:t>галуж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110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10/90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100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75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100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11/42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100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16/</a:t>
                      </a:r>
                    </a:p>
                    <a:p>
                      <a:r>
                        <a:rPr lang="uk-UA" sz="1400" dirty="0" smtClean="0"/>
                        <a:t>37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21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5/</a:t>
                      </a:r>
                    </a:p>
                    <a:p>
                      <a:r>
                        <a:rPr lang="uk-UA" sz="1400" dirty="0" smtClean="0"/>
                        <a:t>117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3 </a:t>
                      </a:r>
                      <a:r>
                        <a:rPr lang="uk-UA" sz="1400" dirty="0" err="1" smtClean="0"/>
                        <a:t>лс</a:t>
                      </a:r>
                      <a:r>
                        <a:rPr lang="uk-UA" sz="1400" dirty="0" smtClean="0"/>
                        <a:t>, </a:t>
                      </a:r>
                      <a:r>
                        <a:rPr lang="uk-UA" sz="1400" dirty="0" err="1" smtClean="0"/>
                        <a:t>нерівном</a:t>
                      </a:r>
                      <a:endParaRPr lang="uk-UA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4882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4703594"/>
              </p:ext>
            </p:extLst>
          </p:nvPr>
        </p:nvGraphicFramePr>
        <p:xfrm>
          <a:off x="-30706" y="0"/>
          <a:ext cx="9174706" cy="6880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Presentation" r:id="rId3" imgW="4570378" imgH="3427533" progId="PowerPoint.Show.8">
                  <p:embed/>
                </p:oleObj>
              </mc:Choice>
              <mc:Fallback>
                <p:oleObj name="Presentation" r:id="rId3" imgW="4570378" imgH="3427533" progId="PowerPoint.Show.8">
                  <p:embed/>
                  <p:pic>
                    <p:nvPicPr>
                      <p:cNvPr id="6" name="Объект 5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0706" y="0"/>
                        <a:ext cx="9174706" cy="68802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619" y="314996"/>
            <a:ext cx="4546848" cy="63408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Цибуля</a:t>
            </a:r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311" y="343596"/>
            <a:ext cx="2997333" cy="3996444"/>
          </a:xfrm>
          <a:prstGeom prst="rect">
            <a:avLst/>
          </a:prstGeom>
        </p:spPr>
      </p:pic>
      <p:graphicFrame>
        <p:nvGraphicFramePr>
          <p:cNvPr id="4" name="Діаграма 3"/>
          <p:cNvGraphicFramePr/>
          <p:nvPr>
            <p:extLst>
              <p:ext uri="{D42A27DB-BD31-4B8C-83A1-F6EECF244321}">
                <p14:modId xmlns:p14="http://schemas.microsoft.com/office/powerpoint/2010/main" val="240766252"/>
              </p:ext>
            </p:extLst>
          </p:nvPr>
        </p:nvGraphicFramePr>
        <p:xfrm>
          <a:off x="-406533" y="1183358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3568" y="4977172"/>
            <a:ext cx="82809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 smtClean="0"/>
              <a:t>Спостереження: 1)кількість коренів зростає: дистилят - ставок- водопровід, колодязь – вода «Малятко»- тала вода двори - тала вода вулиця</a:t>
            </a:r>
          </a:p>
          <a:p>
            <a:pPr algn="just"/>
            <a:r>
              <a:rPr lang="uk-UA" dirty="0" smtClean="0"/>
              <a:t>2) Довжина коренів середня : «Малятко» – водопровід – вулиця, двори (галуження)- річка – ставок – дистилят -  колодязь </a:t>
            </a:r>
          </a:p>
          <a:p>
            <a:pPr algn="just"/>
            <a:r>
              <a:rPr lang="uk-UA" dirty="0" smtClean="0"/>
              <a:t>3) Пагін: «Малятко» різко відстає, дистилят – нестача живлення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46085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6020714"/>
              </p:ext>
            </p:extLst>
          </p:nvPr>
        </p:nvGraphicFramePr>
        <p:xfrm>
          <a:off x="-30706" y="0"/>
          <a:ext cx="9174706" cy="6880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Presentation" r:id="rId3" imgW="4570378" imgH="3427533" progId="PowerPoint.Show.8">
                  <p:embed/>
                </p:oleObj>
              </mc:Choice>
              <mc:Fallback>
                <p:oleObj name="Presentation" r:id="rId3" imgW="4570378" imgH="3427533" progId="PowerPoint.Show.8">
                  <p:embed/>
                  <p:pic>
                    <p:nvPicPr>
                      <p:cNvPr id="6" name="Объект 5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0706" y="0"/>
                        <a:ext cx="9174706" cy="68802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Редька</a:t>
            </a:r>
            <a:br>
              <a:rPr lang="uk-UA" dirty="0" smtClean="0"/>
            </a:br>
            <a:r>
              <a:rPr lang="uk-UA" sz="2000" dirty="0" smtClean="0"/>
              <a:t>(к- корені кількість пророслих коренів / середня довжина, мм; п-  пагони, кількість, що проросли на момент спостереження/ середня висота, мм)</a:t>
            </a:r>
            <a:endParaRPr lang="uk-UA" sz="2000" dirty="0"/>
          </a:p>
        </p:txBody>
      </p:sp>
      <p:graphicFrame>
        <p:nvGraphicFramePr>
          <p:cNvPr id="4" name="Таблиця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5272053"/>
              </p:ext>
            </p:extLst>
          </p:nvPr>
        </p:nvGraphicFramePr>
        <p:xfrm>
          <a:off x="0" y="1556792"/>
          <a:ext cx="9036496" cy="4497362"/>
        </p:xfrm>
        <a:graphic>
          <a:graphicData uri="http://schemas.openxmlformats.org/drawingml/2006/table">
            <a:tbl>
              <a:tblPr firstRow="1" bandRow="1"/>
              <a:tblGrid>
                <a:gridCol w="5988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85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10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04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91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651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51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6513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651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6513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6513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6513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65133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65133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880279">
                <a:tc rowSpan="2"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Дата</a:t>
                      </a:r>
                      <a:endParaRPr lang="uk-UA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1" i="0" u="none" strike="noStrike" kern="1200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Колодязь(контроль)</a:t>
                      </a:r>
                      <a:endParaRPr lang="uk-UA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Вулиця</a:t>
                      </a:r>
                      <a:endParaRPr lang="uk-UA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1" i="0" u="none" strike="noStrike" kern="120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Двори</a:t>
                      </a:r>
                      <a:endParaRPr lang="uk-UA" sz="1400" b="0" i="0" u="none" strike="noStrike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1" i="0" u="none" strike="noStrike" kern="120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Ставок</a:t>
                      </a:r>
                      <a:endParaRPr lang="uk-UA" sz="1400" b="0" i="0" u="none" strike="noStrike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1" i="0" u="none" strike="noStrike" kern="120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Річка</a:t>
                      </a:r>
                      <a:endParaRPr lang="uk-UA" sz="1400" b="0" i="0" u="none" strike="noStrike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1" i="0" u="none" strike="noStrike" kern="120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Водопровід</a:t>
                      </a:r>
                      <a:endParaRPr lang="uk-UA" sz="1400" b="0" i="0" u="none" strike="noStrike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Малятко</a:t>
                      </a:r>
                      <a:endParaRPr lang="uk-UA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387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  </a:t>
                      </a:r>
                      <a:r>
                        <a:rPr lang="uk-UA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</a:t>
                      </a:r>
                      <a:r>
                        <a:rPr lang="uk-UA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</a:t>
                      </a:r>
                      <a:endParaRPr lang="uk-UA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       </a:t>
                      </a:r>
                      <a:r>
                        <a:rPr lang="uk-UA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</a:t>
                      </a:r>
                      <a:r>
                        <a:rPr lang="uk-UA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</a:t>
                      </a:r>
                      <a:endParaRPr lang="uk-UA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     </a:t>
                      </a:r>
                      <a:r>
                        <a:rPr lang="uk-UA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</a:t>
                      </a:r>
                      <a:r>
                        <a:rPr lang="uk-UA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</a:t>
                      </a:r>
                      <a:endParaRPr lang="uk-UA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   </a:t>
                      </a:r>
                      <a:r>
                        <a:rPr lang="uk-UA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</a:t>
                      </a:r>
                      <a:r>
                        <a:rPr lang="uk-UA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</a:t>
                      </a:r>
                      <a:endParaRPr lang="uk-UA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  </a:t>
                      </a:r>
                      <a:r>
                        <a:rPr lang="uk-UA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</a:t>
                      </a:r>
                      <a:r>
                        <a:rPr lang="uk-UA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</a:t>
                      </a:r>
                      <a:endParaRPr lang="uk-UA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  </a:t>
                      </a:r>
                      <a:r>
                        <a:rPr lang="uk-UA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</a:t>
                      </a:r>
                      <a:r>
                        <a:rPr lang="uk-UA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</a:t>
                      </a:r>
                      <a:endParaRPr lang="uk-UA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    </a:t>
                      </a:r>
                      <a:r>
                        <a:rPr lang="uk-UA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</a:t>
                      </a:r>
                      <a:r>
                        <a:rPr lang="uk-UA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</a:t>
                      </a:r>
                      <a:endParaRPr lang="uk-UA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9505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</a:t>
                      </a:r>
                      <a:r>
                        <a:rPr lang="uk-UA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03</a:t>
                      </a:r>
                      <a:endParaRPr lang="uk-UA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20/06</a:t>
                      </a:r>
                      <a:endParaRPr lang="uk-UA" sz="1400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8/</a:t>
                      </a:r>
                      <a:endParaRPr lang="uk-UA" sz="1400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20/17</a:t>
                      </a:r>
                      <a:endParaRPr lang="uk-UA" sz="1400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13/</a:t>
                      </a:r>
                      <a:endParaRPr lang="uk-UA" sz="1400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20/14</a:t>
                      </a:r>
                      <a:endParaRPr lang="uk-UA" sz="1400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12/</a:t>
                      </a:r>
                      <a:endParaRPr lang="uk-UA" sz="1400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20/13</a:t>
                      </a:r>
                      <a:endParaRPr lang="uk-UA" sz="1400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17/</a:t>
                      </a:r>
                      <a:endParaRPr lang="uk-UA" sz="1400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20/12</a:t>
                      </a:r>
                      <a:endParaRPr lang="uk-UA" sz="1400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16/</a:t>
                      </a:r>
                      <a:endParaRPr lang="uk-UA" sz="1400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20/12</a:t>
                      </a:r>
                      <a:endParaRPr lang="uk-UA" sz="1400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16/</a:t>
                      </a:r>
                      <a:endParaRPr lang="uk-UA" sz="1400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20/14</a:t>
                      </a:r>
                      <a:endParaRPr lang="uk-UA" sz="1400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7/</a:t>
                      </a:r>
                      <a:endParaRPr lang="uk-UA" sz="1400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9505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  <a:r>
                        <a:rPr lang="uk-UA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03</a:t>
                      </a:r>
                      <a:endParaRPr lang="uk-UA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20/25</a:t>
                      </a:r>
                      <a:endParaRPr lang="uk-UA" sz="1400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10/</a:t>
                      </a:r>
                      <a:endParaRPr lang="uk-UA" sz="1400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20/33</a:t>
                      </a:r>
                      <a:endParaRPr lang="uk-UA" sz="1400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15/</a:t>
                      </a:r>
                      <a:endParaRPr lang="uk-UA" sz="1400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20/33</a:t>
                      </a:r>
                      <a:endParaRPr lang="uk-UA" sz="1400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13/</a:t>
                      </a:r>
                      <a:endParaRPr lang="uk-UA" sz="1400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20/26</a:t>
                      </a:r>
                      <a:endParaRPr lang="uk-UA" sz="1400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17/</a:t>
                      </a:r>
                      <a:endParaRPr lang="uk-UA" sz="1400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20/35</a:t>
                      </a:r>
                      <a:endParaRPr lang="uk-UA" sz="1400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16/</a:t>
                      </a:r>
                      <a:endParaRPr lang="uk-UA" sz="1400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20/17</a:t>
                      </a:r>
                      <a:endParaRPr lang="uk-UA" sz="1400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16/</a:t>
                      </a:r>
                      <a:endParaRPr lang="uk-UA" sz="1400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20/35</a:t>
                      </a:r>
                      <a:endParaRPr lang="uk-UA" sz="1400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17/</a:t>
                      </a:r>
                      <a:endParaRPr lang="uk-UA" sz="1400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9505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05</a:t>
                      </a:r>
                      <a:r>
                        <a:rPr lang="uk-UA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04</a:t>
                      </a:r>
                      <a:endParaRPr lang="uk-UA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max</a:t>
                      </a:r>
                      <a:endParaRPr lang="uk-UA" sz="1400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11/48</a:t>
                      </a:r>
                      <a:endParaRPr lang="uk-UA" sz="1400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20/94</a:t>
                      </a:r>
                      <a:endParaRPr lang="uk-UA" sz="1400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20/30</a:t>
                      </a:r>
                      <a:endParaRPr lang="uk-UA" sz="1400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max</a:t>
                      </a:r>
                      <a:endParaRPr lang="uk-UA" sz="1400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14/45</a:t>
                      </a:r>
                      <a:endParaRPr lang="uk-UA" sz="1400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max</a:t>
                      </a:r>
                      <a:endParaRPr lang="uk-UA" sz="1400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Відмирання</a:t>
                      </a:r>
                      <a:endParaRPr lang="uk-UA" sz="1400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20/75</a:t>
                      </a:r>
                      <a:endParaRPr lang="uk-UA" sz="1400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16/56</a:t>
                      </a:r>
                      <a:endParaRPr lang="uk-UA" sz="1400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Загибель</a:t>
                      </a:r>
                      <a:endParaRPr lang="uk-UA" sz="1400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загибель</a:t>
                      </a:r>
                      <a:endParaRPr lang="uk-UA" sz="1400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4181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  <a:r>
                        <a:rPr lang="uk-UA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04</a:t>
                      </a:r>
                      <a:endParaRPr lang="uk-UA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20/210</a:t>
                      </a:r>
                      <a:endParaRPr lang="uk-UA" sz="1400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Ріст активний</a:t>
                      </a:r>
                      <a:endParaRPr lang="uk-UA" sz="1400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8205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2908880"/>
              </p:ext>
            </p:extLst>
          </p:nvPr>
        </p:nvGraphicFramePr>
        <p:xfrm>
          <a:off x="-30706" y="0"/>
          <a:ext cx="9174706" cy="6880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Presentation" r:id="rId3" imgW="4570378" imgH="3427533" progId="PowerPoint.Show.8">
                  <p:embed/>
                </p:oleObj>
              </mc:Choice>
              <mc:Fallback>
                <p:oleObj name="Presentation" r:id="rId3" imgW="4570378" imgH="3427533" progId="PowerPoint.Show.8">
                  <p:embed/>
                  <p:pic>
                    <p:nvPicPr>
                      <p:cNvPr id="6" name="Объект 5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0706" y="0"/>
                        <a:ext cx="9174706" cy="68802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84" y="285706"/>
            <a:ext cx="5915000" cy="1143000"/>
          </a:xfrm>
        </p:spPr>
        <p:txBody>
          <a:bodyPr/>
          <a:lstStyle/>
          <a:p>
            <a:r>
              <a:rPr lang="uk-UA" dirty="0" smtClean="0"/>
              <a:t>Редька(05.04)</a:t>
            </a:r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54266"/>
            <a:ext cx="3131840" cy="2348880"/>
          </a:xfrm>
          <a:prstGeom prst="rect">
            <a:avLst/>
          </a:prstGeom>
        </p:spPr>
      </p:pic>
      <p:graphicFrame>
        <p:nvGraphicFramePr>
          <p:cNvPr id="4" name="Діаграма 3"/>
          <p:cNvGraphicFramePr/>
          <p:nvPr>
            <p:extLst>
              <p:ext uri="{D42A27DB-BD31-4B8C-83A1-F6EECF244321}">
                <p14:modId xmlns:p14="http://schemas.microsoft.com/office/powerpoint/2010/main" val="1714727416"/>
              </p:ext>
            </p:extLst>
          </p:nvPr>
        </p:nvGraphicFramePr>
        <p:xfrm>
          <a:off x="184772" y="1386613"/>
          <a:ext cx="5616624" cy="3942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3528" y="5515491"/>
            <a:ext cx="8316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 smtClean="0"/>
              <a:t>Спостереження: проростання 100% у всіх зразках, але рання загибель у зразках води ставка, водопроводу, «Малятко»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46968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5926731"/>
              </p:ext>
            </p:extLst>
          </p:nvPr>
        </p:nvGraphicFramePr>
        <p:xfrm>
          <a:off x="-30706" y="0"/>
          <a:ext cx="9174706" cy="6880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Presentation" r:id="rId3" imgW="4570378" imgH="3427533" progId="PowerPoint.Show.8">
                  <p:embed/>
                </p:oleObj>
              </mc:Choice>
              <mc:Fallback>
                <p:oleObj name="Presentation" r:id="rId3" imgW="4570378" imgH="3427533" progId="PowerPoint.Show.8">
                  <p:embed/>
                  <p:pic>
                    <p:nvPicPr>
                      <p:cNvPr id="6" name="Объект 5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0706" y="0"/>
                        <a:ext cx="9174706" cy="68802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Салат  </a:t>
            </a:r>
            <a:endParaRPr lang="uk-UA" dirty="0"/>
          </a:p>
        </p:txBody>
      </p:sp>
      <p:graphicFrame>
        <p:nvGraphicFramePr>
          <p:cNvPr id="6" name="Таблиця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070073"/>
              </p:ext>
            </p:extLst>
          </p:nvPr>
        </p:nvGraphicFramePr>
        <p:xfrm>
          <a:off x="251519" y="1628800"/>
          <a:ext cx="8784974" cy="4999321"/>
        </p:xfrm>
        <a:graphic>
          <a:graphicData uri="http://schemas.openxmlformats.org/drawingml/2006/table">
            <a:tbl>
              <a:tblPr firstRow="1" bandRow="1"/>
              <a:tblGrid>
                <a:gridCol w="582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6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66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28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40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80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94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940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940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940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4940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4940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4940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49403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49403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880279">
                <a:tc rowSpan="2"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Дата</a:t>
                      </a:r>
                      <a:endParaRPr lang="uk-UA" sz="1500" b="0" i="0" u="none" strike="noStrike" dirty="0">
                        <a:effectLst/>
                        <a:latin typeface="Arial"/>
                      </a:endParaRPr>
                    </a:p>
                  </a:txBody>
                  <a:tcPr marL="74541" marR="74541" marT="37270" marB="37270" vert="vert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1" i="0" u="none" strike="noStrike" kern="1200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Колодязь</a:t>
                      </a: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1" i="0" u="none" strike="noStrike" kern="1200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(контроль)</a:t>
                      </a:r>
                      <a:endParaRPr lang="uk-UA" sz="1500" b="0" i="0" u="none" strike="noStrike" dirty="0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Вулиця</a:t>
                      </a:r>
                      <a:endParaRPr lang="uk-UA" sz="1500" b="0" i="0" u="none" strike="noStrike" dirty="0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1" i="0" u="none" strike="noStrike" kern="120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Двори</a:t>
                      </a:r>
                      <a:endParaRPr lang="uk-UA" sz="1500" b="0" i="0" u="none" strike="noStrike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1" i="0" u="none" strike="noStrike" kern="120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Ставок</a:t>
                      </a:r>
                      <a:endParaRPr lang="uk-UA" sz="1500" b="0" i="0" u="none" strike="noStrike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1" i="0" u="none" strike="noStrike" kern="120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Річка</a:t>
                      </a:r>
                      <a:endParaRPr lang="uk-UA" sz="1500" b="0" i="0" u="none" strike="noStrike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Малятко</a:t>
                      </a:r>
                      <a:endParaRPr lang="uk-UA" sz="1500" b="0" i="0" u="none" strike="noStrike" dirty="0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Дистильована</a:t>
                      </a:r>
                      <a:endParaRPr lang="uk-UA" sz="1500" b="0" i="0" u="none" strike="noStrike" dirty="0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387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        П</a:t>
                      </a:r>
                      <a:endParaRPr lang="uk-UA" sz="1500" b="0" i="0" u="none" strike="noStrike" dirty="0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         П</a:t>
                      </a:r>
                      <a:endParaRPr lang="uk-UA" sz="1500" b="0" i="0" u="none" strike="noStrike" dirty="0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           П</a:t>
                      </a:r>
                      <a:endParaRPr lang="uk-UA" sz="1500" b="0" i="0" u="none" strike="noStrike" dirty="0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        П</a:t>
                      </a:r>
                      <a:endParaRPr lang="uk-UA" sz="1500" b="0" i="0" u="none" strike="noStrike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     П</a:t>
                      </a:r>
                      <a:endParaRPr lang="uk-UA" sz="1500" b="0" i="0" u="none" strike="noStrike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     П</a:t>
                      </a:r>
                      <a:endParaRPr lang="uk-UA" sz="1500" b="0" i="0" u="none" strike="noStrike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     П</a:t>
                      </a:r>
                      <a:endParaRPr lang="uk-UA" sz="1500" b="0" i="0" u="none" strike="noStrike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9505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</a:t>
                      </a:r>
                      <a:r>
                        <a:rPr lang="uk-UA" sz="15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03</a:t>
                      </a:r>
                      <a:endParaRPr lang="uk-UA" sz="1500" b="0" i="0" u="none" strike="noStrike" dirty="0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-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-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-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-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-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-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-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-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-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-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-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-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-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-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9505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  <a:r>
                        <a:rPr lang="uk-UA" sz="15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03</a:t>
                      </a:r>
                      <a:endParaRPr lang="uk-UA" sz="1500" b="0" i="0" u="none" strike="noStrike" dirty="0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04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-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08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20/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07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-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06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17/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03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-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10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-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12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2/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9505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05</a:t>
                      </a:r>
                      <a:r>
                        <a:rPr lang="uk-UA" sz="15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04</a:t>
                      </a:r>
                      <a:endParaRPr lang="uk-UA" sz="1500" b="0" i="0" u="none" strike="noStrike" dirty="0">
                        <a:effectLst/>
                        <a:latin typeface="Arial"/>
                      </a:endParaRPr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16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20/31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29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20/63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14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20/57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34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20/15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65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20/16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23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20/18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24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16/38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4181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0" i="0" u="none" strike="noStrike" dirty="0" smtClean="0">
                          <a:effectLst/>
                          <a:latin typeface="Arial"/>
                        </a:rPr>
                        <a:t>Примітка</a:t>
                      </a:r>
                      <a:endParaRPr lang="uk-UA" sz="1500" b="0" i="0" u="none" strike="noStrike" dirty="0">
                        <a:effectLst/>
                        <a:latin typeface="Arial"/>
                      </a:endParaRPr>
                    </a:p>
                  </a:txBody>
                  <a:tcPr marL="74541" marR="74541" marT="37270" marB="37270" vert="vert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uk-UA" dirty="0" smtClean="0"/>
                        <a:t>Стабільний</a:t>
                      </a:r>
                      <a:r>
                        <a:rPr lang="uk-UA" baseline="0" dirty="0" smtClean="0"/>
                        <a:t> приріст,</a:t>
                      </a:r>
                    </a:p>
                    <a:p>
                      <a:r>
                        <a:rPr lang="uk-UA" baseline="0" dirty="0" smtClean="0"/>
                        <a:t>норма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uk-UA" dirty="0" smtClean="0"/>
                        <a:t>Приріст вище середнього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Приріст вище середнього</a:t>
                      </a:r>
                      <a:endParaRPr lang="uk-UA" dirty="0" smtClean="0">
                        <a:effectLst/>
                      </a:endParaRPr>
                    </a:p>
                    <a:p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uk-UA" dirty="0" smtClean="0"/>
                        <a:t>Норма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uk-UA" dirty="0" smtClean="0"/>
                        <a:t>Вище норми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uk-UA" dirty="0" smtClean="0"/>
                        <a:t>50 % коренів відмерлі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uk-UA" dirty="0" smtClean="0"/>
                        <a:t>Проростання швидке, відмирання 20%</a:t>
                      </a:r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 marL="74541" marR="74541" marT="37270" marB="37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4521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7751642"/>
              </p:ext>
            </p:extLst>
          </p:nvPr>
        </p:nvGraphicFramePr>
        <p:xfrm>
          <a:off x="-30706" y="0"/>
          <a:ext cx="9174706" cy="6880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Presentation" r:id="rId3" imgW="4570378" imgH="3427533" progId="PowerPoint.Show.8">
                  <p:embed/>
                </p:oleObj>
              </mc:Choice>
              <mc:Fallback>
                <p:oleObj name="Presentation" r:id="rId3" imgW="4570378" imgH="3427533" progId="PowerPoint.Show.8">
                  <p:embed/>
                  <p:pic>
                    <p:nvPicPr>
                      <p:cNvPr id="6" name="Объект 5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0706" y="0"/>
                        <a:ext cx="9174706" cy="68802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00302"/>
            <a:ext cx="4104456" cy="70341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Салат</a:t>
            </a:r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362" y="1938157"/>
            <a:ext cx="2646294" cy="35283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112" y="17944"/>
            <a:ext cx="1440160" cy="1920213"/>
          </a:xfrm>
          <a:prstGeom prst="rect">
            <a:avLst/>
          </a:prstGeom>
        </p:spPr>
      </p:pic>
      <p:graphicFrame>
        <p:nvGraphicFramePr>
          <p:cNvPr id="5" name="Діаграма 4"/>
          <p:cNvGraphicFramePr/>
          <p:nvPr>
            <p:extLst>
              <p:ext uri="{D42A27DB-BD31-4B8C-83A1-F6EECF244321}">
                <p14:modId xmlns:p14="http://schemas.microsoft.com/office/powerpoint/2010/main" val="430042663"/>
              </p:ext>
            </p:extLst>
          </p:nvPr>
        </p:nvGraphicFramePr>
        <p:xfrm>
          <a:off x="113720" y="1359061"/>
          <a:ext cx="4992216" cy="3400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68215" y="5793656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 smtClean="0"/>
              <a:t>Спостереження: проростання дружне, рівномірне.  Хороший приріст. Раннє відмирання у воді «Малятко» і дистильованій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432658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</TotalTime>
  <Words>969</Words>
  <Application>Microsoft Office PowerPoint</Application>
  <PresentationFormat>Экран (4:3)</PresentationFormat>
  <Paragraphs>376</Paragraphs>
  <Slides>13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Times New Roman</vt:lpstr>
      <vt:lpstr>Тема Office</vt:lpstr>
      <vt:lpstr>Презентация PowerPoint 97–2003</vt:lpstr>
      <vt:lpstr>Біологічна повноцінність води в межах Хорола</vt:lpstr>
      <vt:lpstr>Мета: установити рівень біологічної повноцінності водойм та тимчасових водотоків околиць Хорола</vt:lpstr>
      <vt:lpstr>Схема досліду і методи</vt:lpstr>
      <vt:lpstr>Цибуля: 27.03-10.04. к – корені. У чисельнику – кількість коренів, у знаменнику – середня довжина, мм. П – пагін ( середня довжина, мм)</vt:lpstr>
      <vt:lpstr>Цибуля</vt:lpstr>
      <vt:lpstr>Редька (к- корені кількість пророслих коренів / середня довжина, мм; п-  пагони, кількість, що проросли на момент спостереження/ середня висота, мм)</vt:lpstr>
      <vt:lpstr>Редька(05.04)</vt:lpstr>
      <vt:lpstr>Салат  </vt:lpstr>
      <vt:lpstr>Салат</vt:lpstr>
      <vt:lpstr>Редиска</vt:lpstr>
      <vt:lpstr>Редиска </vt:lpstr>
      <vt:lpstr>висновки</vt:lpstr>
      <vt:lpstr>Використані джерела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Біотестування біологічної повноцінності води околиць Хорола</dc:title>
  <dc:creator>Sara Yasmeen (Wipro Technologies)</dc:creator>
  <cp:lastModifiedBy>MARINE</cp:lastModifiedBy>
  <cp:revision>47</cp:revision>
  <cp:lastPrinted>2018-04-11T08:07:39Z</cp:lastPrinted>
  <dcterms:created xsi:type="dcterms:W3CDTF">2010-02-23T11:30:32Z</dcterms:created>
  <dcterms:modified xsi:type="dcterms:W3CDTF">2018-04-11T12:50:11Z</dcterms:modified>
</cp:coreProperties>
</file>