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5348E-18D8-4C34-9F20-DBCD853723B4}" type="datetimeFigureOut">
              <a:rPr lang="uk-UA" smtClean="0"/>
              <a:t>21.04.2018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B1E2E-53C3-492C-9A65-7693456B54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364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AB8AD-F53D-4F12-B5ED-0D801E2B7214}" type="slidenum">
              <a:rPr lang="uk-UA" smtClean="0">
                <a:solidFill>
                  <a:prstClr val="black"/>
                </a:solidFill>
              </a:rPr>
              <a:pPr/>
              <a:t>6</a:t>
            </a:fld>
            <a:endParaRPr lang="uk-U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21.04.2018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79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21.04.2018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80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21.04.2018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61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21.04.2018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10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21.04.2018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96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21.04.2018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99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21.04.2018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13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21.04.2018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6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21.04.2018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59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21.04.2018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7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21.04.2018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6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21.04.2018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812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03040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Autofit/>
          </a:bodyPr>
          <a:lstStyle/>
          <a:p>
            <a:pPr algn="ctr"/>
            <a:r>
              <a:rPr lang="uk-UA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Всеукраїнський відкритий інтерактивний конкурс</a:t>
            </a:r>
            <a:br>
              <a:rPr lang="uk-UA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“МАН−Юніор</a:t>
            </a:r>
            <a:r>
              <a:rPr lang="uk-UA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Дослідник”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Номінація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“Технік−Юніор”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r">
              <a:buNone/>
            </a:pPr>
            <a:endParaRPr lang="uk-UA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8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ЧАРІВНІ ЯЙЦЯ</a:t>
            </a:r>
          </a:p>
          <a:p>
            <a:pPr algn="ctr">
              <a:buNone/>
            </a:pPr>
            <a:endParaRPr lang="uk-UA" sz="2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учениця 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-A</a:t>
            </a:r>
            <a:r>
              <a:rPr lang="uk-UA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класу </a:t>
            </a:r>
          </a:p>
          <a:p>
            <a:pPr algn="ctr">
              <a:buNone/>
            </a:pP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Комунальної установи «</a:t>
            </a:r>
            <a:r>
              <a:rPr lang="uk-UA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Пологівський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колегіум №1»</a:t>
            </a:r>
            <a:r>
              <a:rPr lang="uk-UA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uk-UA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міста Пологи, Запорізької області.</a:t>
            </a:r>
          </a:p>
          <a:p>
            <a:pPr algn="ctr">
              <a:buNone/>
            </a:pPr>
            <a:r>
              <a:rPr lang="uk-UA" sz="2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Тоцька</a:t>
            </a:r>
            <a:r>
              <a:rPr lang="uk-UA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Валерія</a:t>
            </a:r>
          </a:p>
          <a:p>
            <a:pPr>
              <a:buNone/>
            </a:pPr>
            <a:endParaRPr lang="uk-UA" sz="2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Науковий керівник: </a:t>
            </a:r>
          </a:p>
          <a:p>
            <a:pPr>
              <a:buNone/>
            </a:pPr>
            <a:r>
              <a:rPr lang="uk-UA" sz="2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Хоменко</a:t>
            </a:r>
            <a:r>
              <a:rPr lang="uk-UA" sz="2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Михайло Михайлович, </a:t>
            </a:r>
            <a:r>
              <a:rPr lang="uk-UA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читель  фізики</a:t>
            </a:r>
          </a:p>
          <a:p>
            <a:pPr algn="ctr">
              <a:buNone/>
            </a:pPr>
            <a:r>
              <a:rPr lang="uk-UA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</a:t>
            </a:r>
            <a:endParaRPr lang="ru-RU" sz="2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i="1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241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 “Музичні пляшки”</a:t>
            </a:r>
            <a:endParaRPr lang="ru-RU" b="1" i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2420888"/>
            <a:ext cx="8208912" cy="41044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/>
              <a:t>А на кінець, хочу вам продемонструвати мої можливості гри на звичайних пляшках з водою. </a:t>
            </a:r>
            <a:endParaRPr lang="uk-U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Запитання: Чому пляшки видають різний звук? 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Ви зможете відгадати мелодію?</a:t>
            </a:r>
            <a:endParaRPr lang="uk-UA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2355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ПОЯСНЕННЯ ЯВИЩА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46468"/>
            <a:ext cx="8229600" cy="4389120"/>
          </a:xfrm>
        </p:spPr>
        <p:txBody>
          <a:bodyPr>
            <a:normAutofit/>
          </a:bodyPr>
          <a:lstStyle/>
          <a:p>
            <a:pPr lvl="0"/>
            <a:r>
              <a:rPr lang="uk-UA" sz="2800" dirty="0" smtClean="0"/>
              <a:t>Малюнок нижче на слайді показує, що і як нам потрібно зробити. До двох жердин, закріплених горизонтально на стільцях, підвісимо 16 пляшок з водою. В першій пляшці вода налита майже до верху, в кожній наступній – трішки менше. Б’ючи по цим пляшкам сухою дерев’яною паличкою, ми будемо створювати із них тони різної висоти. </a:t>
            </a:r>
            <a:endParaRPr lang="uk-UA" sz="2800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pic>
        <p:nvPicPr>
          <p:cNvPr id="4098" name="Picture 2" descr="C:\Users\Home\Pictures\Новый рисунок (7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97152"/>
            <a:ext cx="4139952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87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 anchor="ctr" anchorCtr="0"/>
          <a:lstStyle/>
          <a:p>
            <a:pPr algn="ctr"/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1879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sz="2800" dirty="0" smtClean="0"/>
              <a:t>Отже, запропоновані досліди:</a:t>
            </a:r>
          </a:p>
          <a:p>
            <a:pPr lvl="0" algn="just">
              <a:buNone/>
            </a:pPr>
            <a:endParaRPr lang="uk-UA" sz="2800" dirty="0" smtClean="0"/>
          </a:p>
          <a:p>
            <a:pPr lvl="0" algn="just"/>
            <a:r>
              <a:rPr lang="uk-UA" sz="2800" dirty="0" smtClean="0"/>
              <a:t>Є пізнавальними та розширюють кругозір учнів;</a:t>
            </a:r>
          </a:p>
          <a:p>
            <a:pPr lvl="0" algn="just"/>
            <a:r>
              <a:rPr lang="uk-UA" sz="2800" dirty="0" smtClean="0"/>
              <a:t>привчають до самостійної дослідницької роботи;</a:t>
            </a:r>
            <a:r>
              <a:rPr lang="ru-RU" sz="2800" dirty="0" smtClean="0"/>
              <a:t> </a:t>
            </a:r>
            <a:endParaRPr lang="uk-UA" sz="2800" dirty="0" smtClean="0"/>
          </a:p>
          <a:p>
            <a:pPr lvl="0" algn="just"/>
            <a:r>
              <a:rPr lang="uk-UA" sz="2800" dirty="0" smtClean="0"/>
              <a:t>дають можливість поєднувати теорію з практикою;</a:t>
            </a:r>
          </a:p>
          <a:p>
            <a:pPr lvl="0" algn="just"/>
            <a:r>
              <a:rPr lang="uk-UA" sz="2800" dirty="0" smtClean="0"/>
              <a:t>їх можна демонструвати як на уроках фізики так і для популяризації даного предмета в школі.</a:t>
            </a:r>
          </a:p>
          <a:p>
            <a:pPr lvl="0"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/>
          </a:p>
          <a:p>
            <a:pPr algn="just">
              <a:buNone/>
            </a:pPr>
            <a:r>
              <a:rPr lang="uk-UA" sz="2800" dirty="0" smtClean="0"/>
              <a:t> </a:t>
            </a:r>
            <a:endParaRPr lang="ru-RU" sz="2800" dirty="0" smtClean="0"/>
          </a:p>
          <a:p>
            <a:pPr algn="just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53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83880" cy="1051560"/>
          </a:xfrm>
        </p:spPr>
        <p:txBody>
          <a:bodyPr anchor="ctr" anchorCtr="0">
            <a:noAutofit/>
          </a:bodyPr>
          <a:lstStyle/>
          <a:p>
            <a:pPr algn="ctr"/>
            <a:r>
              <a:rPr lang="uk-UA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36912"/>
            <a:ext cx="8183880" cy="3593560"/>
          </a:xfrm>
        </p:spPr>
        <p:txBody>
          <a:bodyPr/>
          <a:lstStyle/>
          <a:p>
            <a:pPr lvl="0"/>
            <a:r>
              <a:rPr lang="uk-UA" dirty="0" err="1" smtClean="0"/>
              <a:t>Перельман</a:t>
            </a:r>
            <a:r>
              <a:rPr lang="uk-UA" dirty="0" smtClean="0"/>
              <a:t> Я.И. </a:t>
            </a:r>
            <a:r>
              <a:rPr lang="uk-UA" dirty="0" err="1" smtClean="0"/>
              <a:t>Занимательные</a:t>
            </a:r>
            <a:r>
              <a:rPr lang="uk-UA" dirty="0" smtClean="0"/>
              <a:t> </a:t>
            </a:r>
            <a:r>
              <a:rPr lang="uk-UA" dirty="0" err="1" smtClean="0"/>
              <a:t>задачи</a:t>
            </a:r>
            <a:r>
              <a:rPr lang="uk-UA" dirty="0" smtClean="0"/>
              <a:t> и </a:t>
            </a:r>
            <a:r>
              <a:rPr lang="uk-UA" dirty="0" err="1" smtClean="0"/>
              <a:t>опыты.-</a:t>
            </a:r>
            <a:r>
              <a:rPr lang="uk-UA" dirty="0" smtClean="0"/>
              <a:t> Москва:  </a:t>
            </a:r>
            <a:r>
              <a:rPr lang="uk-UA" dirty="0" err="1" smtClean="0"/>
              <a:t>Детгиз</a:t>
            </a:r>
            <a:r>
              <a:rPr lang="uk-UA" dirty="0" smtClean="0"/>
              <a:t>, 1959 – 528с</a:t>
            </a:r>
            <a:r>
              <a:rPr lang="uk-UA" dirty="0"/>
              <a:t>.</a:t>
            </a:r>
            <a:endParaRPr lang="ru-RU" dirty="0"/>
          </a:p>
          <a:p>
            <a:endParaRPr lang="ru-RU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01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183880" cy="1051560"/>
          </a:xfrm>
        </p:spPr>
        <p:txBody>
          <a:bodyPr anchor="ctr" anchorCtr="0"/>
          <a:lstStyle/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0222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Мишка\Downloads\IMG_20170901_1017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3" t="12060" r="25364" b="61240"/>
          <a:stretch/>
        </p:blipFill>
        <p:spPr bwMode="auto">
          <a:xfrm>
            <a:off x="5004047" y="2961900"/>
            <a:ext cx="3691721" cy="298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ишка\Downloads\FB_IMG_15243349819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200"/>
            <a:ext cx="4704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4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Мета проекту: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/>
              <a:t>Перетворити науково-популярні нариси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Я.І</a:t>
            </a:r>
            <a:r>
              <a:rPr lang="uk-UA" dirty="0"/>
              <a:t>. </a:t>
            </a:r>
            <a:r>
              <a:rPr lang="uk-UA" dirty="0" err="1"/>
              <a:t>Перельмана</a:t>
            </a:r>
            <a:r>
              <a:rPr lang="uk-UA" dirty="0"/>
              <a:t> в фізичні </a:t>
            </a:r>
            <a:r>
              <a:rPr lang="uk-UA" dirty="0" smtClean="0"/>
              <a:t>досліди</a:t>
            </a:r>
            <a:r>
              <a:rPr lang="uk-UA" dirty="0"/>
              <a:t>, </a:t>
            </a:r>
            <a:r>
              <a:rPr lang="uk-UA" dirty="0" smtClean="0"/>
              <a:t>пізнавальні фокуси;</a:t>
            </a:r>
            <a:endParaRPr lang="ru-RU" dirty="0"/>
          </a:p>
          <a:p>
            <a:r>
              <a:rPr lang="uk-UA" dirty="0" smtClean="0"/>
              <a:t>Отримання учнями практичних умінь та навичок при виконанні даних дослідів;</a:t>
            </a:r>
          </a:p>
          <a:p>
            <a:r>
              <a:rPr lang="uk-UA" dirty="0" smtClean="0"/>
              <a:t>Розширення кругозору та зацікавленості в учнів початкової та старшої школи  до вивчення фізики як предмета</a:t>
            </a:r>
            <a:r>
              <a:rPr lang="uk-UA" dirty="0"/>
              <a:t>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047732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114" y="188640"/>
            <a:ext cx="9144000" cy="1212744"/>
          </a:xfrm>
        </p:spPr>
        <p:txBody>
          <a:bodyPr anchor="ctr" anchorCtr="0">
            <a:normAutofit/>
          </a:bodyPr>
          <a:lstStyle/>
          <a:p>
            <a:pPr algn="ctr"/>
            <a:r>
              <a:rPr lang="uk-UA" b="1" dirty="0" smtClean="0"/>
              <a:t>“Як змусити яйце стояти?”</a:t>
            </a:r>
            <a:endParaRPr lang="ru-RU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43608" y="1628800"/>
            <a:ext cx="6832774" cy="27465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Якщо яйце поставити на пробку закупореної пляшки, а на нього помістити пробку з </a:t>
            </a:r>
            <a:r>
              <a:rPr lang="uk-UA" dirty="0" err="1" smtClean="0"/>
              <a:t>увіткненими</a:t>
            </a:r>
            <a:r>
              <a:rPr lang="uk-UA" dirty="0" smtClean="0"/>
              <a:t> в неї двома вилками, яйце буде стояти і не падати. Вся ця система досить стійка.</a:t>
            </a:r>
            <a:endParaRPr lang="uk-UA" dirty="0"/>
          </a:p>
          <a:p>
            <a:pPr algn="ctr">
              <a:buNone/>
            </a:pPr>
            <a:endParaRPr lang="uk-UA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7524" y="4581128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Запитання: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smtClean="0">
                <a:solidFill>
                  <a:srgbClr val="FF0000"/>
                </a:solidFill>
              </a:rPr>
              <a:t>Чому ж пробка і яйце не падають?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84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 anchor="t" anchorCtr="0"/>
          <a:lstStyle/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ПОЯСНЕННЯ ЯВИЩА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024" y="1484784"/>
            <a:ext cx="8784976" cy="2952328"/>
          </a:xfrm>
        </p:spPr>
        <p:txBody>
          <a:bodyPr>
            <a:normAutofit/>
          </a:bodyPr>
          <a:lstStyle/>
          <a:p>
            <a:pPr lvl="0" algn="just"/>
            <a:r>
              <a:rPr lang="uk-UA" sz="2400" dirty="0" smtClean="0"/>
              <a:t>Цент тяжіння системи лежить нижче точки опори. Це означає, що та точка, до якої прикладена вага системи, розташована нижче того місця, на яке воно опирається.</a:t>
            </a:r>
            <a:endParaRPr lang="uk-UA" sz="2400" dirty="0"/>
          </a:p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ome\Pictures\Новый рисунок (4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79658"/>
            <a:ext cx="3139999" cy="38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004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088232"/>
          </a:xfrm>
        </p:spPr>
        <p:txBody>
          <a:bodyPr anchor="t" anchorCtr="0">
            <a:normAutofit/>
          </a:bodyPr>
          <a:lstStyle/>
          <a:p>
            <a:pPr algn="ctr"/>
            <a:r>
              <a:rPr lang="uk-UA" b="1" dirty="0" smtClean="0"/>
              <a:t>«Яйце в стакані»</a:t>
            </a:r>
            <a:endParaRPr lang="uk-UA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204864"/>
            <a:ext cx="51125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Розташовуємо стакан з водою, на нього листівку, на листівку кладемо кільце, на яке сторч спирається яйце. Листівка вибивається.</a:t>
            </a:r>
          </a:p>
          <a:p>
            <a:pPr algn="just"/>
            <a:r>
              <a:rPr lang="uk-UA" sz="2400" b="1" dirty="0" smtClean="0">
                <a:solidFill>
                  <a:srgbClr val="00B050"/>
                </a:solidFill>
              </a:rPr>
              <a:t>Запитання: Чи можна висмикнути (вибити) листівку так, щоб яйце не покотилося на стіл і не розбилося?</a:t>
            </a:r>
            <a:endParaRPr lang="uk-UA" sz="2400" dirty="0" smtClean="0">
              <a:solidFill>
                <a:srgbClr val="00B050"/>
              </a:solidFill>
            </a:endParaRPr>
          </a:p>
          <a:p>
            <a:endParaRPr lang="uk-UA" sz="2800" dirty="0">
              <a:solidFill>
                <a:prstClr val="black"/>
              </a:solidFill>
            </a:endParaRPr>
          </a:p>
        </p:txBody>
      </p:sp>
      <p:pic>
        <p:nvPicPr>
          <p:cNvPr id="4" name="Picture 2" descr="C:\Users\Мишка\Desktop\IMG-a84f694b5035686ca7a5119df8e089d4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32064"/>
            <a:ext cx="2880320" cy="512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127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 anchor="ctr" anchorCtr="0"/>
          <a:lstStyle/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ПОЯСНЕННЯ ЯВИЩА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183880" cy="2088232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/>
              <a:t>Листівка вибивається і </a:t>
            </a:r>
            <a:r>
              <a:rPr lang="uk-UA" sz="2800" dirty="0"/>
              <a:t>летить на другий кінець кімнати, а яйце разом з кільцем опиняється в стакані з </a:t>
            </a:r>
            <a:r>
              <a:rPr lang="uk-UA" sz="2800" dirty="0" smtClean="0"/>
              <a:t>водою. Вода пом’якшує удар і оберігає шкаралупу яйця від поломки.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ome\Pictures\Новый рисунок (5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32998"/>
            <a:ext cx="4399672" cy="32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24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/>
          </a:bodyPr>
          <a:lstStyle/>
          <a:p>
            <a:r>
              <a:rPr lang="uk-UA" b="1" dirty="0" smtClean="0"/>
              <a:t>“Зразок підводного човна”</a:t>
            </a:r>
            <a:endParaRPr lang="ru-RU" b="1" i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1628800"/>
            <a:ext cx="4608512" cy="4896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/>
              <a:t>Ми можемо </a:t>
            </a:r>
            <a:r>
              <a:rPr lang="uk-UA" dirty="0"/>
              <a:t>змусити яйце ні тонути, ні спливати, а немов висіти всередині рідини.</a:t>
            </a:r>
            <a:endParaRPr lang="uk-U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Запитання: Чому яйце спливає і не тоне, адже яйце важче, ніж такий самий об’єм води?</a:t>
            </a:r>
            <a:endParaRPr lang="uk-UA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2050" name="Picture 2" descr="C:\Users\Мишка\Desktop\IMG-fc660c15fd9923b28351660367e61fc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28408"/>
            <a:ext cx="1512168" cy="26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ишка\Desktop\IMG-00acbe1e1bdf1226bbe0b1283cc11e2c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38006"/>
            <a:ext cx="1465404" cy="260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ишка\Desktop\IMG-f4f5983210fdcc0a544a7ae89ce7066b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638" y="1428408"/>
            <a:ext cx="1520106" cy="27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30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ПОЯСНЕННЯ ЯВИЩА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44824"/>
            <a:ext cx="8229600" cy="4389120"/>
          </a:xfrm>
        </p:spPr>
        <p:txBody>
          <a:bodyPr>
            <a:normAutofit/>
          </a:bodyPr>
          <a:lstStyle/>
          <a:p>
            <a:pPr lvl="0"/>
            <a:r>
              <a:rPr lang="uk-UA" sz="2800" dirty="0"/>
              <a:t>Для цього </a:t>
            </a:r>
            <a:r>
              <a:rPr lang="uk-UA" sz="2800" dirty="0" smtClean="0"/>
              <a:t>ми </a:t>
            </a:r>
            <a:r>
              <a:rPr lang="uk-UA" sz="2800" dirty="0"/>
              <a:t>повинні приготувати розчин солі у воді такої </a:t>
            </a:r>
            <a:r>
              <a:rPr lang="uk-UA" sz="2800" dirty="0" smtClean="0"/>
              <a:t>густоти, </a:t>
            </a:r>
            <a:r>
              <a:rPr lang="uk-UA" sz="2800" dirty="0"/>
              <a:t>щоб занурене в нього яйце витісняло рівно стільки розсолу, скільки вона сама важить</a:t>
            </a:r>
            <a:r>
              <a:rPr lang="uk-UA" sz="2800" dirty="0" smtClean="0"/>
              <a:t>. Якщо ми приготуємо такий розчин солі в воді, то яйце буде легше витісненого розчину. Тоді, за законом Архімеда, свіже яйце буде спливати.</a:t>
            </a:r>
            <a:endParaRPr lang="uk-UA" sz="2800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pic>
        <p:nvPicPr>
          <p:cNvPr id="7" name="Picture 2" descr="C:\Users\Home\Pictures\Новый рисунок (6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980" y="4797152"/>
            <a:ext cx="4095539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639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507</Words>
  <Application>Microsoft Office PowerPoint</Application>
  <PresentationFormat>Экран (4:3)</PresentationFormat>
  <Paragraphs>54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Поток</vt:lpstr>
      <vt:lpstr>Всеукраїнський відкритий інтерактивний конкурс “МАН−Юніор Дослідник”  Номінація “Технік−Юніор”</vt:lpstr>
      <vt:lpstr>Презентация PowerPoint</vt:lpstr>
      <vt:lpstr>Мета проекту:</vt:lpstr>
      <vt:lpstr>“Як змусити яйце стояти?”</vt:lpstr>
      <vt:lpstr>ПОЯСНЕННЯ ЯВИЩА</vt:lpstr>
      <vt:lpstr>«Яйце в стакані»</vt:lpstr>
      <vt:lpstr>ПОЯСНЕННЯ ЯВИЩА</vt:lpstr>
      <vt:lpstr>“Зразок підводного човна”</vt:lpstr>
      <vt:lpstr>ПОЯСНЕННЯ ЯВИЩА</vt:lpstr>
      <vt:lpstr> “Музичні пляшки”</vt:lpstr>
      <vt:lpstr>ПОЯСНЕННЯ ЯВИЩА</vt:lpstr>
      <vt:lpstr>ВИСНОВКИ</vt:lpstr>
      <vt:lpstr>Список використаних джерел: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відкритий інтерактивний конкурс “МАН−Юніор Дослідник”  Номінація “Технік−Юніор”</dc:title>
  <dc:creator>Мария Ляшенко</dc:creator>
  <cp:lastModifiedBy>Мишка</cp:lastModifiedBy>
  <cp:revision>21</cp:revision>
  <dcterms:created xsi:type="dcterms:W3CDTF">2017-04-12T18:22:47Z</dcterms:created>
  <dcterms:modified xsi:type="dcterms:W3CDTF">2018-04-21T18:27:50Z</dcterms:modified>
</cp:coreProperties>
</file>